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handoutMasterIdLst>
    <p:handoutMasterId r:id="rId62"/>
  </p:handoutMasterIdLst>
  <p:sldIdLst>
    <p:sldId id="256" r:id="rId2"/>
    <p:sldId id="293" r:id="rId3"/>
    <p:sldId id="320" r:id="rId4"/>
    <p:sldId id="294" r:id="rId5"/>
    <p:sldId id="258" r:id="rId6"/>
    <p:sldId id="321" r:id="rId7"/>
    <p:sldId id="260" r:id="rId8"/>
    <p:sldId id="302" r:id="rId9"/>
    <p:sldId id="262" r:id="rId10"/>
    <p:sldId id="261" r:id="rId11"/>
    <p:sldId id="263" r:id="rId12"/>
    <p:sldId id="264" r:id="rId13"/>
    <p:sldId id="265" r:id="rId14"/>
    <p:sldId id="322" r:id="rId15"/>
    <p:sldId id="266" r:id="rId16"/>
    <p:sldId id="279" r:id="rId17"/>
    <p:sldId id="290" r:id="rId18"/>
    <p:sldId id="326" r:id="rId19"/>
    <p:sldId id="327" r:id="rId20"/>
    <p:sldId id="267" r:id="rId21"/>
    <p:sldId id="269" r:id="rId22"/>
    <p:sldId id="272" r:id="rId23"/>
    <p:sldId id="298" r:id="rId24"/>
    <p:sldId id="270" r:id="rId25"/>
    <p:sldId id="271" r:id="rId26"/>
    <p:sldId id="274" r:id="rId27"/>
    <p:sldId id="277" r:id="rId28"/>
    <p:sldId id="289" r:id="rId29"/>
    <p:sldId id="304" r:id="rId30"/>
    <p:sldId id="275" r:id="rId31"/>
    <p:sldId id="276" r:id="rId32"/>
    <p:sldId id="303" r:id="rId33"/>
    <p:sldId id="278" r:id="rId34"/>
    <p:sldId id="273" r:id="rId35"/>
    <p:sldId id="280" r:id="rId36"/>
    <p:sldId id="281" r:id="rId37"/>
    <p:sldId id="282" r:id="rId38"/>
    <p:sldId id="323" r:id="rId39"/>
    <p:sldId id="283" r:id="rId40"/>
    <p:sldId id="284" r:id="rId41"/>
    <p:sldId id="286" r:id="rId42"/>
    <p:sldId id="285" r:id="rId43"/>
    <p:sldId id="295" r:id="rId44"/>
    <p:sldId id="306" r:id="rId45"/>
    <p:sldId id="324" r:id="rId46"/>
    <p:sldId id="305" r:id="rId47"/>
    <p:sldId id="308" r:id="rId48"/>
    <p:sldId id="311" r:id="rId49"/>
    <p:sldId id="316" r:id="rId50"/>
    <p:sldId id="317" r:id="rId51"/>
    <p:sldId id="307" r:id="rId52"/>
    <p:sldId id="296" r:id="rId53"/>
    <p:sldId id="297" r:id="rId54"/>
    <p:sldId id="287" r:id="rId55"/>
    <p:sldId id="300" r:id="rId56"/>
    <p:sldId id="309" r:id="rId57"/>
    <p:sldId id="325" r:id="rId58"/>
    <p:sldId id="318" r:id="rId59"/>
    <p:sldId id="299" r:id="rId6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9D06"/>
    <a:srgbClr val="F2EE98"/>
    <a:srgbClr val="008000"/>
    <a:srgbClr val="0000FF"/>
    <a:srgbClr val="000099"/>
    <a:srgbClr val="FFCCFF"/>
    <a:srgbClr val="800080"/>
    <a:srgbClr val="FFFFCC"/>
    <a:srgbClr val="6600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03" autoAdjust="0"/>
    <p:restoredTop sz="92007" autoAdjust="0"/>
  </p:normalViewPr>
  <p:slideViewPr>
    <p:cSldViewPr>
      <p:cViewPr varScale="1">
        <p:scale>
          <a:sx n="54" d="100"/>
          <a:sy n="54" d="100"/>
        </p:scale>
        <p:origin x="-102" y="-2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4"/>
    </p:cViewPr>
  </p:sorterViewPr>
  <p:notesViewPr>
    <p:cSldViewPr>
      <p:cViewPr varScale="1">
        <p:scale>
          <a:sx n="49" d="100"/>
          <a:sy n="49" d="100"/>
        </p:scale>
        <p:origin x="-2958" y="-102"/>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hyperlink" Target="http://www.comp.nus.edu.sg/~cs1020/2_resources/lectures.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omp.nus.edu.sg/~cs1020/2_resources/lectures.html" TargetMode="External"/><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2E928-676D-428E-8E83-FEAED208C0F7}" type="doc">
      <dgm:prSet loTypeId="urn:microsoft.com/office/officeart/2005/8/layout/hList9"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dgm:spPr>
        <a:solidFill>
          <a:srgbClr val="81237A"/>
        </a:solidFill>
      </dgm:spPr>
      <dgm:t>
        <a:bodyPr/>
        <a:lstStyle/>
        <a:p>
          <a:r>
            <a:rPr lang="en-US" smtClean="0"/>
            <a:t>Java</a:t>
          </a:r>
          <a:endParaRPr lang="en-US"/>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dgm:t>
        <a:bodyPr/>
        <a:lstStyle/>
        <a:p>
          <a:r>
            <a:rPr lang="en-US" sz="3600" smtClean="0">
              <a:latin typeface="+mn-lt"/>
            </a:rPr>
            <a:t>Basic Java features</a:t>
          </a:r>
          <a:endParaRPr lang="en-US" sz="3600">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dgm:spPr>
        <a:solidFill>
          <a:srgbClr val="81237A"/>
        </a:solidFill>
      </dgm:spPr>
      <dgm:t>
        <a:bodyPr/>
        <a:lstStyle/>
        <a:p>
          <a:r>
            <a:rPr lang="en-US" smtClean="0"/>
            <a:t>C </a:t>
          </a:r>
          <a:r>
            <a:rPr lang="en-US" smtClean="0">
              <a:sym typeface="Wingdings" panose="05000000000000000000" pitchFamily="2" charset="2"/>
            </a:rPr>
            <a:t> Java</a:t>
          </a:r>
          <a:endParaRPr lang="en-US"/>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dgm:t>
        <a:bodyPr/>
        <a:lstStyle/>
        <a:p>
          <a:r>
            <a:rPr lang="en-US" sz="2800" smtClean="0"/>
            <a:t>Translate C programs in CS1010 into Java programs</a:t>
          </a:r>
          <a:endParaRPr lang="en-US" sz="2800"/>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6B3A0965-C1A8-423B-9C56-F461E6F47919}" type="pres">
      <dgm:prSet presAssocID="{C862E928-676D-428E-8E83-FEAED208C0F7}" presName="list" presStyleCnt="0">
        <dgm:presLayoutVars>
          <dgm:dir/>
          <dgm:animLvl val="lvl"/>
        </dgm:presLayoutVars>
      </dgm:prSet>
      <dgm:spPr/>
      <dgm:t>
        <a:bodyPr/>
        <a:lstStyle/>
        <a:p>
          <a:endParaRPr lang="en-US"/>
        </a:p>
      </dgm:t>
    </dgm:pt>
    <dgm:pt modelId="{673A9441-3F6C-4BFC-9F84-430CB2956371}" type="pres">
      <dgm:prSet presAssocID="{0FE90267-9BC7-4679-8942-5FF3A3AB06ED}" presName="posSpace" presStyleCnt="0"/>
      <dgm:spPr/>
    </dgm:pt>
    <dgm:pt modelId="{BC139569-A72E-4C42-B4BB-684C8CFC9B0F}" type="pres">
      <dgm:prSet presAssocID="{0FE90267-9BC7-4679-8942-5FF3A3AB06ED}" presName="vertFlow" presStyleCnt="0"/>
      <dgm:spPr/>
    </dgm:pt>
    <dgm:pt modelId="{B8D67CB0-5159-42A8-A7B4-433EAAB02F19}" type="pres">
      <dgm:prSet presAssocID="{0FE90267-9BC7-4679-8942-5FF3A3AB06ED}" presName="topSpace" presStyleCnt="0"/>
      <dgm:spPr/>
    </dgm:pt>
    <dgm:pt modelId="{081BE53E-F190-4F9F-BA28-D103B507334F}" type="pres">
      <dgm:prSet presAssocID="{0FE90267-9BC7-4679-8942-5FF3A3AB06ED}" presName="firstComp" presStyleCnt="0"/>
      <dgm:spPr/>
    </dgm:pt>
    <dgm:pt modelId="{123D2256-2A23-4BC5-A7B1-8F7A8A069A4C}" type="pres">
      <dgm:prSet presAssocID="{0FE90267-9BC7-4679-8942-5FF3A3AB06ED}" presName="firstChild" presStyleLbl="bgAccFollowNode1" presStyleIdx="0" presStyleCnt="2"/>
      <dgm:spPr/>
      <dgm:t>
        <a:bodyPr/>
        <a:lstStyle/>
        <a:p>
          <a:endParaRPr lang="en-US"/>
        </a:p>
      </dgm:t>
    </dgm:pt>
    <dgm:pt modelId="{07D1DDC4-4B89-4CFE-A6E6-C9B3FC373A41}" type="pres">
      <dgm:prSet presAssocID="{0FE90267-9BC7-4679-8942-5FF3A3AB06ED}" presName="firstChildTx" presStyleLbl="bgAccFollowNode1" presStyleIdx="0" presStyleCnt="2">
        <dgm:presLayoutVars>
          <dgm:bulletEnabled val="1"/>
        </dgm:presLayoutVars>
      </dgm:prSet>
      <dgm:spPr/>
      <dgm:t>
        <a:bodyPr/>
        <a:lstStyle/>
        <a:p>
          <a:endParaRPr lang="en-US"/>
        </a:p>
      </dgm:t>
    </dgm:pt>
    <dgm:pt modelId="{7275309D-A636-4925-AC1A-70B3687A754D}" type="pres">
      <dgm:prSet presAssocID="{0FE90267-9BC7-4679-8942-5FF3A3AB06ED}" presName="negSpace" presStyleCnt="0"/>
      <dgm:spPr/>
    </dgm:pt>
    <dgm:pt modelId="{8689F2D3-C205-42CB-9D2F-7A1B07797ACC}" type="pres">
      <dgm:prSet presAssocID="{0FE90267-9BC7-4679-8942-5FF3A3AB06ED}" presName="circle" presStyleLbl="node1" presStyleIdx="0" presStyleCnt="2"/>
      <dgm:spPr/>
      <dgm:t>
        <a:bodyPr/>
        <a:lstStyle/>
        <a:p>
          <a:endParaRPr lang="en-US"/>
        </a:p>
      </dgm:t>
    </dgm:pt>
    <dgm:pt modelId="{5F6F4086-CFF6-4420-A85C-06CA5996803B}" type="pres">
      <dgm:prSet presAssocID="{D0E060C8-5E3E-490E-B807-583FB2F11816}" presName="transSpace" presStyleCnt="0"/>
      <dgm:spPr/>
    </dgm:pt>
    <dgm:pt modelId="{A0BBBB00-2CC5-4548-BE85-1606850B2F77}" type="pres">
      <dgm:prSet presAssocID="{15A46DDB-42AA-4BBF-AE75-5C9F19A8EE95}" presName="posSpace" presStyleCnt="0"/>
      <dgm:spPr/>
    </dgm:pt>
    <dgm:pt modelId="{C3047B58-35E8-4E3D-AA06-FC0FCA3E8130}" type="pres">
      <dgm:prSet presAssocID="{15A46DDB-42AA-4BBF-AE75-5C9F19A8EE95}" presName="vertFlow" presStyleCnt="0"/>
      <dgm:spPr/>
    </dgm:pt>
    <dgm:pt modelId="{65F36FBF-A552-4B08-887F-1C1CD4CEDC4D}" type="pres">
      <dgm:prSet presAssocID="{15A46DDB-42AA-4BBF-AE75-5C9F19A8EE95}" presName="topSpace" presStyleCnt="0"/>
      <dgm:spPr/>
    </dgm:pt>
    <dgm:pt modelId="{13AC1A66-588D-4FB6-A388-E3BE047F59ED}" type="pres">
      <dgm:prSet presAssocID="{15A46DDB-42AA-4BBF-AE75-5C9F19A8EE95}" presName="firstComp" presStyleCnt="0"/>
      <dgm:spPr/>
    </dgm:pt>
    <dgm:pt modelId="{11A8A298-BF22-42D9-9F8D-70F60A86469A}" type="pres">
      <dgm:prSet presAssocID="{15A46DDB-42AA-4BBF-AE75-5C9F19A8EE95}" presName="firstChild" presStyleLbl="bgAccFollowNode1" presStyleIdx="1" presStyleCnt="2" custScaleY="159998"/>
      <dgm:spPr/>
      <dgm:t>
        <a:bodyPr/>
        <a:lstStyle/>
        <a:p>
          <a:endParaRPr lang="en-US"/>
        </a:p>
      </dgm:t>
    </dgm:pt>
    <dgm:pt modelId="{9721D970-4C71-4575-8547-C22FD9D1FC6A}" type="pres">
      <dgm:prSet presAssocID="{15A46DDB-42AA-4BBF-AE75-5C9F19A8EE95}" presName="firstChildTx" presStyleLbl="bgAccFollowNode1" presStyleIdx="1" presStyleCnt="2">
        <dgm:presLayoutVars>
          <dgm:bulletEnabled val="1"/>
        </dgm:presLayoutVars>
      </dgm:prSet>
      <dgm:spPr/>
      <dgm:t>
        <a:bodyPr/>
        <a:lstStyle/>
        <a:p>
          <a:endParaRPr lang="en-US"/>
        </a:p>
      </dgm:t>
    </dgm:pt>
    <dgm:pt modelId="{DDA84D47-2AC7-45D3-A6DB-0414A8106167}" type="pres">
      <dgm:prSet presAssocID="{15A46DDB-42AA-4BBF-AE75-5C9F19A8EE95}" presName="negSpace" presStyleCnt="0"/>
      <dgm:spPr/>
    </dgm:pt>
    <dgm:pt modelId="{18D227BC-338B-4331-8D9A-98E87548134F}" type="pres">
      <dgm:prSet presAssocID="{15A46DDB-42AA-4BBF-AE75-5C9F19A8EE95}" presName="circle" presStyleLbl="node1" presStyleIdx="1" presStyleCnt="2"/>
      <dgm:spPr/>
      <dgm:t>
        <a:bodyPr/>
        <a:lstStyle/>
        <a:p>
          <a:endParaRPr lang="en-US"/>
        </a:p>
      </dgm:t>
    </dgm:pt>
  </dgm:ptLst>
  <dgm:cxnLst>
    <dgm:cxn modelId="{1E92A731-E4CA-4E0E-89FD-40C0EDEBD179}" type="presOf" srcId="{C5CEBEED-CFB9-42A5-B5AD-5846D62AC459}" destId="{07D1DDC4-4B89-4CFE-A6E6-C9B3FC373A41}" srcOrd="1" destOrd="0" presId="urn:microsoft.com/office/officeart/2005/8/layout/hList9"/>
    <dgm:cxn modelId="{2A2C85E8-EF86-4FE4-814F-631FB7B7A97B}" srcId="{15A46DDB-42AA-4BBF-AE75-5C9F19A8EE95}" destId="{6D3F791B-D2DD-426C-ACEF-4A7F889FA29F}" srcOrd="0" destOrd="0" parTransId="{31C8CEE9-AAE9-4B4C-BEF9-E822E9ABD43E}" sibTransId="{AF9012BD-7807-4957-B43C-821558493998}"/>
    <dgm:cxn modelId="{1BBC6133-45AD-4060-8C4A-0B1D02B70742}" srcId="{0FE90267-9BC7-4679-8942-5FF3A3AB06ED}" destId="{C5CEBEED-CFB9-42A5-B5AD-5846D62AC459}" srcOrd="0" destOrd="0" parTransId="{A0A2091F-B4A7-494A-8045-F1B6768BF68E}" sibTransId="{8F2732F5-0EE9-4592-B5B0-D7D7746865F9}"/>
    <dgm:cxn modelId="{BBE9EFD8-5F83-4980-8606-C8017C7C1430}" type="presOf" srcId="{6D3F791B-D2DD-426C-ACEF-4A7F889FA29F}" destId="{11A8A298-BF22-42D9-9F8D-70F60A86469A}" srcOrd="0" destOrd="0" presId="urn:microsoft.com/office/officeart/2005/8/layout/hList9"/>
    <dgm:cxn modelId="{35333C5F-1D81-4079-906C-3900D65FF27C}" srcId="{C862E928-676D-428E-8E83-FEAED208C0F7}" destId="{15A46DDB-42AA-4BBF-AE75-5C9F19A8EE95}" srcOrd="1" destOrd="0" parTransId="{1487AE3B-E410-4684-A690-44AC20879B64}" sibTransId="{00B4D831-1A32-4AD0-84AF-8AFC1A48E7F9}"/>
    <dgm:cxn modelId="{81776F30-3853-4FFD-87D1-2BF240EE4722}" type="presOf" srcId="{C862E928-676D-428E-8E83-FEAED208C0F7}" destId="{6B3A0965-C1A8-423B-9C56-F461E6F47919}" srcOrd="0" destOrd="0" presId="urn:microsoft.com/office/officeart/2005/8/layout/hList9"/>
    <dgm:cxn modelId="{B604DC77-B775-4D1F-9129-68612B5F6BE5}" srcId="{C862E928-676D-428E-8E83-FEAED208C0F7}" destId="{0FE90267-9BC7-4679-8942-5FF3A3AB06ED}" srcOrd="0" destOrd="0" parTransId="{97FF8DFD-B26D-41C3-89BA-C7B95B7D90CB}" sibTransId="{D0E060C8-5E3E-490E-B807-583FB2F11816}"/>
    <dgm:cxn modelId="{7F2C13C4-2EB8-4F4E-A9B8-8554F045B3D5}" type="presOf" srcId="{0FE90267-9BC7-4679-8942-5FF3A3AB06ED}" destId="{8689F2D3-C205-42CB-9D2F-7A1B07797ACC}" srcOrd="0" destOrd="0" presId="urn:microsoft.com/office/officeart/2005/8/layout/hList9"/>
    <dgm:cxn modelId="{62A5199C-5B82-4FCF-81DE-F94AF6380A26}" type="presOf" srcId="{C5CEBEED-CFB9-42A5-B5AD-5846D62AC459}" destId="{123D2256-2A23-4BC5-A7B1-8F7A8A069A4C}" srcOrd="0" destOrd="0" presId="urn:microsoft.com/office/officeart/2005/8/layout/hList9"/>
    <dgm:cxn modelId="{A9A13656-47D5-4B08-A43F-643ACAC004FA}" type="presOf" srcId="{6D3F791B-D2DD-426C-ACEF-4A7F889FA29F}" destId="{9721D970-4C71-4575-8547-C22FD9D1FC6A}" srcOrd="1" destOrd="0" presId="urn:microsoft.com/office/officeart/2005/8/layout/hList9"/>
    <dgm:cxn modelId="{3A81E761-0CDD-4850-9901-91D588409036}" type="presOf" srcId="{15A46DDB-42AA-4BBF-AE75-5C9F19A8EE95}" destId="{18D227BC-338B-4331-8D9A-98E87548134F}" srcOrd="0" destOrd="0" presId="urn:microsoft.com/office/officeart/2005/8/layout/hList9"/>
    <dgm:cxn modelId="{3F4C4130-A35E-48F7-B2CD-9FB525460C9A}" type="presParOf" srcId="{6B3A0965-C1A8-423B-9C56-F461E6F47919}" destId="{673A9441-3F6C-4BFC-9F84-430CB2956371}" srcOrd="0" destOrd="0" presId="urn:microsoft.com/office/officeart/2005/8/layout/hList9"/>
    <dgm:cxn modelId="{ABE7F543-866C-4A22-8A20-30643672609A}" type="presParOf" srcId="{6B3A0965-C1A8-423B-9C56-F461E6F47919}" destId="{BC139569-A72E-4C42-B4BB-684C8CFC9B0F}" srcOrd="1" destOrd="0" presId="urn:microsoft.com/office/officeart/2005/8/layout/hList9"/>
    <dgm:cxn modelId="{6A5925B9-76DA-43F7-85B4-D8D0FB08E1D6}" type="presParOf" srcId="{BC139569-A72E-4C42-B4BB-684C8CFC9B0F}" destId="{B8D67CB0-5159-42A8-A7B4-433EAAB02F19}" srcOrd="0" destOrd="0" presId="urn:microsoft.com/office/officeart/2005/8/layout/hList9"/>
    <dgm:cxn modelId="{108A88B7-E897-4F21-977F-B11AE12C5271}" type="presParOf" srcId="{BC139569-A72E-4C42-B4BB-684C8CFC9B0F}" destId="{081BE53E-F190-4F9F-BA28-D103B507334F}" srcOrd="1" destOrd="0" presId="urn:microsoft.com/office/officeart/2005/8/layout/hList9"/>
    <dgm:cxn modelId="{B4E5D0C1-7EE2-4A7A-BC25-603B31B18226}" type="presParOf" srcId="{081BE53E-F190-4F9F-BA28-D103B507334F}" destId="{123D2256-2A23-4BC5-A7B1-8F7A8A069A4C}" srcOrd="0" destOrd="0" presId="urn:microsoft.com/office/officeart/2005/8/layout/hList9"/>
    <dgm:cxn modelId="{725ACFD6-814B-497B-9C25-66B6D4A09713}" type="presParOf" srcId="{081BE53E-F190-4F9F-BA28-D103B507334F}" destId="{07D1DDC4-4B89-4CFE-A6E6-C9B3FC373A41}" srcOrd="1" destOrd="0" presId="urn:microsoft.com/office/officeart/2005/8/layout/hList9"/>
    <dgm:cxn modelId="{7F7F0819-A2F0-4734-8A1D-BE162C7BA706}" type="presParOf" srcId="{6B3A0965-C1A8-423B-9C56-F461E6F47919}" destId="{7275309D-A636-4925-AC1A-70B3687A754D}" srcOrd="2" destOrd="0" presId="urn:microsoft.com/office/officeart/2005/8/layout/hList9"/>
    <dgm:cxn modelId="{A97F0CA2-034D-47E4-857C-43771AC65AF8}" type="presParOf" srcId="{6B3A0965-C1A8-423B-9C56-F461E6F47919}" destId="{8689F2D3-C205-42CB-9D2F-7A1B07797ACC}" srcOrd="3" destOrd="0" presId="urn:microsoft.com/office/officeart/2005/8/layout/hList9"/>
    <dgm:cxn modelId="{3F2710F9-C89D-409E-9283-9714E1FF08BB}" type="presParOf" srcId="{6B3A0965-C1A8-423B-9C56-F461E6F47919}" destId="{5F6F4086-CFF6-4420-A85C-06CA5996803B}" srcOrd="4" destOrd="0" presId="urn:microsoft.com/office/officeart/2005/8/layout/hList9"/>
    <dgm:cxn modelId="{F796B511-7C44-446D-B4AD-12681408BA8B}" type="presParOf" srcId="{6B3A0965-C1A8-423B-9C56-F461E6F47919}" destId="{A0BBBB00-2CC5-4548-BE85-1606850B2F77}" srcOrd="5" destOrd="0" presId="urn:microsoft.com/office/officeart/2005/8/layout/hList9"/>
    <dgm:cxn modelId="{ABDE439E-97F2-4130-8307-54A5B50189B7}" type="presParOf" srcId="{6B3A0965-C1A8-423B-9C56-F461E6F47919}" destId="{C3047B58-35E8-4E3D-AA06-FC0FCA3E8130}" srcOrd="6" destOrd="0" presId="urn:microsoft.com/office/officeart/2005/8/layout/hList9"/>
    <dgm:cxn modelId="{7461A120-2FDC-443A-B820-8FD6A1CFA4FB}" type="presParOf" srcId="{C3047B58-35E8-4E3D-AA06-FC0FCA3E8130}" destId="{65F36FBF-A552-4B08-887F-1C1CD4CEDC4D}" srcOrd="0" destOrd="0" presId="urn:microsoft.com/office/officeart/2005/8/layout/hList9"/>
    <dgm:cxn modelId="{0FF761A5-0FEE-484C-B0C1-9E04232054D5}" type="presParOf" srcId="{C3047B58-35E8-4E3D-AA06-FC0FCA3E8130}" destId="{13AC1A66-588D-4FB6-A388-E3BE047F59ED}" srcOrd="1" destOrd="0" presId="urn:microsoft.com/office/officeart/2005/8/layout/hList9"/>
    <dgm:cxn modelId="{4D1C128A-E319-4DA8-964B-C9B1B18D2913}" type="presParOf" srcId="{13AC1A66-588D-4FB6-A388-E3BE047F59ED}" destId="{11A8A298-BF22-42D9-9F8D-70F60A86469A}" srcOrd="0" destOrd="0" presId="urn:microsoft.com/office/officeart/2005/8/layout/hList9"/>
    <dgm:cxn modelId="{5E0080B3-3261-4E32-BE89-AC9DD9180811}" type="presParOf" srcId="{13AC1A66-588D-4FB6-A388-E3BE047F59ED}" destId="{9721D970-4C71-4575-8547-C22FD9D1FC6A}" srcOrd="1" destOrd="0" presId="urn:microsoft.com/office/officeart/2005/8/layout/hList9"/>
    <dgm:cxn modelId="{A1A3B1C1-762D-4F23-8E87-D1330A99A783}" type="presParOf" srcId="{6B3A0965-C1A8-423B-9C56-F461E6F47919}" destId="{DDA84D47-2AC7-45D3-A6DB-0414A8106167}" srcOrd="7" destOrd="0" presId="urn:microsoft.com/office/officeart/2005/8/layout/hList9"/>
    <dgm:cxn modelId="{0698E873-EEE0-4B1D-ABEE-7100FED954FB}" type="presParOf" srcId="{6B3A0965-C1A8-423B-9C56-F461E6F47919}" destId="{18D227BC-338B-4331-8D9A-98E87548134F}"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smtClean="0">
              <a:solidFill>
                <a:schemeClr val="tx1"/>
              </a:solidFill>
            </a:rPr>
            <a:t>Chapter 1</a:t>
          </a:r>
          <a:endParaRPr lang="en-US" sz="280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aseline="0" smtClean="0">
              <a:solidFill>
                <a:schemeClr val="tx1"/>
              </a:solidFill>
            </a:rPr>
            <a:t>Section 1.1 (excludes Arrays) to Section 1.5: pages 27 to 45</a:t>
          </a:r>
          <a:endParaRPr lang="en-US" sz="2200" baseline="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smtClean="0">
              <a:solidFill>
                <a:schemeClr val="tx1"/>
              </a:solidFill>
            </a:rPr>
            <a:t>CS1020 website </a:t>
          </a:r>
          <a:r>
            <a:rPr lang="en-US" sz="2800" smtClean="0">
              <a:solidFill>
                <a:schemeClr val="tx1"/>
              </a:solidFill>
              <a:sym typeface="Wingdings" panose="05000000000000000000" pitchFamily="2" charset="2"/>
            </a:rPr>
            <a:t> Resources  Lectures</a:t>
          </a:r>
          <a:endParaRPr lang="en-US" sz="280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smtClean="0">
              <a:solidFill>
                <a:schemeClr val="tx1"/>
              </a:solidFill>
              <a:hlinkClick xmlns:r="http://schemas.openxmlformats.org/officeDocument/2006/relationships" r:id="rId1"/>
            </a:rPr>
            <a:t>http://www.comp.nus.edu.sg/</a:t>
          </a:r>
          <a:br>
            <a:rPr lang="en-US" sz="2200" baseline="0" smtClean="0">
              <a:solidFill>
                <a:schemeClr val="tx1"/>
              </a:solidFill>
              <a:hlinkClick xmlns:r="http://schemas.openxmlformats.org/officeDocument/2006/relationships" r:id="rId1"/>
            </a:rPr>
          </a:br>
          <a:r>
            <a:rPr lang="en-US" sz="2200" baseline="0" smtClean="0">
              <a:solidFill>
                <a:schemeClr val="tx1"/>
              </a:solidFill>
              <a:hlinkClick xmlns:r="http://schemas.openxmlformats.org/officeDocument/2006/relationships" r:id="rId1"/>
            </a:rPr>
            <a:t>~cs1020/2_resources/lectures.html</a:t>
          </a:r>
          <a:r>
            <a:rPr lang="en-US" sz="2200" baseline="0" smtClean="0">
              <a:solidFill>
                <a:schemeClr val="tx1"/>
              </a:solidFill>
            </a:rPr>
            <a:t> </a:t>
          </a:r>
          <a:endParaRPr lang="en-US" sz="2200" baseline="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68F8E47D-1FEC-474C-A93E-A633C0988D80}">
      <dgm:prSet phldrT="[Text]" custT="1"/>
      <dgm:spPr>
        <a:solidFill>
          <a:srgbClr val="5BFB81"/>
        </a:solidFill>
      </dgm:spPr>
      <dgm:t>
        <a:bodyPr/>
        <a:lstStyle/>
        <a:p>
          <a:pPr marL="465138" indent="-293688">
            <a:lnSpc>
              <a:spcPct val="100000"/>
            </a:lnSpc>
            <a:spcBef>
              <a:spcPts val="0"/>
            </a:spcBef>
            <a:spcAft>
              <a:spcPts val="0"/>
            </a:spcAft>
          </a:pPr>
          <a:r>
            <a:rPr lang="en-US" sz="2200" baseline="0" smtClean="0">
              <a:solidFill>
                <a:schemeClr val="tx1"/>
              </a:solidFill>
            </a:rPr>
            <a:t>Section 1.7 (excludes Console class): pages 73 to 77</a:t>
          </a:r>
          <a:endParaRPr lang="en-US" sz="2200" baseline="0">
            <a:solidFill>
              <a:schemeClr val="tx1"/>
            </a:solidFill>
            <a:latin typeface="+mn-lt"/>
          </a:endParaRPr>
        </a:p>
      </dgm:t>
    </dgm:pt>
    <dgm:pt modelId="{4A264EE9-029A-48E2-8254-68568C580975}" type="parTrans" cxnId="{31FFA28F-2C74-47EF-958C-5B8895FC6D8B}">
      <dgm:prSet/>
      <dgm:spPr/>
      <dgm:t>
        <a:bodyPr/>
        <a:lstStyle/>
        <a:p>
          <a:endParaRPr lang="en-US"/>
        </a:p>
      </dgm:t>
    </dgm:pt>
    <dgm:pt modelId="{9630E148-49DA-4FCF-AF39-5A16A54FCE19}" type="sibTrans" cxnId="{31FFA28F-2C74-47EF-958C-5B8895FC6D8B}">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20601" custScaleY="120928">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0601">
        <dgm:presLayoutVars>
          <dgm:bulletEnabled val="1"/>
        </dgm:presLayoutVars>
      </dgm:prSet>
      <dgm:spPr/>
      <dgm:t>
        <a:bodyPr/>
        <a:lstStyle/>
        <a:p>
          <a:endParaRPr lang="en-US"/>
        </a:p>
      </dgm:t>
    </dgm:pt>
  </dgm:ptLst>
  <dgm:cxnLst>
    <dgm:cxn modelId="{B604DC77-B775-4D1F-9129-68612B5F6BE5}" srcId="{C862E928-676D-428E-8E83-FEAED208C0F7}" destId="{0FE90267-9BC7-4679-8942-5FF3A3AB06ED}" srcOrd="0" destOrd="0" parTransId="{97FF8DFD-B26D-41C3-89BA-C7B95B7D90CB}" sibTransId="{D0E060C8-5E3E-490E-B807-583FB2F11816}"/>
    <dgm:cxn modelId="{1BBC6133-45AD-4060-8C4A-0B1D02B70742}" srcId="{0FE90267-9BC7-4679-8942-5FF3A3AB06ED}" destId="{C5CEBEED-CFB9-42A5-B5AD-5846D62AC459}" srcOrd="0" destOrd="0" parTransId="{A0A2091F-B4A7-494A-8045-F1B6768BF68E}" sibTransId="{8F2732F5-0EE9-4592-B5B0-D7D7746865F9}"/>
    <dgm:cxn modelId="{F7CD6273-9243-4E45-989A-FAD5AD803116}" type="presOf" srcId="{0FE90267-9BC7-4679-8942-5FF3A3AB06ED}" destId="{691D3C5E-B9A5-48E5-96D2-C74E4BC7C021}" srcOrd="0" destOrd="0" presId="urn:microsoft.com/office/officeart/2005/8/layout/vList3#1"/>
    <dgm:cxn modelId="{35333C5F-1D81-4079-906C-3900D65FF27C}" srcId="{C862E928-676D-428E-8E83-FEAED208C0F7}" destId="{15A46DDB-42AA-4BBF-AE75-5C9F19A8EE95}" srcOrd="1" destOrd="0" parTransId="{1487AE3B-E410-4684-A690-44AC20879B64}" sibTransId="{00B4D831-1A32-4AD0-84AF-8AFC1A48E7F9}"/>
    <dgm:cxn modelId="{31FFA28F-2C74-47EF-958C-5B8895FC6D8B}" srcId="{0FE90267-9BC7-4679-8942-5FF3A3AB06ED}" destId="{68F8E47D-1FEC-474C-A93E-A633C0988D80}" srcOrd="1" destOrd="0" parTransId="{4A264EE9-029A-48E2-8254-68568C580975}" sibTransId="{9630E148-49DA-4FCF-AF39-5A16A54FCE19}"/>
    <dgm:cxn modelId="{ED8321FC-8125-4F98-A957-CBFB6908D10D}" type="presOf" srcId="{C5CEBEED-CFB9-42A5-B5AD-5846D62AC459}" destId="{691D3C5E-B9A5-48E5-96D2-C74E4BC7C021}" srcOrd="0" destOrd="1" presId="urn:microsoft.com/office/officeart/2005/8/layout/vList3#1"/>
    <dgm:cxn modelId="{E0D25441-C663-4FF8-ACDA-4FF4F1C6B375}" type="presOf" srcId="{15A46DDB-42AA-4BBF-AE75-5C9F19A8EE95}" destId="{1CF88B78-4801-4BFE-9764-C472D8A97954}" srcOrd="0" destOrd="0" presId="urn:microsoft.com/office/officeart/2005/8/layout/vList3#1"/>
    <dgm:cxn modelId="{83DB54BD-3E1C-4B7B-9796-E9BA64A1E8B1}" type="presOf" srcId="{6D3F791B-D2DD-426C-ACEF-4A7F889FA29F}" destId="{1CF88B78-4801-4BFE-9764-C472D8A97954}" srcOrd="0" destOrd="1"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813E7B69-C8DD-4184-917B-CC6A40ACFDCD}" type="presOf" srcId="{68F8E47D-1FEC-474C-A93E-A633C0988D80}" destId="{691D3C5E-B9A5-48E5-96D2-C74E4BC7C021}" srcOrd="0" destOrd="2" presId="urn:microsoft.com/office/officeart/2005/8/layout/vList3#1"/>
    <dgm:cxn modelId="{1D888718-513A-41AB-B30D-96183376886F}" type="presOf" srcId="{C862E928-676D-428E-8E83-FEAED208C0F7}" destId="{92EE76E5-3762-43F0-B701-FDC1B9155319}" srcOrd="0" destOrd="0" presId="urn:microsoft.com/office/officeart/2005/8/layout/vList3#1"/>
    <dgm:cxn modelId="{9CB3A6E9-C148-4D72-937E-8BE321EFDD3D}" type="presParOf" srcId="{92EE76E5-3762-43F0-B701-FDC1B9155319}" destId="{BB6723CE-ADD8-4F40-BBA2-A73E76036D91}" srcOrd="0" destOrd="0" presId="urn:microsoft.com/office/officeart/2005/8/layout/vList3#1"/>
    <dgm:cxn modelId="{17C9A261-7594-4521-81FD-DB8FF1D86E98}" type="presParOf" srcId="{BB6723CE-ADD8-4F40-BBA2-A73E76036D91}" destId="{E9C254D0-7C86-4675-AC1B-555179EDDE6F}" srcOrd="0" destOrd="0" presId="urn:microsoft.com/office/officeart/2005/8/layout/vList3#1"/>
    <dgm:cxn modelId="{42FB4362-3001-4A8E-B58F-B8D13BD1DE31}" type="presParOf" srcId="{BB6723CE-ADD8-4F40-BBA2-A73E76036D91}" destId="{691D3C5E-B9A5-48E5-96D2-C74E4BC7C021}" srcOrd="1" destOrd="0" presId="urn:microsoft.com/office/officeart/2005/8/layout/vList3#1"/>
    <dgm:cxn modelId="{4376B522-5AAA-4E89-AE25-227DE7061805}" type="presParOf" srcId="{92EE76E5-3762-43F0-B701-FDC1B9155319}" destId="{13220A11-ED16-4A41-B09D-38EEF3B5F949}" srcOrd="1" destOrd="0" presId="urn:microsoft.com/office/officeart/2005/8/layout/vList3#1"/>
    <dgm:cxn modelId="{4A3D0315-2AF2-427B-AD25-3792B6C01E6E}" type="presParOf" srcId="{92EE76E5-3762-43F0-B701-FDC1B9155319}" destId="{432ED7D5-1CA3-470E-B9D4-49E90AF170FE}" srcOrd="2" destOrd="0" presId="urn:microsoft.com/office/officeart/2005/8/layout/vList3#1"/>
    <dgm:cxn modelId="{BD41A447-740D-4F90-BDF2-5EC8DF745DCB}" type="presParOf" srcId="{432ED7D5-1CA3-470E-B9D4-49E90AF170FE}" destId="{71E86C86-047A-4D09-AAD2-F51B4E8AD96C}" srcOrd="0" destOrd="0" presId="urn:microsoft.com/office/officeart/2005/8/layout/vList3#1"/>
    <dgm:cxn modelId="{D52FDFBB-7915-4432-B628-4719A20F8FD2}"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825A8D-18FF-41B4-8B1F-B78037868EDC}"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D318E225-A410-4294-8B69-831B4BA71CFF}">
      <dgm:prSet phldrT="[Text]" custT="1"/>
      <dgm:spPr/>
      <dgm:t>
        <a:bodyPr/>
        <a:lstStyle/>
        <a:p>
          <a:pPr marL="231775" indent="-231775">
            <a:tabLst>
              <a:tab pos="231775" algn="l"/>
            </a:tabLst>
          </a:pPr>
          <a:r>
            <a:rPr lang="en-US" sz="2400" smtClean="0">
              <a:sym typeface="Wingdings"/>
            </a:rPr>
            <a:t>	</a:t>
          </a:r>
          <a:r>
            <a:rPr lang="en-US" sz="2400" smtClean="0">
              <a:solidFill>
                <a:srgbClr val="C00000"/>
              </a:solidFill>
            </a:rPr>
            <a:t>Write Once, Run Everywhere</a:t>
          </a:r>
          <a:r>
            <a:rPr lang="en-US" sz="2400" baseline="30000" smtClean="0">
              <a:solidFill>
                <a:srgbClr val="C00000"/>
              </a:solidFill>
            </a:rPr>
            <a:t>TM</a:t>
          </a:r>
        </a:p>
        <a:p>
          <a:pPr marL="231775" indent="-231775">
            <a:tabLst>
              <a:tab pos="231775" algn="l"/>
            </a:tabLst>
          </a:pPr>
          <a:r>
            <a:rPr lang="en-US" sz="2400" smtClean="0">
              <a:sym typeface="Wingdings"/>
            </a:rPr>
            <a:t>	</a:t>
          </a:r>
          <a:r>
            <a:rPr lang="en-US" sz="2400" smtClean="0"/>
            <a:t>Extensive and well documented standard library</a:t>
          </a:r>
          <a:endParaRPr lang="en-US" sz="2400"/>
        </a:p>
      </dgm:t>
    </dgm:pt>
    <dgm:pt modelId="{FCB2A9AA-E3F6-4E98-A2DF-DE19453BA7B2}" type="parTrans" cxnId="{DB111CBA-473B-4C2D-9285-E42892ADDDAA}">
      <dgm:prSet/>
      <dgm:spPr/>
      <dgm:t>
        <a:bodyPr/>
        <a:lstStyle/>
        <a:p>
          <a:endParaRPr lang="en-US"/>
        </a:p>
      </dgm:t>
    </dgm:pt>
    <dgm:pt modelId="{69240B96-D259-4BD9-AD5A-DA672EB10B87}" type="sibTrans" cxnId="{DB111CBA-473B-4C2D-9285-E42892ADDDAA}">
      <dgm:prSet/>
      <dgm:spPr/>
      <dgm:t>
        <a:bodyPr/>
        <a:lstStyle/>
        <a:p>
          <a:endParaRPr lang="en-US"/>
        </a:p>
      </dgm:t>
    </dgm:pt>
    <dgm:pt modelId="{1C40D0E9-A0A7-419C-9D22-1299E82C8CBD}">
      <dgm:prSet phldrT="[Text]" custT="1"/>
      <dgm:spPr/>
      <dgm:t>
        <a:bodyPr/>
        <a:lstStyle/>
        <a:p>
          <a:pPr marL="231775" indent="-231775">
            <a:tabLst>
              <a:tab pos="231775" algn="l"/>
            </a:tabLst>
          </a:pPr>
          <a:r>
            <a:rPr lang="en-US" sz="2000" smtClean="0">
              <a:sym typeface="Wingdings"/>
            </a:rPr>
            <a:t>	</a:t>
          </a:r>
          <a:r>
            <a:rPr lang="en-US" sz="2400" smtClean="0"/>
            <a:t>Less efficient</a:t>
          </a:r>
          <a:endParaRPr lang="en-US" sz="2400"/>
        </a:p>
      </dgm:t>
    </dgm:pt>
    <dgm:pt modelId="{2AE8E758-B865-469C-81C8-6606ACB039F4}" type="parTrans" cxnId="{BDE5187B-861B-4004-BAE2-64B6FE1E7202}">
      <dgm:prSet/>
      <dgm:spPr/>
      <dgm:t>
        <a:bodyPr/>
        <a:lstStyle/>
        <a:p>
          <a:endParaRPr lang="en-US"/>
        </a:p>
      </dgm:t>
    </dgm:pt>
    <dgm:pt modelId="{6EC1B92D-9854-4BD3-8243-8976356B79FF}" type="sibTrans" cxnId="{BDE5187B-861B-4004-BAE2-64B6FE1E7202}">
      <dgm:prSet/>
      <dgm:spPr/>
      <dgm:t>
        <a:bodyPr/>
        <a:lstStyle/>
        <a:p>
          <a:endParaRPr lang="en-US"/>
        </a:p>
      </dgm:t>
    </dgm:pt>
    <dgm:pt modelId="{F16CA330-E627-468C-AFDF-2E8E2CB10BDA}" type="pres">
      <dgm:prSet presAssocID="{D2825A8D-18FF-41B4-8B1F-B78037868EDC}" presName="Name0" presStyleCnt="0">
        <dgm:presLayoutVars>
          <dgm:chMax val="2"/>
          <dgm:chPref val="2"/>
          <dgm:dir/>
          <dgm:animOne/>
          <dgm:resizeHandles val="exact"/>
        </dgm:presLayoutVars>
      </dgm:prSet>
      <dgm:spPr/>
      <dgm:t>
        <a:bodyPr/>
        <a:lstStyle/>
        <a:p>
          <a:endParaRPr lang="en-US"/>
        </a:p>
      </dgm:t>
    </dgm:pt>
    <dgm:pt modelId="{0D3B4E22-720F-4509-9F61-A2623E921EE7}" type="pres">
      <dgm:prSet presAssocID="{D2825A8D-18FF-41B4-8B1F-B78037868EDC}" presName="Background" presStyleLbl="bgImgPlace1" presStyleIdx="0" presStyleCnt="1" custScaleX="102197" custLinFactNeighborX="-510" custLinFactNeighborY="-1526"/>
      <dgm:spPr/>
    </dgm:pt>
    <dgm:pt modelId="{75A3310B-B804-4959-8D7C-CFA8713213A0}" type="pres">
      <dgm:prSet presAssocID="{D2825A8D-18FF-41B4-8B1F-B78037868EDC}" presName="ParentText1" presStyleLbl="revTx" presStyleIdx="0" presStyleCnt="2" custScaleX="119224" custScaleY="80895">
        <dgm:presLayoutVars>
          <dgm:chMax val="0"/>
          <dgm:chPref val="0"/>
          <dgm:bulletEnabled val="1"/>
        </dgm:presLayoutVars>
      </dgm:prSet>
      <dgm:spPr/>
      <dgm:t>
        <a:bodyPr/>
        <a:lstStyle/>
        <a:p>
          <a:endParaRPr lang="en-US"/>
        </a:p>
      </dgm:t>
    </dgm:pt>
    <dgm:pt modelId="{2249A01C-0DA7-41F7-9F43-E61592B7FF62}" type="pres">
      <dgm:prSet presAssocID="{D2825A8D-18FF-41B4-8B1F-B78037868EDC}" presName="ParentText2" presStyleLbl="revTx" presStyleIdx="1" presStyleCnt="2" custScaleX="78611" custScaleY="32219" custLinFactNeighborX="7880" custLinFactNeighborY="-19934">
        <dgm:presLayoutVars>
          <dgm:chMax val="0"/>
          <dgm:chPref val="0"/>
          <dgm:bulletEnabled val="1"/>
        </dgm:presLayoutVars>
      </dgm:prSet>
      <dgm:spPr/>
      <dgm:t>
        <a:bodyPr/>
        <a:lstStyle/>
        <a:p>
          <a:endParaRPr lang="en-US"/>
        </a:p>
      </dgm:t>
    </dgm:pt>
    <dgm:pt modelId="{F720EFC2-84E1-49E4-8C8B-5AE3B7080D88}" type="pres">
      <dgm:prSet presAssocID="{D2825A8D-18FF-41B4-8B1F-B78037868EDC}" presName="Plus" presStyleLbl="alignNode1" presStyleIdx="0" presStyleCnt="2"/>
      <dgm:spPr/>
    </dgm:pt>
    <dgm:pt modelId="{EB577B8B-936E-4CB3-8289-1F38F22E7F97}" type="pres">
      <dgm:prSet presAssocID="{D2825A8D-18FF-41B4-8B1F-B78037868EDC}" presName="Minus" presStyleLbl="alignNode1" presStyleIdx="1" presStyleCnt="2"/>
      <dgm:spPr/>
    </dgm:pt>
    <dgm:pt modelId="{42DF70FA-1A3D-4325-82C2-BB8E82CB333F}" type="pres">
      <dgm:prSet presAssocID="{D2825A8D-18FF-41B4-8B1F-B78037868EDC}" presName="Divider" presStyleLbl="parChTrans1D1" presStyleIdx="0" presStyleCnt="1" custLinFactX="26100000" custLinFactNeighborX="26193330" custLinFactNeighborY="-173"/>
      <dgm:spPr/>
    </dgm:pt>
  </dgm:ptLst>
  <dgm:cxnLst>
    <dgm:cxn modelId="{4648F75F-F0E4-491D-ADAD-7F208A8BB1E5}" type="presOf" srcId="{1C40D0E9-A0A7-419C-9D22-1299E82C8CBD}" destId="{2249A01C-0DA7-41F7-9F43-E61592B7FF62}" srcOrd="0" destOrd="0" presId="urn:microsoft.com/office/officeart/2009/3/layout/PlusandMinus"/>
    <dgm:cxn modelId="{DB111CBA-473B-4C2D-9285-E42892ADDDAA}" srcId="{D2825A8D-18FF-41B4-8B1F-B78037868EDC}" destId="{D318E225-A410-4294-8B69-831B4BA71CFF}" srcOrd="0" destOrd="0" parTransId="{FCB2A9AA-E3F6-4E98-A2DF-DE19453BA7B2}" sibTransId="{69240B96-D259-4BD9-AD5A-DA672EB10B87}"/>
    <dgm:cxn modelId="{C646E129-2787-4D87-B51B-440AEB0D41CF}" type="presOf" srcId="{D2825A8D-18FF-41B4-8B1F-B78037868EDC}" destId="{F16CA330-E627-468C-AFDF-2E8E2CB10BDA}" srcOrd="0" destOrd="0" presId="urn:microsoft.com/office/officeart/2009/3/layout/PlusandMinus"/>
    <dgm:cxn modelId="{5D5F821B-3CD9-4BB3-8187-F3E4F2D68FFF}" type="presOf" srcId="{D318E225-A410-4294-8B69-831B4BA71CFF}" destId="{75A3310B-B804-4959-8D7C-CFA8713213A0}" srcOrd="0" destOrd="0" presId="urn:microsoft.com/office/officeart/2009/3/layout/PlusandMinus"/>
    <dgm:cxn modelId="{BDE5187B-861B-4004-BAE2-64B6FE1E7202}" srcId="{D2825A8D-18FF-41B4-8B1F-B78037868EDC}" destId="{1C40D0E9-A0A7-419C-9D22-1299E82C8CBD}" srcOrd="1" destOrd="0" parTransId="{2AE8E758-B865-469C-81C8-6606ACB039F4}" sibTransId="{6EC1B92D-9854-4BD3-8243-8976356B79FF}"/>
    <dgm:cxn modelId="{E7F1DA54-ABC2-403F-B764-58A7054979B1}" type="presParOf" srcId="{F16CA330-E627-468C-AFDF-2E8E2CB10BDA}" destId="{0D3B4E22-720F-4509-9F61-A2623E921EE7}" srcOrd="0" destOrd="0" presId="urn:microsoft.com/office/officeart/2009/3/layout/PlusandMinus"/>
    <dgm:cxn modelId="{5785EBBE-6609-4398-A18C-5626426302ED}" type="presParOf" srcId="{F16CA330-E627-468C-AFDF-2E8E2CB10BDA}" destId="{75A3310B-B804-4959-8D7C-CFA8713213A0}" srcOrd="1" destOrd="0" presId="urn:microsoft.com/office/officeart/2009/3/layout/PlusandMinus"/>
    <dgm:cxn modelId="{C066EE84-08E7-4072-8885-0240C5206D53}" type="presParOf" srcId="{F16CA330-E627-468C-AFDF-2E8E2CB10BDA}" destId="{2249A01C-0DA7-41F7-9F43-E61592B7FF62}" srcOrd="2" destOrd="0" presId="urn:microsoft.com/office/officeart/2009/3/layout/PlusandMinus"/>
    <dgm:cxn modelId="{D66AFB8C-17F6-48AE-B66F-468000B0C1F5}" type="presParOf" srcId="{F16CA330-E627-468C-AFDF-2E8E2CB10BDA}" destId="{F720EFC2-84E1-49E4-8C8B-5AE3B7080D88}" srcOrd="3" destOrd="0" presId="urn:microsoft.com/office/officeart/2009/3/layout/PlusandMinus"/>
    <dgm:cxn modelId="{64ECEFD3-AC8F-4A5E-B66D-481C23394128}" type="presParOf" srcId="{F16CA330-E627-468C-AFDF-2E8E2CB10BDA}" destId="{EB577B8B-936E-4CB3-8289-1F38F22E7F97}" srcOrd="4" destOrd="0" presId="urn:microsoft.com/office/officeart/2009/3/layout/PlusandMinus"/>
    <dgm:cxn modelId="{A9479CD4-997B-4A32-956B-B09C74E65CA4}" type="presParOf" srcId="{F16CA330-E627-468C-AFDF-2E8E2CB10BDA}" destId="{42DF70FA-1A3D-4325-82C2-BB8E82CB333F}"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C455CF-6EE5-4655-B424-E1201BDA54E0}"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CCB133DE-CD9F-45B4-A66D-4FE49769D692}">
      <dgm:prSet phldrT="[Text]" custT="1"/>
      <dgm:spPr/>
      <dgm:t>
        <a:bodyPr/>
        <a:lstStyle/>
        <a:p>
          <a:r>
            <a:rPr lang="en-US" sz="2400" dirty="0" smtClean="0"/>
            <a:t>Writing</a:t>
          </a:r>
          <a:endParaRPr lang="en-US" sz="2400" dirty="0"/>
        </a:p>
      </dgm:t>
    </dgm:pt>
    <dgm:pt modelId="{E4D14627-EEEC-4D6D-B881-FA85B1D7DEA4}" type="parTrans" cxnId="{A1196000-F4C1-43F2-B4A3-E06791D58159}">
      <dgm:prSet/>
      <dgm:spPr/>
      <dgm:t>
        <a:bodyPr/>
        <a:lstStyle/>
        <a:p>
          <a:endParaRPr lang="en-US"/>
        </a:p>
      </dgm:t>
    </dgm:pt>
    <dgm:pt modelId="{87212BF9-BDF2-4BC9-AD2F-CDCDDA6B66B2}" type="sibTrans" cxnId="{A1196000-F4C1-43F2-B4A3-E06791D58159}">
      <dgm:prSet/>
      <dgm:spPr/>
      <dgm:t>
        <a:bodyPr/>
        <a:lstStyle/>
        <a:p>
          <a:endParaRPr lang="en-US"/>
        </a:p>
      </dgm:t>
    </dgm:pt>
    <dgm:pt modelId="{8115BDA8-D45B-4DD1-B995-A25569EB75AE}">
      <dgm:prSet phldrT="[Text]" custT="1"/>
      <dgm:spPr/>
      <dgm:t>
        <a:bodyPr/>
        <a:lstStyle/>
        <a:p>
          <a:pPr>
            <a:lnSpc>
              <a:spcPct val="100000"/>
            </a:lnSpc>
            <a:spcAft>
              <a:spcPts val="1200"/>
            </a:spcAft>
          </a:pPr>
          <a:r>
            <a:rPr lang="en-US" sz="2000" dirty="0" smtClean="0"/>
            <a:t>Tool: </a:t>
          </a:r>
          <a:r>
            <a:rPr lang="en-US" sz="2000" b="1" dirty="0" smtClean="0"/>
            <a:t>Editor</a:t>
          </a:r>
          <a:endParaRPr lang="en-US" sz="2000" dirty="0"/>
        </a:p>
      </dgm:t>
    </dgm:pt>
    <dgm:pt modelId="{DFF70CA3-9655-4F61-944F-7ACCED20254A}" type="parTrans" cxnId="{3D99AA40-66C1-4A63-8BCB-7385C3978A78}">
      <dgm:prSet/>
      <dgm:spPr/>
      <dgm:t>
        <a:bodyPr/>
        <a:lstStyle/>
        <a:p>
          <a:endParaRPr lang="en-US"/>
        </a:p>
      </dgm:t>
    </dgm:pt>
    <dgm:pt modelId="{F2BFFBB4-8B58-4256-903C-ECB0D2818FC5}" type="sibTrans" cxnId="{3D99AA40-66C1-4A63-8BCB-7385C3978A78}">
      <dgm:prSet/>
      <dgm:spPr/>
      <dgm:t>
        <a:bodyPr/>
        <a:lstStyle/>
        <a:p>
          <a:endParaRPr lang="en-US"/>
        </a:p>
      </dgm:t>
    </dgm:pt>
    <dgm:pt modelId="{9A702010-B61A-41A5-8048-1184750A8AAA}">
      <dgm:prSet phldrT="[Text]" custT="1"/>
      <dgm:spPr/>
      <dgm:t>
        <a:bodyPr/>
        <a:lstStyle/>
        <a:p>
          <a:r>
            <a:rPr lang="en-US" sz="2400" dirty="0" smtClean="0"/>
            <a:t>Compiling</a:t>
          </a:r>
          <a:endParaRPr lang="en-US" sz="2400" dirty="0"/>
        </a:p>
      </dgm:t>
    </dgm:pt>
    <dgm:pt modelId="{82F09FCB-F687-434B-BB71-D6532910F38E}" type="parTrans" cxnId="{9D8F1237-D242-4B79-8A32-9982A2ADEDA8}">
      <dgm:prSet/>
      <dgm:spPr/>
      <dgm:t>
        <a:bodyPr/>
        <a:lstStyle/>
        <a:p>
          <a:endParaRPr lang="en-US"/>
        </a:p>
      </dgm:t>
    </dgm:pt>
    <dgm:pt modelId="{FFFCB8C8-DBF9-47E3-A366-F3AAA1F2C28B}" type="sibTrans" cxnId="{9D8F1237-D242-4B79-8A32-9982A2ADEDA8}">
      <dgm:prSet/>
      <dgm:spPr/>
      <dgm:t>
        <a:bodyPr/>
        <a:lstStyle/>
        <a:p>
          <a:endParaRPr lang="en-US"/>
        </a:p>
      </dgm:t>
    </dgm:pt>
    <dgm:pt modelId="{1E57BBFA-026D-43DE-9ED4-95E52DB3E3B9}">
      <dgm:prSet phldrT="[Text]" custT="1"/>
      <dgm:spPr/>
      <dgm:t>
        <a:bodyPr/>
        <a:lstStyle/>
        <a:p>
          <a:pPr>
            <a:lnSpc>
              <a:spcPct val="100000"/>
            </a:lnSpc>
            <a:spcAft>
              <a:spcPts val="1200"/>
            </a:spcAft>
          </a:pPr>
          <a:r>
            <a:rPr lang="en-US" sz="2000" dirty="0" smtClean="0"/>
            <a:t>Tool: </a:t>
          </a:r>
          <a:r>
            <a:rPr lang="en-US" sz="2000" b="1" dirty="0" smtClean="0"/>
            <a:t>Compiler</a:t>
          </a:r>
          <a:endParaRPr lang="en-US" sz="2000" b="1" dirty="0"/>
        </a:p>
      </dgm:t>
    </dgm:pt>
    <dgm:pt modelId="{1CF5027E-F070-4335-9176-D70D8E8E3B1E}" type="parTrans" cxnId="{7954CF2F-83B4-47C5-96C3-7F7EB2428B65}">
      <dgm:prSet/>
      <dgm:spPr/>
      <dgm:t>
        <a:bodyPr/>
        <a:lstStyle/>
        <a:p>
          <a:endParaRPr lang="en-US"/>
        </a:p>
      </dgm:t>
    </dgm:pt>
    <dgm:pt modelId="{8811F869-3F9B-46C0-A642-B40BB2205869}" type="sibTrans" cxnId="{7954CF2F-83B4-47C5-96C3-7F7EB2428B65}">
      <dgm:prSet/>
      <dgm:spPr/>
      <dgm:t>
        <a:bodyPr/>
        <a:lstStyle/>
        <a:p>
          <a:endParaRPr lang="en-US"/>
        </a:p>
      </dgm:t>
    </dgm:pt>
    <dgm:pt modelId="{E3FCFBA2-2336-4B85-9503-BF751B88F0D3}">
      <dgm:prSet phldrT="[Text]" custT="1"/>
      <dgm:spPr/>
      <dgm:t>
        <a:bodyPr/>
        <a:lstStyle/>
        <a:p>
          <a:r>
            <a:rPr lang="en-US" sz="2400" dirty="0" smtClean="0"/>
            <a:t>Executing</a:t>
          </a:r>
          <a:endParaRPr lang="en-US" sz="2400" dirty="0"/>
        </a:p>
      </dgm:t>
    </dgm:pt>
    <dgm:pt modelId="{C2E41CC1-0A97-479D-B26F-138F44835F27}" type="parTrans" cxnId="{0578E1E2-1F72-44A4-9C70-8881E8C8FE44}">
      <dgm:prSet/>
      <dgm:spPr/>
      <dgm:t>
        <a:bodyPr/>
        <a:lstStyle/>
        <a:p>
          <a:endParaRPr lang="en-US"/>
        </a:p>
      </dgm:t>
    </dgm:pt>
    <dgm:pt modelId="{39F8571C-3D2D-42D9-9A1F-7734755FC9E7}" type="sibTrans" cxnId="{0578E1E2-1F72-44A4-9C70-8881E8C8FE44}">
      <dgm:prSet/>
      <dgm:spPr/>
      <dgm:t>
        <a:bodyPr/>
        <a:lstStyle/>
        <a:p>
          <a:endParaRPr lang="en-US"/>
        </a:p>
      </dgm:t>
    </dgm:pt>
    <dgm:pt modelId="{7C6F63AA-76BB-4C90-A7AB-FEDF5FA396E0}">
      <dgm:prSet phldrT="[Text]" custT="1"/>
      <dgm:spPr/>
      <dgm:t>
        <a:bodyPr/>
        <a:lstStyle/>
        <a:p>
          <a:pPr>
            <a:lnSpc>
              <a:spcPct val="100000"/>
            </a:lnSpc>
            <a:spcAft>
              <a:spcPts val="1200"/>
            </a:spcAft>
          </a:pPr>
          <a:r>
            <a:rPr lang="en-US" sz="2000" dirty="0" smtClean="0"/>
            <a:t>Tool: </a:t>
          </a:r>
          <a:r>
            <a:rPr lang="en-US" sz="2000" b="1" dirty="0" smtClean="0"/>
            <a:t>None</a:t>
          </a:r>
          <a:endParaRPr lang="en-US" sz="2000" b="1" dirty="0"/>
        </a:p>
      </dgm:t>
    </dgm:pt>
    <dgm:pt modelId="{F7C6EA99-5981-4370-ACCD-D7FC4B4C3AA4}" type="parTrans" cxnId="{C9D5C8A6-9484-4CF2-897F-0CC269679AC0}">
      <dgm:prSet/>
      <dgm:spPr/>
      <dgm:t>
        <a:bodyPr/>
        <a:lstStyle/>
        <a:p>
          <a:endParaRPr lang="en-US"/>
        </a:p>
      </dgm:t>
    </dgm:pt>
    <dgm:pt modelId="{3B71B5CA-5870-4D40-B98E-A60A2C8586E8}" type="sibTrans" cxnId="{C9D5C8A6-9484-4CF2-897F-0CC269679AC0}">
      <dgm:prSet/>
      <dgm:spPr/>
      <dgm:t>
        <a:bodyPr/>
        <a:lstStyle/>
        <a:p>
          <a:endParaRPr lang="en-US"/>
        </a:p>
      </dgm:t>
    </dgm:pt>
    <dgm:pt modelId="{37CC6BF1-B60E-4D0A-9A7A-BC56847F1F79}">
      <dgm:prSet phldrT="[Text]" custT="1"/>
      <dgm:spPr/>
      <dgm:t>
        <a:bodyPr/>
        <a:lstStyle/>
        <a:p>
          <a:pPr>
            <a:lnSpc>
              <a:spcPct val="100000"/>
            </a:lnSpc>
            <a:spcAft>
              <a:spcPts val="1200"/>
            </a:spcAft>
          </a:pPr>
          <a:r>
            <a:rPr lang="en-US" sz="2000" dirty="0" smtClean="0"/>
            <a:t>Produce: </a:t>
          </a:r>
          <a:r>
            <a:rPr lang="en-US" sz="2000" b="1" dirty="0" smtClean="0"/>
            <a:t>Source Code</a:t>
          </a:r>
          <a:endParaRPr lang="en-US" sz="2000" b="1" dirty="0"/>
        </a:p>
      </dgm:t>
    </dgm:pt>
    <dgm:pt modelId="{DD7D9351-3EB1-4BE1-A335-2A0B57D4DF4F}" type="parTrans" cxnId="{D7AF8125-B6A5-434F-92FE-366D4D01D378}">
      <dgm:prSet/>
      <dgm:spPr/>
      <dgm:t>
        <a:bodyPr/>
        <a:lstStyle/>
        <a:p>
          <a:endParaRPr lang="en-US"/>
        </a:p>
      </dgm:t>
    </dgm:pt>
    <dgm:pt modelId="{EBD02E7F-5744-44BB-B178-78C88CF2CD91}" type="sibTrans" cxnId="{D7AF8125-B6A5-434F-92FE-366D4D01D378}">
      <dgm:prSet/>
      <dgm:spPr/>
      <dgm:t>
        <a:bodyPr/>
        <a:lstStyle/>
        <a:p>
          <a:endParaRPr lang="en-US"/>
        </a:p>
      </dgm:t>
    </dgm:pt>
    <dgm:pt modelId="{E1A05CC9-260D-457F-8391-8E2148F284CD}">
      <dgm:prSet phldrT="[Text]" custT="1"/>
      <dgm:spPr/>
      <dgm:t>
        <a:bodyPr/>
        <a:lstStyle/>
        <a:p>
          <a:pPr>
            <a:lnSpc>
              <a:spcPct val="100000"/>
            </a:lnSpc>
            <a:spcAft>
              <a:spcPts val="1200"/>
            </a:spcAft>
          </a:pPr>
          <a:r>
            <a:rPr lang="en-US" sz="2000" dirty="0" smtClean="0"/>
            <a:t>Produce: </a:t>
          </a:r>
          <a:r>
            <a:rPr lang="en-US" sz="2000" b="1" dirty="0" smtClean="0"/>
            <a:t>Executable </a:t>
          </a:r>
          <a:r>
            <a:rPr lang="en-US" sz="2000" b="1" dirty="0" err="1" smtClean="0"/>
            <a:t>Bytecode</a:t>
          </a:r>
          <a:endParaRPr lang="en-US" sz="2000" b="1" dirty="0"/>
        </a:p>
      </dgm:t>
    </dgm:pt>
    <dgm:pt modelId="{6D97F11D-382C-4A80-B27C-B96FC0C209A7}" type="parTrans" cxnId="{7EE0D9DC-4192-4418-B912-9D6D42F20D9E}">
      <dgm:prSet/>
      <dgm:spPr/>
      <dgm:t>
        <a:bodyPr/>
        <a:lstStyle/>
        <a:p>
          <a:endParaRPr lang="en-US"/>
        </a:p>
      </dgm:t>
    </dgm:pt>
    <dgm:pt modelId="{E9F7D977-1D14-4019-840D-9FE45AB287C1}" type="sibTrans" cxnId="{7EE0D9DC-4192-4418-B912-9D6D42F20D9E}">
      <dgm:prSet/>
      <dgm:spPr/>
      <dgm:t>
        <a:bodyPr/>
        <a:lstStyle/>
        <a:p>
          <a:endParaRPr lang="en-US"/>
        </a:p>
      </dgm:t>
    </dgm:pt>
    <dgm:pt modelId="{07B15669-FD01-4061-A13D-91DAAA1AA5D5}">
      <dgm:prSet phldrT="[Text]" custT="1"/>
      <dgm:spPr/>
      <dgm:t>
        <a:bodyPr/>
        <a:lstStyle/>
        <a:p>
          <a:pPr>
            <a:lnSpc>
              <a:spcPct val="100000"/>
            </a:lnSpc>
            <a:spcAft>
              <a:spcPts val="1200"/>
            </a:spcAft>
          </a:pPr>
          <a:r>
            <a:rPr lang="en-US" sz="2000" dirty="0" smtClean="0"/>
            <a:t>Produce: </a:t>
          </a:r>
          <a:r>
            <a:rPr lang="en-US" sz="2000" b="1" dirty="0" smtClean="0"/>
            <a:t>Result</a:t>
          </a:r>
          <a:endParaRPr lang="en-US" sz="2000" b="1" dirty="0"/>
        </a:p>
      </dgm:t>
    </dgm:pt>
    <dgm:pt modelId="{3FE0AACF-AD06-4251-A52F-AB3B856398E4}" type="parTrans" cxnId="{C5A27CE0-EA1F-4D24-8419-2CB79CB4F1BE}">
      <dgm:prSet/>
      <dgm:spPr/>
      <dgm:t>
        <a:bodyPr/>
        <a:lstStyle/>
        <a:p>
          <a:endParaRPr lang="en-US"/>
        </a:p>
      </dgm:t>
    </dgm:pt>
    <dgm:pt modelId="{C81CF55F-2235-4976-87AC-83BD05657E89}" type="sibTrans" cxnId="{C5A27CE0-EA1F-4D24-8419-2CB79CB4F1BE}">
      <dgm:prSet/>
      <dgm:spPr/>
      <dgm:t>
        <a:bodyPr/>
        <a:lstStyle/>
        <a:p>
          <a:endParaRPr lang="en-US"/>
        </a:p>
      </dgm:t>
    </dgm:pt>
    <dgm:pt modelId="{8F025EF2-0733-4F3D-A961-0CC128F08B6F}" type="pres">
      <dgm:prSet presAssocID="{8BC455CF-6EE5-4655-B424-E1201BDA54E0}" presName="linearFlow" presStyleCnt="0">
        <dgm:presLayoutVars>
          <dgm:dir/>
          <dgm:animLvl val="lvl"/>
          <dgm:resizeHandles val="exact"/>
        </dgm:presLayoutVars>
      </dgm:prSet>
      <dgm:spPr/>
      <dgm:t>
        <a:bodyPr/>
        <a:lstStyle/>
        <a:p>
          <a:endParaRPr lang="en-US"/>
        </a:p>
      </dgm:t>
    </dgm:pt>
    <dgm:pt modelId="{E1792D36-5BDE-43AE-9C43-66EE0B9543B4}" type="pres">
      <dgm:prSet presAssocID="{CCB133DE-CD9F-45B4-A66D-4FE49769D692}" presName="composite" presStyleCnt="0"/>
      <dgm:spPr/>
    </dgm:pt>
    <dgm:pt modelId="{2C9B45EF-CF2F-42AC-8D84-2BE3619BAE9B}" type="pres">
      <dgm:prSet presAssocID="{CCB133DE-CD9F-45B4-A66D-4FE49769D692}" presName="parTx" presStyleLbl="node1" presStyleIdx="0" presStyleCnt="3">
        <dgm:presLayoutVars>
          <dgm:chMax val="0"/>
          <dgm:chPref val="0"/>
          <dgm:bulletEnabled val="1"/>
        </dgm:presLayoutVars>
      </dgm:prSet>
      <dgm:spPr/>
      <dgm:t>
        <a:bodyPr/>
        <a:lstStyle/>
        <a:p>
          <a:endParaRPr lang="en-US"/>
        </a:p>
      </dgm:t>
    </dgm:pt>
    <dgm:pt modelId="{F6E5133C-CA9F-4068-ACF8-9848B03930E8}" type="pres">
      <dgm:prSet presAssocID="{CCB133DE-CD9F-45B4-A66D-4FE49769D692}" presName="parSh" presStyleLbl="node1" presStyleIdx="0" presStyleCnt="3" custLinFactNeighborX="-593" custLinFactNeighborY="-14984"/>
      <dgm:spPr/>
      <dgm:t>
        <a:bodyPr/>
        <a:lstStyle/>
        <a:p>
          <a:endParaRPr lang="en-US"/>
        </a:p>
      </dgm:t>
    </dgm:pt>
    <dgm:pt modelId="{135104FC-8C69-4D82-B5D0-E8077EB7AE9C}" type="pres">
      <dgm:prSet presAssocID="{CCB133DE-CD9F-45B4-A66D-4FE49769D692}" presName="desTx" presStyleLbl="fgAcc1" presStyleIdx="0" presStyleCnt="3" custScaleX="127381" custScaleY="89732">
        <dgm:presLayoutVars>
          <dgm:bulletEnabled val="1"/>
        </dgm:presLayoutVars>
      </dgm:prSet>
      <dgm:spPr/>
      <dgm:t>
        <a:bodyPr/>
        <a:lstStyle/>
        <a:p>
          <a:endParaRPr lang="en-US"/>
        </a:p>
      </dgm:t>
    </dgm:pt>
    <dgm:pt modelId="{2C309E83-E52D-48A4-8197-155FB50E61AE}" type="pres">
      <dgm:prSet presAssocID="{87212BF9-BDF2-4BC9-AD2F-CDCDDA6B66B2}" presName="sibTrans" presStyleLbl="sibTrans2D1" presStyleIdx="0" presStyleCnt="2"/>
      <dgm:spPr/>
      <dgm:t>
        <a:bodyPr/>
        <a:lstStyle/>
        <a:p>
          <a:endParaRPr lang="en-US"/>
        </a:p>
      </dgm:t>
    </dgm:pt>
    <dgm:pt modelId="{ED95FB66-920F-41C7-BAEE-B3A188061237}" type="pres">
      <dgm:prSet presAssocID="{87212BF9-BDF2-4BC9-AD2F-CDCDDA6B66B2}" presName="connTx" presStyleLbl="sibTrans2D1" presStyleIdx="0" presStyleCnt="2"/>
      <dgm:spPr/>
      <dgm:t>
        <a:bodyPr/>
        <a:lstStyle/>
        <a:p>
          <a:endParaRPr lang="en-US"/>
        </a:p>
      </dgm:t>
    </dgm:pt>
    <dgm:pt modelId="{29639BDA-278B-41B2-8186-7F1804152312}" type="pres">
      <dgm:prSet presAssocID="{9A702010-B61A-41A5-8048-1184750A8AAA}" presName="composite" presStyleCnt="0"/>
      <dgm:spPr/>
    </dgm:pt>
    <dgm:pt modelId="{7D7A7D7F-BE19-4F7C-81FF-141B321895AB}" type="pres">
      <dgm:prSet presAssocID="{9A702010-B61A-41A5-8048-1184750A8AAA}" presName="parTx" presStyleLbl="node1" presStyleIdx="0" presStyleCnt="3">
        <dgm:presLayoutVars>
          <dgm:chMax val="0"/>
          <dgm:chPref val="0"/>
          <dgm:bulletEnabled val="1"/>
        </dgm:presLayoutVars>
      </dgm:prSet>
      <dgm:spPr/>
      <dgm:t>
        <a:bodyPr/>
        <a:lstStyle/>
        <a:p>
          <a:endParaRPr lang="en-US"/>
        </a:p>
      </dgm:t>
    </dgm:pt>
    <dgm:pt modelId="{E786DF33-04DA-4F50-9E0A-E9B4A37042EE}" type="pres">
      <dgm:prSet presAssocID="{9A702010-B61A-41A5-8048-1184750A8AAA}" presName="parSh" presStyleLbl="node1" presStyleIdx="1" presStyleCnt="3" custLinFactNeighborX="-7147" custLinFactNeighborY="185"/>
      <dgm:spPr/>
      <dgm:t>
        <a:bodyPr/>
        <a:lstStyle/>
        <a:p>
          <a:endParaRPr lang="en-US"/>
        </a:p>
      </dgm:t>
    </dgm:pt>
    <dgm:pt modelId="{DD6868FA-8733-4F27-B034-A6C802D2B76C}" type="pres">
      <dgm:prSet presAssocID="{9A702010-B61A-41A5-8048-1184750A8AAA}" presName="desTx" presStyleLbl="fgAcc1" presStyleIdx="1" presStyleCnt="3" custScaleX="118941" custScaleY="100000" custLinFactNeighborX="-7088">
        <dgm:presLayoutVars>
          <dgm:bulletEnabled val="1"/>
        </dgm:presLayoutVars>
      </dgm:prSet>
      <dgm:spPr/>
      <dgm:t>
        <a:bodyPr/>
        <a:lstStyle/>
        <a:p>
          <a:endParaRPr lang="en-US"/>
        </a:p>
      </dgm:t>
    </dgm:pt>
    <dgm:pt modelId="{67CD4FB2-E7D5-4821-9856-2C4A9AE90AB6}" type="pres">
      <dgm:prSet presAssocID="{FFFCB8C8-DBF9-47E3-A366-F3AAA1F2C28B}" presName="sibTrans" presStyleLbl="sibTrans2D1" presStyleIdx="1" presStyleCnt="2"/>
      <dgm:spPr/>
      <dgm:t>
        <a:bodyPr/>
        <a:lstStyle/>
        <a:p>
          <a:endParaRPr lang="en-US"/>
        </a:p>
      </dgm:t>
    </dgm:pt>
    <dgm:pt modelId="{1E1A7F7C-DF45-46C0-AEFF-2EF5059F97B8}" type="pres">
      <dgm:prSet presAssocID="{FFFCB8C8-DBF9-47E3-A366-F3AAA1F2C28B}" presName="connTx" presStyleLbl="sibTrans2D1" presStyleIdx="1" presStyleCnt="2"/>
      <dgm:spPr/>
      <dgm:t>
        <a:bodyPr/>
        <a:lstStyle/>
        <a:p>
          <a:endParaRPr lang="en-US"/>
        </a:p>
      </dgm:t>
    </dgm:pt>
    <dgm:pt modelId="{61476835-7042-43FE-9A35-7039FEDD91C3}" type="pres">
      <dgm:prSet presAssocID="{E3FCFBA2-2336-4B85-9503-BF751B88F0D3}" presName="composite" presStyleCnt="0"/>
      <dgm:spPr/>
    </dgm:pt>
    <dgm:pt modelId="{5A4ACD9B-01AE-4D5E-A3F0-00009564CD87}" type="pres">
      <dgm:prSet presAssocID="{E3FCFBA2-2336-4B85-9503-BF751B88F0D3}" presName="parTx" presStyleLbl="node1" presStyleIdx="1" presStyleCnt="3">
        <dgm:presLayoutVars>
          <dgm:chMax val="0"/>
          <dgm:chPref val="0"/>
          <dgm:bulletEnabled val="1"/>
        </dgm:presLayoutVars>
      </dgm:prSet>
      <dgm:spPr/>
      <dgm:t>
        <a:bodyPr/>
        <a:lstStyle/>
        <a:p>
          <a:endParaRPr lang="en-US"/>
        </a:p>
      </dgm:t>
    </dgm:pt>
    <dgm:pt modelId="{34BCA49A-149B-4E35-832C-E04D43952193}" type="pres">
      <dgm:prSet presAssocID="{E3FCFBA2-2336-4B85-9503-BF751B88F0D3}" presName="parSh" presStyleLbl="node1" presStyleIdx="2" presStyleCnt="3" custLinFactNeighborX="-5401"/>
      <dgm:spPr/>
      <dgm:t>
        <a:bodyPr/>
        <a:lstStyle/>
        <a:p>
          <a:endParaRPr lang="en-US"/>
        </a:p>
      </dgm:t>
    </dgm:pt>
    <dgm:pt modelId="{DBBBEA64-8F26-4E4F-B019-2EA458C997E3}" type="pres">
      <dgm:prSet presAssocID="{E3FCFBA2-2336-4B85-9503-BF751B88F0D3}" presName="desTx" presStyleLbl="fgAcc1" presStyleIdx="2" presStyleCnt="3" custScaleX="99820" custScaleY="100000" custLinFactNeighborX="-5449">
        <dgm:presLayoutVars>
          <dgm:bulletEnabled val="1"/>
        </dgm:presLayoutVars>
      </dgm:prSet>
      <dgm:spPr/>
      <dgm:t>
        <a:bodyPr/>
        <a:lstStyle/>
        <a:p>
          <a:endParaRPr lang="en-US"/>
        </a:p>
      </dgm:t>
    </dgm:pt>
  </dgm:ptLst>
  <dgm:cxnLst>
    <dgm:cxn modelId="{C5A27CE0-EA1F-4D24-8419-2CB79CB4F1BE}" srcId="{E3FCFBA2-2336-4B85-9503-BF751B88F0D3}" destId="{07B15669-FD01-4061-A13D-91DAAA1AA5D5}" srcOrd="1" destOrd="0" parTransId="{3FE0AACF-AD06-4251-A52F-AB3B856398E4}" sibTransId="{C81CF55F-2235-4976-87AC-83BD05657E89}"/>
    <dgm:cxn modelId="{3D99AA40-66C1-4A63-8BCB-7385C3978A78}" srcId="{CCB133DE-CD9F-45B4-A66D-4FE49769D692}" destId="{8115BDA8-D45B-4DD1-B995-A25569EB75AE}" srcOrd="0" destOrd="0" parTransId="{DFF70CA3-9655-4F61-944F-7ACCED20254A}" sibTransId="{F2BFFBB4-8B58-4256-903C-ECB0D2818FC5}"/>
    <dgm:cxn modelId="{56E51454-9B56-4E76-927A-AD89BC79529F}" type="presOf" srcId="{FFFCB8C8-DBF9-47E3-A366-F3AAA1F2C28B}" destId="{1E1A7F7C-DF45-46C0-AEFF-2EF5059F97B8}" srcOrd="1" destOrd="0" presId="urn:microsoft.com/office/officeart/2005/8/layout/process3"/>
    <dgm:cxn modelId="{D7AF8125-B6A5-434F-92FE-366D4D01D378}" srcId="{CCB133DE-CD9F-45B4-A66D-4FE49769D692}" destId="{37CC6BF1-B60E-4D0A-9A7A-BC56847F1F79}" srcOrd="1" destOrd="0" parTransId="{DD7D9351-3EB1-4BE1-A335-2A0B57D4DF4F}" sibTransId="{EBD02E7F-5744-44BB-B178-78C88CF2CD91}"/>
    <dgm:cxn modelId="{1C6D34C1-ADD2-4518-8F51-30A16711C696}" type="presOf" srcId="{E1A05CC9-260D-457F-8391-8E2148F284CD}" destId="{DD6868FA-8733-4F27-B034-A6C802D2B76C}" srcOrd="0" destOrd="1" presId="urn:microsoft.com/office/officeart/2005/8/layout/process3"/>
    <dgm:cxn modelId="{40C323E8-FF4C-46A1-86E2-71AEF64F20C3}" type="presOf" srcId="{1E57BBFA-026D-43DE-9ED4-95E52DB3E3B9}" destId="{DD6868FA-8733-4F27-B034-A6C802D2B76C}" srcOrd="0" destOrd="0" presId="urn:microsoft.com/office/officeart/2005/8/layout/process3"/>
    <dgm:cxn modelId="{A83CCDBC-3503-4331-A007-56D9CD5F4F5A}" type="presOf" srcId="{7C6F63AA-76BB-4C90-A7AB-FEDF5FA396E0}" destId="{DBBBEA64-8F26-4E4F-B019-2EA458C997E3}" srcOrd="0" destOrd="0" presId="urn:microsoft.com/office/officeart/2005/8/layout/process3"/>
    <dgm:cxn modelId="{7EE0D9DC-4192-4418-B912-9D6D42F20D9E}" srcId="{9A702010-B61A-41A5-8048-1184750A8AAA}" destId="{E1A05CC9-260D-457F-8391-8E2148F284CD}" srcOrd="1" destOrd="0" parTransId="{6D97F11D-382C-4A80-B27C-B96FC0C209A7}" sibTransId="{E9F7D977-1D14-4019-840D-9FE45AB287C1}"/>
    <dgm:cxn modelId="{787F815C-FE2E-4DC3-BE85-8B1DE141A126}" type="presOf" srcId="{9A702010-B61A-41A5-8048-1184750A8AAA}" destId="{7D7A7D7F-BE19-4F7C-81FF-141B321895AB}" srcOrd="0" destOrd="0" presId="urn:microsoft.com/office/officeart/2005/8/layout/process3"/>
    <dgm:cxn modelId="{100D5C82-300D-4FC0-B6AA-955D4A9D3154}" type="presOf" srcId="{87212BF9-BDF2-4BC9-AD2F-CDCDDA6B66B2}" destId="{ED95FB66-920F-41C7-BAEE-B3A188061237}" srcOrd="1" destOrd="0" presId="urn:microsoft.com/office/officeart/2005/8/layout/process3"/>
    <dgm:cxn modelId="{6A45F775-2ACA-4B42-B98C-53D0BB60F097}" type="presOf" srcId="{8BC455CF-6EE5-4655-B424-E1201BDA54E0}" destId="{8F025EF2-0733-4F3D-A961-0CC128F08B6F}" srcOrd="0" destOrd="0" presId="urn:microsoft.com/office/officeart/2005/8/layout/process3"/>
    <dgm:cxn modelId="{0578E1E2-1F72-44A4-9C70-8881E8C8FE44}" srcId="{8BC455CF-6EE5-4655-B424-E1201BDA54E0}" destId="{E3FCFBA2-2336-4B85-9503-BF751B88F0D3}" srcOrd="2" destOrd="0" parTransId="{C2E41CC1-0A97-479D-B26F-138F44835F27}" sibTransId="{39F8571C-3D2D-42D9-9A1F-7734755FC9E7}"/>
    <dgm:cxn modelId="{2745B26C-E638-4F82-9C23-A88C74B47491}" type="presOf" srcId="{E3FCFBA2-2336-4B85-9503-BF751B88F0D3}" destId="{5A4ACD9B-01AE-4D5E-A3F0-00009564CD87}" srcOrd="0" destOrd="0" presId="urn:microsoft.com/office/officeart/2005/8/layout/process3"/>
    <dgm:cxn modelId="{1B5A982D-0CDB-4FF4-9753-6398BA24A4FF}" type="presOf" srcId="{87212BF9-BDF2-4BC9-AD2F-CDCDDA6B66B2}" destId="{2C309E83-E52D-48A4-8197-155FB50E61AE}" srcOrd="0" destOrd="0" presId="urn:microsoft.com/office/officeart/2005/8/layout/process3"/>
    <dgm:cxn modelId="{1B7DA7F0-A7D1-4B78-ACB6-A412CD62C328}" type="presOf" srcId="{9A702010-B61A-41A5-8048-1184750A8AAA}" destId="{E786DF33-04DA-4F50-9E0A-E9B4A37042EE}" srcOrd="1" destOrd="0" presId="urn:microsoft.com/office/officeart/2005/8/layout/process3"/>
    <dgm:cxn modelId="{2F924020-F607-45F1-BEC2-DE65F9AF1A0F}" type="presOf" srcId="{07B15669-FD01-4061-A13D-91DAAA1AA5D5}" destId="{DBBBEA64-8F26-4E4F-B019-2EA458C997E3}" srcOrd="0" destOrd="1" presId="urn:microsoft.com/office/officeart/2005/8/layout/process3"/>
    <dgm:cxn modelId="{9D8F1237-D242-4B79-8A32-9982A2ADEDA8}" srcId="{8BC455CF-6EE5-4655-B424-E1201BDA54E0}" destId="{9A702010-B61A-41A5-8048-1184750A8AAA}" srcOrd="1" destOrd="0" parTransId="{82F09FCB-F687-434B-BB71-D6532910F38E}" sibTransId="{FFFCB8C8-DBF9-47E3-A366-F3AAA1F2C28B}"/>
    <dgm:cxn modelId="{CA79E529-40BD-4790-B36D-358287FE50C8}" type="presOf" srcId="{FFFCB8C8-DBF9-47E3-A366-F3AAA1F2C28B}" destId="{67CD4FB2-E7D5-4821-9856-2C4A9AE90AB6}" srcOrd="0" destOrd="0" presId="urn:microsoft.com/office/officeart/2005/8/layout/process3"/>
    <dgm:cxn modelId="{15A68C63-942A-4772-A0A8-F0BCC560A2BD}" type="presOf" srcId="{CCB133DE-CD9F-45B4-A66D-4FE49769D692}" destId="{2C9B45EF-CF2F-42AC-8D84-2BE3619BAE9B}" srcOrd="0" destOrd="0" presId="urn:microsoft.com/office/officeart/2005/8/layout/process3"/>
    <dgm:cxn modelId="{7954CF2F-83B4-47C5-96C3-7F7EB2428B65}" srcId="{9A702010-B61A-41A5-8048-1184750A8AAA}" destId="{1E57BBFA-026D-43DE-9ED4-95E52DB3E3B9}" srcOrd="0" destOrd="0" parTransId="{1CF5027E-F070-4335-9176-D70D8E8E3B1E}" sibTransId="{8811F869-3F9B-46C0-A642-B40BB2205869}"/>
    <dgm:cxn modelId="{A1196000-F4C1-43F2-B4A3-E06791D58159}" srcId="{8BC455CF-6EE5-4655-B424-E1201BDA54E0}" destId="{CCB133DE-CD9F-45B4-A66D-4FE49769D692}" srcOrd="0" destOrd="0" parTransId="{E4D14627-EEEC-4D6D-B881-FA85B1D7DEA4}" sibTransId="{87212BF9-BDF2-4BC9-AD2F-CDCDDA6B66B2}"/>
    <dgm:cxn modelId="{48088C1E-0965-42C5-9C72-DE679EE5B301}" type="presOf" srcId="{37CC6BF1-B60E-4D0A-9A7A-BC56847F1F79}" destId="{135104FC-8C69-4D82-B5D0-E8077EB7AE9C}" srcOrd="0" destOrd="1" presId="urn:microsoft.com/office/officeart/2005/8/layout/process3"/>
    <dgm:cxn modelId="{C9D5C8A6-9484-4CF2-897F-0CC269679AC0}" srcId="{E3FCFBA2-2336-4B85-9503-BF751B88F0D3}" destId="{7C6F63AA-76BB-4C90-A7AB-FEDF5FA396E0}" srcOrd="0" destOrd="0" parTransId="{F7C6EA99-5981-4370-ACCD-D7FC4B4C3AA4}" sibTransId="{3B71B5CA-5870-4D40-B98E-A60A2C8586E8}"/>
    <dgm:cxn modelId="{ABA35A39-6797-4214-A9B1-D97BA8D7E6A9}" type="presOf" srcId="{CCB133DE-CD9F-45B4-A66D-4FE49769D692}" destId="{F6E5133C-CA9F-4068-ACF8-9848B03930E8}" srcOrd="1" destOrd="0" presId="urn:microsoft.com/office/officeart/2005/8/layout/process3"/>
    <dgm:cxn modelId="{4D8EC028-CD1C-4A71-82C4-0057149C1BDE}" type="presOf" srcId="{8115BDA8-D45B-4DD1-B995-A25569EB75AE}" destId="{135104FC-8C69-4D82-B5D0-E8077EB7AE9C}" srcOrd="0" destOrd="0" presId="urn:microsoft.com/office/officeart/2005/8/layout/process3"/>
    <dgm:cxn modelId="{AB42821F-D717-4B81-845C-CB9CDC2030B0}" type="presOf" srcId="{E3FCFBA2-2336-4B85-9503-BF751B88F0D3}" destId="{34BCA49A-149B-4E35-832C-E04D43952193}" srcOrd="1" destOrd="0" presId="urn:microsoft.com/office/officeart/2005/8/layout/process3"/>
    <dgm:cxn modelId="{09447970-80C4-4B31-940C-8552DD2D3723}" type="presParOf" srcId="{8F025EF2-0733-4F3D-A961-0CC128F08B6F}" destId="{E1792D36-5BDE-43AE-9C43-66EE0B9543B4}" srcOrd="0" destOrd="0" presId="urn:microsoft.com/office/officeart/2005/8/layout/process3"/>
    <dgm:cxn modelId="{D4CA908B-1E9F-4EB1-A34B-5AD18B05EEA1}" type="presParOf" srcId="{E1792D36-5BDE-43AE-9C43-66EE0B9543B4}" destId="{2C9B45EF-CF2F-42AC-8D84-2BE3619BAE9B}" srcOrd="0" destOrd="0" presId="urn:microsoft.com/office/officeart/2005/8/layout/process3"/>
    <dgm:cxn modelId="{E03A538F-8A70-4568-B638-CB6B7C9E249B}" type="presParOf" srcId="{E1792D36-5BDE-43AE-9C43-66EE0B9543B4}" destId="{F6E5133C-CA9F-4068-ACF8-9848B03930E8}" srcOrd="1" destOrd="0" presId="urn:microsoft.com/office/officeart/2005/8/layout/process3"/>
    <dgm:cxn modelId="{B86690E4-9E14-47C6-A2DF-4CA16CA39057}" type="presParOf" srcId="{E1792D36-5BDE-43AE-9C43-66EE0B9543B4}" destId="{135104FC-8C69-4D82-B5D0-E8077EB7AE9C}" srcOrd="2" destOrd="0" presId="urn:microsoft.com/office/officeart/2005/8/layout/process3"/>
    <dgm:cxn modelId="{169DCA3A-AA8F-47FC-ACE1-6D99E6598F5A}" type="presParOf" srcId="{8F025EF2-0733-4F3D-A961-0CC128F08B6F}" destId="{2C309E83-E52D-48A4-8197-155FB50E61AE}" srcOrd="1" destOrd="0" presId="urn:microsoft.com/office/officeart/2005/8/layout/process3"/>
    <dgm:cxn modelId="{895137E4-3A12-454B-8285-3DECF98FB340}" type="presParOf" srcId="{2C309E83-E52D-48A4-8197-155FB50E61AE}" destId="{ED95FB66-920F-41C7-BAEE-B3A188061237}" srcOrd="0" destOrd="0" presId="urn:microsoft.com/office/officeart/2005/8/layout/process3"/>
    <dgm:cxn modelId="{42265E5E-5EDA-4542-A3AB-A634E0EB9118}" type="presParOf" srcId="{8F025EF2-0733-4F3D-A961-0CC128F08B6F}" destId="{29639BDA-278B-41B2-8186-7F1804152312}" srcOrd="2" destOrd="0" presId="urn:microsoft.com/office/officeart/2005/8/layout/process3"/>
    <dgm:cxn modelId="{B1DBA69B-1E8A-418C-96BC-84EB39E8C384}" type="presParOf" srcId="{29639BDA-278B-41B2-8186-7F1804152312}" destId="{7D7A7D7F-BE19-4F7C-81FF-141B321895AB}" srcOrd="0" destOrd="0" presId="urn:microsoft.com/office/officeart/2005/8/layout/process3"/>
    <dgm:cxn modelId="{EE2EE580-9F2E-407E-A6ED-767A4F20887E}" type="presParOf" srcId="{29639BDA-278B-41B2-8186-7F1804152312}" destId="{E786DF33-04DA-4F50-9E0A-E9B4A37042EE}" srcOrd="1" destOrd="0" presId="urn:microsoft.com/office/officeart/2005/8/layout/process3"/>
    <dgm:cxn modelId="{A83D31F6-8628-4F27-962F-E01E3E107FCE}" type="presParOf" srcId="{29639BDA-278B-41B2-8186-7F1804152312}" destId="{DD6868FA-8733-4F27-B034-A6C802D2B76C}" srcOrd="2" destOrd="0" presId="urn:microsoft.com/office/officeart/2005/8/layout/process3"/>
    <dgm:cxn modelId="{A3D4363B-3D13-4EB8-802F-B282D24FD457}" type="presParOf" srcId="{8F025EF2-0733-4F3D-A961-0CC128F08B6F}" destId="{67CD4FB2-E7D5-4821-9856-2C4A9AE90AB6}" srcOrd="3" destOrd="0" presId="urn:microsoft.com/office/officeart/2005/8/layout/process3"/>
    <dgm:cxn modelId="{E0ED3A84-D305-440A-93E7-EE8C7BDDA341}" type="presParOf" srcId="{67CD4FB2-E7D5-4821-9856-2C4A9AE90AB6}" destId="{1E1A7F7C-DF45-46C0-AEFF-2EF5059F97B8}" srcOrd="0" destOrd="0" presId="urn:microsoft.com/office/officeart/2005/8/layout/process3"/>
    <dgm:cxn modelId="{4E530FB2-55DB-49CF-8C1A-31FA145FB334}" type="presParOf" srcId="{8F025EF2-0733-4F3D-A961-0CC128F08B6F}" destId="{61476835-7042-43FE-9A35-7039FEDD91C3}" srcOrd="4" destOrd="0" presId="urn:microsoft.com/office/officeart/2005/8/layout/process3"/>
    <dgm:cxn modelId="{90A12D9C-6615-435F-8286-4ED8BC12257B}" type="presParOf" srcId="{61476835-7042-43FE-9A35-7039FEDD91C3}" destId="{5A4ACD9B-01AE-4D5E-A3F0-00009564CD87}" srcOrd="0" destOrd="0" presId="urn:microsoft.com/office/officeart/2005/8/layout/process3"/>
    <dgm:cxn modelId="{1C1B2671-EF7D-4A32-A386-BD837A8CAB9B}" type="presParOf" srcId="{61476835-7042-43FE-9A35-7039FEDD91C3}" destId="{34BCA49A-149B-4E35-832C-E04D43952193}" srcOrd="1" destOrd="0" presId="urn:microsoft.com/office/officeart/2005/8/layout/process3"/>
    <dgm:cxn modelId="{087F19F9-2256-4E04-8BD1-39AE80C34F0E}" type="presParOf" srcId="{61476835-7042-43FE-9A35-7039FEDD91C3}" destId="{DBBBEA64-8F26-4E4F-B019-2EA458C997E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2256-2A23-4BC5-A7B1-8F7A8A069A4C}">
      <dsp:nvSpPr>
        <dsp:cNvPr id="0" name=""/>
        <dsp:cNvSpPr/>
      </dsp:nvSpPr>
      <dsp:spPr>
        <a:xfrm>
          <a:off x="1321831" y="1168143"/>
          <a:ext cx="2475532" cy="165118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lvl="0" algn="l" defTabSz="1600200">
            <a:lnSpc>
              <a:spcPct val="90000"/>
            </a:lnSpc>
            <a:spcBef>
              <a:spcPct val="0"/>
            </a:spcBef>
            <a:spcAft>
              <a:spcPct val="35000"/>
            </a:spcAft>
          </a:pPr>
          <a:r>
            <a:rPr lang="en-US" sz="3600" kern="1200" smtClean="0">
              <a:latin typeface="+mn-lt"/>
            </a:rPr>
            <a:t>Basic Java features</a:t>
          </a:r>
          <a:endParaRPr lang="en-US" sz="3600" kern="1200">
            <a:latin typeface="+mn-lt"/>
          </a:endParaRPr>
        </a:p>
      </dsp:txBody>
      <dsp:txXfrm>
        <a:off x="1717917" y="1168143"/>
        <a:ext cx="2079447" cy="1651180"/>
      </dsp:txXfrm>
    </dsp:sp>
    <dsp:sp modelId="{8689F2D3-C205-42CB-9D2F-7A1B07797ACC}">
      <dsp:nvSpPr>
        <dsp:cNvPr id="0" name=""/>
        <dsp:cNvSpPr/>
      </dsp:nvSpPr>
      <dsp:spPr>
        <a:xfrm>
          <a:off x="1547" y="508001"/>
          <a:ext cx="1650355" cy="1650355"/>
        </a:xfrm>
        <a:prstGeom prst="ellipse">
          <a:avLst/>
        </a:prstGeom>
        <a:solidFill>
          <a:srgbClr val="81237A"/>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en-US" sz="4300" kern="1200" smtClean="0"/>
            <a:t>Java</a:t>
          </a:r>
          <a:endParaRPr lang="en-US" sz="4300" kern="1200"/>
        </a:p>
      </dsp:txBody>
      <dsp:txXfrm>
        <a:off x="243236" y="749690"/>
        <a:ext cx="1166977" cy="1166977"/>
      </dsp:txXfrm>
    </dsp:sp>
    <dsp:sp modelId="{11A8A298-BF22-42D9-9F8D-70F60A86469A}">
      <dsp:nvSpPr>
        <dsp:cNvPr id="0" name=""/>
        <dsp:cNvSpPr/>
      </dsp:nvSpPr>
      <dsp:spPr>
        <a:xfrm>
          <a:off x="5447719" y="1168143"/>
          <a:ext cx="2475532" cy="2641855"/>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99136" rIns="199136" bIns="199136" numCol="1" spcCol="1270" anchor="ctr" anchorCtr="0">
          <a:noAutofit/>
        </a:bodyPr>
        <a:lstStyle/>
        <a:p>
          <a:pPr lvl="0" algn="l" defTabSz="1244600">
            <a:lnSpc>
              <a:spcPct val="90000"/>
            </a:lnSpc>
            <a:spcBef>
              <a:spcPct val="0"/>
            </a:spcBef>
            <a:spcAft>
              <a:spcPct val="35000"/>
            </a:spcAft>
          </a:pPr>
          <a:r>
            <a:rPr lang="en-US" sz="2800" kern="1200" smtClean="0"/>
            <a:t>Translate C programs in CS1010 into Java programs</a:t>
          </a:r>
          <a:endParaRPr lang="en-US" sz="2800" kern="1200"/>
        </a:p>
      </dsp:txBody>
      <dsp:txXfrm>
        <a:off x="5843804" y="1168143"/>
        <a:ext cx="2079447" cy="2641855"/>
      </dsp:txXfrm>
    </dsp:sp>
    <dsp:sp modelId="{18D227BC-338B-4331-8D9A-98E87548134F}">
      <dsp:nvSpPr>
        <dsp:cNvPr id="0" name=""/>
        <dsp:cNvSpPr/>
      </dsp:nvSpPr>
      <dsp:spPr>
        <a:xfrm>
          <a:off x="4127435" y="508001"/>
          <a:ext cx="1650355" cy="1650355"/>
        </a:xfrm>
        <a:prstGeom prst="ellipse">
          <a:avLst/>
        </a:prstGeom>
        <a:solidFill>
          <a:srgbClr val="81237A"/>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en-US" sz="4300" kern="1200" smtClean="0"/>
            <a:t>C </a:t>
          </a:r>
          <a:r>
            <a:rPr lang="en-US" sz="4300" kern="1200" smtClean="0">
              <a:sym typeface="Wingdings" panose="05000000000000000000" pitchFamily="2" charset="2"/>
            </a:rPr>
            <a:t> Java</a:t>
          </a:r>
          <a:endParaRPr lang="en-US" sz="4300" kern="1200"/>
        </a:p>
      </dsp:txBody>
      <dsp:txXfrm>
        <a:off x="4369124" y="749690"/>
        <a:ext cx="1166977" cy="1166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973982" y="61"/>
          <a:ext cx="6355663"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smtClean="0">
              <a:solidFill>
                <a:schemeClr val="tx1"/>
              </a:solidFill>
            </a:rPr>
            <a:t>Chapter 1</a:t>
          </a:r>
          <a:endParaRPr lang="en-US" sz="2800" kern="1200">
            <a:solidFill>
              <a:schemeClr val="tx1"/>
            </a:solidFill>
          </a:endParaRPr>
        </a:p>
        <a:p>
          <a:pPr marL="465138" lvl="1" indent="-293688" algn="l" defTabSz="977900">
            <a:lnSpc>
              <a:spcPct val="100000"/>
            </a:lnSpc>
            <a:spcBef>
              <a:spcPct val="0"/>
            </a:spcBef>
            <a:spcAft>
              <a:spcPts val="600"/>
            </a:spcAft>
            <a:buChar char="••"/>
          </a:pPr>
          <a:r>
            <a:rPr lang="en-US" sz="2200" kern="1200" baseline="0" smtClean="0">
              <a:solidFill>
                <a:schemeClr val="tx1"/>
              </a:solidFill>
            </a:rPr>
            <a:t>Section 1.1 (excludes Arrays) to Section 1.5: pages 27 to 45</a:t>
          </a:r>
          <a:endParaRPr lang="en-US" sz="2200" kern="1200" baseline="0">
            <a:solidFill>
              <a:schemeClr val="tx1"/>
            </a:solidFill>
            <a:latin typeface="+mn-lt"/>
          </a:endParaRPr>
        </a:p>
        <a:p>
          <a:pPr marL="465138" lvl="1" indent="-293688" algn="l" defTabSz="977900">
            <a:lnSpc>
              <a:spcPct val="100000"/>
            </a:lnSpc>
            <a:spcBef>
              <a:spcPct val="0"/>
            </a:spcBef>
            <a:spcAft>
              <a:spcPts val="0"/>
            </a:spcAft>
            <a:buChar char="••"/>
          </a:pPr>
          <a:r>
            <a:rPr lang="en-US" sz="2200" kern="1200" baseline="0" smtClean="0">
              <a:solidFill>
                <a:schemeClr val="tx1"/>
              </a:solidFill>
            </a:rPr>
            <a:t>Section 1.7 (excludes Console class): pages 73 to 77</a:t>
          </a:r>
          <a:endParaRPr lang="en-US" sz="2200" kern="1200" baseline="0">
            <a:solidFill>
              <a:schemeClr val="tx1"/>
            </a:solidFill>
            <a:latin typeface="+mn-lt"/>
          </a:endParaRPr>
        </a:p>
      </dsp:txBody>
      <dsp:txXfrm rot="10800000">
        <a:off x="1531257" y="61"/>
        <a:ext cx="5798388" cy="2229100"/>
      </dsp:txXfrm>
    </dsp:sp>
    <dsp:sp modelId="{E9C254D0-7C86-4675-AC1B-555179EDDE6F}">
      <dsp:nvSpPr>
        <dsp:cNvPr id="0" name=""/>
        <dsp:cNvSpPr/>
      </dsp:nvSpPr>
      <dsp:spPr>
        <a:xfrm>
          <a:off x="276239" y="192947"/>
          <a:ext cx="1843328" cy="18433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973982" y="2779409"/>
          <a:ext cx="6355663"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tx1"/>
              </a:solidFill>
            </a:rPr>
            <a:t>CS1020 website </a:t>
          </a:r>
          <a:r>
            <a:rPr lang="en-US" sz="2800" kern="1200" smtClean="0">
              <a:solidFill>
                <a:schemeClr val="tx1"/>
              </a:solidFill>
              <a:sym typeface="Wingdings" panose="05000000000000000000" pitchFamily="2" charset="2"/>
            </a:rPr>
            <a:t> Resources  Lectures</a:t>
          </a:r>
          <a:endParaRPr lang="en-US" sz="2800" kern="1200">
            <a:solidFill>
              <a:schemeClr val="tx1"/>
            </a:solidFill>
          </a:endParaRPr>
        </a:p>
        <a:p>
          <a:pPr marL="228600" lvl="1" indent="-228600" algn="l" defTabSz="977900">
            <a:lnSpc>
              <a:spcPct val="90000"/>
            </a:lnSpc>
            <a:spcBef>
              <a:spcPct val="0"/>
            </a:spcBef>
            <a:spcAft>
              <a:spcPct val="15000"/>
            </a:spcAft>
            <a:buChar char="••"/>
          </a:pPr>
          <a:r>
            <a:rPr lang="en-US" sz="2200" kern="1200" baseline="0" smtClean="0">
              <a:solidFill>
                <a:schemeClr val="tx1"/>
              </a:solidFill>
              <a:hlinkClick xmlns:r="http://schemas.openxmlformats.org/officeDocument/2006/relationships" r:id="rId2"/>
            </a:rPr>
            <a:t>http://www.comp.nus.edu.sg/</a:t>
          </a:r>
          <a:br>
            <a:rPr lang="en-US" sz="2200" kern="1200" baseline="0" smtClean="0">
              <a:solidFill>
                <a:schemeClr val="tx1"/>
              </a:solidFill>
              <a:hlinkClick xmlns:r="http://schemas.openxmlformats.org/officeDocument/2006/relationships" r:id="rId2"/>
            </a:rPr>
          </a:br>
          <a:r>
            <a:rPr lang="en-US" sz="2200" kern="1200" baseline="0" smtClean="0">
              <a:solidFill>
                <a:schemeClr val="tx1"/>
              </a:solidFill>
              <a:hlinkClick xmlns:r="http://schemas.openxmlformats.org/officeDocument/2006/relationships" r:id="rId2"/>
            </a:rPr>
            <a:t>~cs1020/2_resources/lectures.html</a:t>
          </a:r>
          <a:r>
            <a:rPr lang="en-US" sz="2200" kern="1200" baseline="0" smtClean="0">
              <a:solidFill>
                <a:schemeClr val="tx1"/>
              </a:solidFill>
            </a:rPr>
            <a:t> </a:t>
          </a:r>
          <a:endParaRPr lang="en-US" sz="2200" kern="1200" baseline="0">
            <a:solidFill>
              <a:schemeClr val="tx1"/>
            </a:solidFill>
          </a:endParaRPr>
        </a:p>
      </dsp:txBody>
      <dsp:txXfrm rot="10800000">
        <a:off x="1434814" y="2779409"/>
        <a:ext cx="5894831" cy="1843328"/>
      </dsp:txXfrm>
    </dsp:sp>
    <dsp:sp modelId="{71E86C86-047A-4D09-AAD2-F51B4E8AD96C}">
      <dsp:nvSpPr>
        <dsp:cNvPr id="0" name=""/>
        <dsp:cNvSpPr/>
      </dsp:nvSpPr>
      <dsp:spPr>
        <a:xfrm>
          <a:off x="276239"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B4E22-720F-4509-9F61-A2623E921EE7}">
      <dsp:nvSpPr>
        <dsp:cNvPr id="0" name=""/>
        <dsp:cNvSpPr/>
      </dsp:nvSpPr>
      <dsp:spPr>
        <a:xfrm>
          <a:off x="1051218" y="498424"/>
          <a:ext cx="5066096" cy="2561844"/>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3310B-B804-4959-8D7C-CFA8713213A0}">
      <dsp:nvSpPr>
        <dsp:cNvPr id="0" name=""/>
        <dsp:cNvSpPr/>
      </dsp:nvSpPr>
      <dsp:spPr>
        <a:xfrm>
          <a:off x="1057836" y="1046484"/>
          <a:ext cx="2744486" cy="177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31775" lvl="0" indent="-231775" algn="l" defTabSz="1066800">
            <a:lnSpc>
              <a:spcPct val="90000"/>
            </a:lnSpc>
            <a:spcBef>
              <a:spcPct val="0"/>
            </a:spcBef>
            <a:spcAft>
              <a:spcPct val="35000"/>
            </a:spcAft>
            <a:tabLst>
              <a:tab pos="231775" algn="l"/>
            </a:tabLst>
          </a:pPr>
          <a:r>
            <a:rPr lang="en-US" sz="2400" kern="1200" smtClean="0">
              <a:sym typeface="Wingdings"/>
            </a:rPr>
            <a:t>	</a:t>
          </a:r>
          <a:r>
            <a:rPr lang="en-US" sz="2400" kern="1200" smtClean="0">
              <a:solidFill>
                <a:srgbClr val="C00000"/>
              </a:solidFill>
            </a:rPr>
            <a:t>Write Once, Run Everywhere</a:t>
          </a:r>
          <a:r>
            <a:rPr lang="en-US" sz="2400" kern="1200" baseline="30000" smtClean="0">
              <a:solidFill>
                <a:srgbClr val="C00000"/>
              </a:solidFill>
            </a:rPr>
            <a:t>TM</a:t>
          </a:r>
        </a:p>
        <a:p>
          <a:pPr marL="231775" lvl="0" indent="-231775" algn="l" defTabSz="1066800">
            <a:lnSpc>
              <a:spcPct val="90000"/>
            </a:lnSpc>
            <a:spcBef>
              <a:spcPct val="0"/>
            </a:spcBef>
            <a:spcAft>
              <a:spcPct val="35000"/>
            </a:spcAft>
            <a:tabLst>
              <a:tab pos="231775" algn="l"/>
            </a:tabLst>
          </a:pPr>
          <a:r>
            <a:rPr lang="en-US" sz="2400" kern="1200" smtClean="0">
              <a:sym typeface="Wingdings"/>
            </a:rPr>
            <a:t>	</a:t>
          </a:r>
          <a:r>
            <a:rPr lang="en-US" sz="2400" kern="1200" smtClean="0"/>
            <a:t>Extensive and well documented standard library</a:t>
          </a:r>
          <a:endParaRPr lang="en-US" sz="2400" kern="1200"/>
        </a:p>
      </dsp:txBody>
      <dsp:txXfrm>
        <a:off x="1057836" y="1046484"/>
        <a:ext cx="2744486" cy="1772916"/>
      </dsp:txXfrm>
    </dsp:sp>
    <dsp:sp modelId="{2249A01C-0DA7-41F7-9F43-E61592B7FF62}">
      <dsp:nvSpPr>
        <dsp:cNvPr id="0" name=""/>
        <dsp:cNvSpPr/>
      </dsp:nvSpPr>
      <dsp:spPr>
        <a:xfrm>
          <a:off x="4059916" y="1143003"/>
          <a:ext cx="1809592" cy="70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31775" lvl="0" indent="-231775" algn="l" defTabSz="889000">
            <a:lnSpc>
              <a:spcPct val="90000"/>
            </a:lnSpc>
            <a:spcBef>
              <a:spcPct val="0"/>
            </a:spcBef>
            <a:spcAft>
              <a:spcPct val="35000"/>
            </a:spcAft>
            <a:tabLst>
              <a:tab pos="231775" algn="l"/>
            </a:tabLst>
          </a:pPr>
          <a:r>
            <a:rPr lang="en-US" sz="2000" kern="1200" smtClean="0">
              <a:sym typeface="Wingdings"/>
            </a:rPr>
            <a:t>	</a:t>
          </a:r>
          <a:r>
            <a:rPr lang="en-US" sz="2400" kern="1200" smtClean="0"/>
            <a:t>Less efficient</a:t>
          </a:r>
          <a:endParaRPr lang="en-US" sz="2400" kern="1200"/>
        </a:p>
      </dsp:txBody>
      <dsp:txXfrm>
        <a:off x="4059916" y="1143003"/>
        <a:ext cx="1809592" cy="706120"/>
      </dsp:txXfrm>
    </dsp:sp>
    <dsp:sp modelId="{F720EFC2-84E1-49E4-8C8B-5AE3B7080D88}">
      <dsp:nvSpPr>
        <dsp:cNvPr id="0" name=""/>
        <dsp:cNvSpPr/>
      </dsp:nvSpPr>
      <dsp:spPr>
        <a:xfrm>
          <a:off x="618142" y="24837"/>
          <a:ext cx="968645" cy="968645"/>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77B8B-936E-4CB3-8289-1F38F22E7F97}">
      <dsp:nvSpPr>
        <dsp:cNvPr id="0" name=""/>
        <dsp:cNvSpPr/>
      </dsp:nvSpPr>
      <dsp:spPr>
        <a:xfrm>
          <a:off x="5404391" y="373185"/>
          <a:ext cx="911666" cy="31242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F70FA-1A3D-4325-82C2-BB8E82CB333F}">
      <dsp:nvSpPr>
        <dsp:cNvPr id="0" name=""/>
        <dsp:cNvSpPr/>
      </dsp:nvSpPr>
      <dsp:spPr>
        <a:xfrm>
          <a:off x="3907510" y="838194"/>
          <a:ext cx="569" cy="2093214"/>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5133C-CA9F-4068-ACF8-9848B03930E8}">
      <dsp:nvSpPr>
        <dsp:cNvPr id="0" name=""/>
        <dsp:cNvSpPr/>
      </dsp:nvSpPr>
      <dsp:spPr>
        <a:xfrm>
          <a:off x="0" y="236871"/>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kern="1200" dirty="0" smtClean="0"/>
            <a:t>Writing</a:t>
          </a:r>
          <a:endParaRPr lang="en-US" sz="2400" kern="1200" dirty="0"/>
        </a:p>
      </dsp:txBody>
      <dsp:txXfrm>
        <a:off x="0" y="236871"/>
        <a:ext cx="1733247" cy="590856"/>
      </dsp:txXfrm>
    </dsp:sp>
    <dsp:sp modelId="{135104FC-8C69-4D82-B5D0-E8077EB7AE9C}">
      <dsp:nvSpPr>
        <dsp:cNvPr id="0" name=""/>
        <dsp:cNvSpPr/>
      </dsp:nvSpPr>
      <dsp:spPr>
        <a:xfrm>
          <a:off x="127985" y="1053671"/>
          <a:ext cx="2207827" cy="16279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smtClean="0"/>
            <a:t>Tool: </a:t>
          </a:r>
          <a:r>
            <a:rPr lang="en-US" sz="2000" b="1" kern="1200" dirty="0" smtClean="0"/>
            <a:t>Editor</a:t>
          </a:r>
          <a:endParaRPr lang="en-US" sz="2000" kern="1200" dirty="0"/>
        </a:p>
        <a:p>
          <a:pPr marL="228600" lvl="1" indent="-228600" algn="l" defTabSz="889000">
            <a:lnSpc>
              <a:spcPct val="100000"/>
            </a:lnSpc>
            <a:spcBef>
              <a:spcPct val="0"/>
            </a:spcBef>
            <a:spcAft>
              <a:spcPts val="1200"/>
            </a:spcAft>
            <a:buChar char="••"/>
          </a:pPr>
          <a:r>
            <a:rPr lang="en-US" sz="2000" kern="1200" dirty="0" smtClean="0"/>
            <a:t>Produce: </a:t>
          </a:r>
          <a:r>
            <a:rPr lang="en-US" sz="2000" b="1" kern="1200" dirty="0" smtClean="0"/>
            <a:t>Source Code</a:t>
          </a:r>
          <a:endParaRPr lang="en-US" sz="2000" b="1" kern="1200" dirty="0"/>
        </a:p>
      </dsp:txBody>
      <dsp:txXfrm>
        <a:off x="175666" y="1101352"/>
        <a:ext cx="2112465" cy="1532594"/>
      </dsp:txXfrm>
    </dsp:sp>
    <dsp:sp modelId="{2C309E83-E52D-48A4-8197-155FB50E61AE}">
      <dsp:nvSpPr>
        <dsp:cNvPr id="0" name=""/>
        <dsp:cNvSpPr/>
      </dsp:nvSpPr>
      <dsp:spPr>
        <a:xfrm rot="21581165">
          <a:off x="2026918" y="308472"/>
          <a:ext cx="622602" cy="43152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026919" y="395133"/>
        <a:ext cx="493144" cy="258916"/>
      </dsp:txXfrm>
    </dsp:sp>
    <dsp:sp modelId="{E786DF33-04DA-4F50-9E0A-E9B4A37042EE}">
      <dsp:nvSpPr>
        <dsp:cNvPr id="0" name=""/>
        <dsp:cNvSpPr/>
      </dsp:nvSpPr>
      <dsp:spPr>
        <a:xfrm>
          <a:off x="2907951" y="220938"/>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kern="1200" dirty="0" smtClean="0"/>
            <a:t>Compiling</a:t>
          </a:r>
          <a:endParaRPr lang="en-US" sz="2400" kern="1200" dirty="0"/>
        </a:p>
      </dsp:txBody>
      <dsp:txXfrm>
        <a:off x="2907951" y="220938"/>
        <a:ext cx="1733247" cy="590856"/>
      </dsp:txXfrm>
    </dsp:sp>
    <dsp:sp modelId="{DD6868FA-8733-4F27-B034-A6C802D2B76C}">
      <dsp:nvSpPr>
        <dsp:cNvPr id="0" name=""/>
        <dsp:cNvSpPr/>
      </dsp:nvSpPr>
      <dsp:spPr>
        <a:xfrm>
          <a:off x="3099829" y="810154"/>
          <a:ext cx="2061541" cy="20218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smtClean="0"/>
            <a:t>Tool: </a:t>
          </a:r>
          <a:r>
            <a:rPr lang="en-US" sz="2000" b="1" kern="1200" dirty="0" smtClean="0"/>
            <a:t>Compiler</a:t>
          </a:r>
          <a:endParaRPr lang="en-US" sz="2000" b="1" kern="1200" dirty="0"/>
        </a:p>
        <a:p>
          <a:pPr marL="228600" lvl="1" indent="-228600" algn="l" defTabSz="889000">
            <a:lnSpc>
              <a:spcPct val="100000"/>
            </a:lnSpc>
            <a:spcBef>
              <a:spcPct val="0"/>
            </a:spcBef>
            <a:spcAft>
              <a:spcPts val="1200"/>
            </a:spcAft>
            <a:buChar char="••"/>
          </a:pPr>
          <a:r>
            <a:rPr lang="en-US" sz="2000" kern="1200" dirty="0" smtClean="0"/>
            <a:t>Produce: </a:t>
          </a:r>
          <a:r>
            <a:rPr lang="en-US" sz="2000" b="1" kern="1200" dirty="0" smtClean="0"/>
            <a:t>Executable </a:t>
          </a:r>
          <a:r>
            <a:rPr lang="en-US" sz="2000" b="1" kern="1200" dirty="0" err="1" smtClean="0"/>
            <a:t>Bytecode</a:t>
          </a:r>
          <a:endParaRPr lang="en-US" sz="2000" b="1" kern="1200" dirty="0"/>
        </a:p>
      </dsp:txBody>
      <dsp:txXfrm>
        <a:off x="3159047" y="869372"/>
        <a:ext cx="1943105" cy="1903410"/>
      </dsp:txXfrm>
    </dsp:sp>
    <dsp:sp modelId="{67CD4FB2-E7D5-4821-9856-2C4A9AE90AB6}">
      <dsp:nvSpPr>
        <dsp:cNvPr id="0" name=""/>
        <dsp:cNvSpPr/>
      </dsp:nvSpPr>
      <dsp:spPr>
        <a:xfrm rot="21598108">
          <a:off x="4952555" y="299772"/>
          <a:ext cx="660075" cy="43152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952555" y="386114"/>
        <a:ext cx="530617" cy="258916"/>
      </dsp:txXfrm>
    </dsp:sp>
    <dsp:sp modelId="{34BCA49A-149B-4E35-832C-E04D43952193}">
      <dsp:nvSpPr>
        <dsp:cNvPr id="0" name=""/>
        <dsp:cNvSpPr/>
      </dsp:nvSpPr>
      <dsp:spPr>
        <a:xfrm>
          <a:off x="5886624" y="219298"/>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kern="1200" dirty="0" smtClean="0"/>
            <a:t>Executing</a:t>
          </a:r>
          <a:endParaRPr lang="en-US" sz="2400" kern="1200" dirty="0"/>
        </a:p>
      </dsp:txBody>
      <dsp:txXfrm>
        <a:off x="5886624" y="219298"/>
        <a:ext cx="1733247" cy="590856"/>
      </dsp:txXfrm>
    </dsp:sp>
    <dsp:sp modelId="{DBBBEA64-8F26-4E4F-B019-2EA458C997E3}">
      <dsp:nvSpPr>
        <dsp:cNvPr id="0" name=""/>
        <dsp:cNvSpPr/>
      </dsp:nvSpPr>
      <dsp:spPr>
        <a:xfrm>
          <a:off x="6242354" y="810154"/>
          <a:ext cx="1730127" cy="20218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smtClean="0"/>
            <a:t>Tool: </a:t>
          </a:r>
          <a:r>
            <a:rPr lang="en-US" sz="2000" b="1" kern="1200" dirty="0" smtClean="0"/>
            <a:t>None</a:t>
          </a:r>
          <a:endParaRPr lang="en-US" sz="2000" b="1" kern="1200" dirty="0"/>
        </a:p>
        <a:p>
          <a:pPr marL="228600" lvl="1" indent="-228600" algn="l" defTabSz="889000">
            <a:lnSpc>
              <a:spcPct val="100000"/>
            </a:lnSpc>
            <a:spcBef>
              <a:spcPct val="0"/>
            </a:spcBef>
            <a:spcAft>
              <a:spcPts val="1200"/>
            </a:spcAft>
            <a:buChar char="••"/>
          </a:pPr>
          <a:r>
            <a:rPr lang="en-US" sz="2000" kern="1200" dirty="0" smtClean="0"/>
            <a:t>Produce: </a:t>
          </a:r>
          <a:r>
            <a:rPr lang="en-US" sz="2000" b="1" kern="1200" dirty="0" smtClean="0"/>
            <a:t>Result</a:t>
          </a:r>
          <a:endParaRPr lang="en-US" sz="2000" b="1" kern="1200" dirty="0"/>
        </a:p>
      </dsp:txBody>
      <dsp:txXfrm>
        <a:off x="6293028" y="860828"/>
        <a:ext cx="1628779" cy="192049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SG"/>
          </a:p>
        </p:txBody>
      </p:sp>
      <p:sp>
        <p:nvSpPr>
          <p:cNvPr id="3" name="Date Placeholder 2"/>
          <p:cNvSpPr>
            <a:spLocks noGrp="1"/>
          </p:cNvSpPr>
          <p:nvPr>
            <p:ph type="dt" sz="quarter" idx="1"/>
          </p:nvPr>
        </p:nvSpPr>
        <p:spPr>
          <a:xfrm>
            <a:off x="3850444" y="1"/>
            <a:ext cx="2945659" cy="496332"/>
          </a:xfrm>
          <a:prstGeom prst="rect">
            <a:avLst/>
          </a:prstGeom>
        </p:spPr>
        <p:txBody>
          <a:bodyPr vert="horz" lIns="92702" tIns="46351" rIns="92702" bIns="46351" rtlCol="0"/>
          <a:lstStyle>
            <a:lvl1pPr algn="r">
              <a:defRPr sz="1200"/>
            </a:lvl1pPr>
          </a:lstStyle>
          <a:p>
            <a:fld id="{461DAA9E-82D4-4007-928C-85AF3BC30F75}" type="datetimeFigureOut">
              <a:rPr lang="en-SG" smtClean="0"/>
              <a:pPr/>
              <a:t>18/1/2014</a:t>
            </a:fld>
            <a:endParaRPr lang="en-SG"/>
          </a:p>
        </p:txBody>
      </p:sp>
      <p:sp>
        <p:nvSpPr>
          <p:cNvPr id="4" name="Footer Placeholder 3"/>
          <p:cNvSpPr>
            <a:spLocks noGrp="1"/>
          </p:cNvSpPr>
          <p:nvPr>
            <p:ph type="ftr" sz="quarter" idx="2"/>
          </p:nvPr>
        </p:nvSpPr>
        <p:spPr>
          <a:xfrm>
            <a:off x="0" y="9428584"/>
            <a:ext cx="2945659" cy="496332"/>
          </a:xfrm>
          <a:prstGeom prst="rect">
            <a:avLst/>
          </a:prstGeom>
        </p:spPr>
        <p:txBody>
          <a:bodyPr vert="horz" lIns="92702" tIns="46351" rIns="92702" bIns="46351" rtlCol="0" anchor="b"/>
          <a:lstStyle>
            <a:lvl1pPr algn="l">
              <a:defRPr sz="1200"/>
            </a:lvl1pPr>
          </a:lstStyle>
          <a:p>
            <a:endParaRPr lang="en-SG"/>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2702" tIns="46351" rIns="92702" bIns="46351" rtlCol="0" anchor="b"/>
          <a:lstStyle>
            <a:lvl1pPr algn="r">
              <a:defRPr sz="1200"/>
            </a:lvl1pPr>
          </a:lstStyle>
          <a:p>
            <a:fld id="{CA1F0131-0B6F-469D-B90E-AAE0573CA752}" type="slidenum">
              <a:rPr lang="en-SG" smtClean="0"/>
              <a:pPr/>
              <a:t>‹#›</a:t>
            </a:fld>
            <a:endParaRPr lang="en-SG"/>
          </a:p>
        </p:txBody>
      </p:sp>
    </p:spTree>
    <p:extLst>
      <p:ext uri="{BB962C8B-B14F-4D97-AF65-F5344CB8AC3E}">
        <p14:creationId xmlns:p14="http://schemas.microsoft.com/office/powerpoint/2010/main" val="40692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2702" tIns="46351" rIns="92702" bIns="46351" rtlCol="0"/>
          <a:lstStyle>
            <a:lvl1pPr algn="r">
              <a:defRPr sz="1200"/>
            </a:lvl1pPr>
          </a:lstStyle>
          <a:p>
            <a:fld id="{758DB548-F8C8-4D99-8ACC-73101D700ED8}" type="datetimeFigureOut">
              <a:rPr lang="en-US" smtClean="0"/>
              <a:pPr/>
              <a:t>1/18/2014</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702" tIns="46351" rIns="92702" bIns="46351"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702" tIns="46351" rIns="92702" bIns="463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8584"/>
            <a:ext cx="2945659" cy="496332"/>
          </a:xfrm>
          <a:prstGeom prst="rect">
            <a:avLst/>
          </a:prstGeom>
        </p:spPr>
        <p:txBody>
          <a:bodyPr vert="horz" lIns="92702" tIns="46351" rIns="92702" bIns="46351"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2702" tIns="46351" rIns="92702" bIns="46351" rtlCol="0" anchor="b"/>
          <a:lstStyle>
            <a:lvl1pPr algn="r">
              <a:defRPr sz="1200"/>
            </a:lvl1pPr>
          </a:lstStyle>
          <a:p>
            <a:fld id="{4064A34B-1A74-4CEE-BBDF-2018B7880538}" type="slidenum">
              <a:rPr lang="en-US" smtClean="0"/>
              <a:pPr/>
              <a:t>‹#›</a:t>
            </a:fld>
            <a:endParaRPr lang="en-US"/>
          </a:p>
        </p:txBody>
      </p:sp>
    </p:spTree>
    <p:extLst>
      <p:ext uri="{BB962C8B-B14F-4D97-AF65-F5344CB8AC3E}">
        <p14:creationId xmlns:p14="http://schemas.microsoft.com/office/powerpoint/2010/main" val="171466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defTabSz="927019">
              <a:buFont typeface="+mj-lt"/>
              <a:buNone/>
              <a:defRPr/>
            </a:pPr>
            <a:endParaRPr lang="en-US" dirty="0" smtClean="0">
              <a:sym typeface="Wingdings 2" pitchFamily="18" charset="2"/>
            </a:endParaRPr>
          </a:p>
        </p:txBody>
      </p:sp>
      <p:sp>
        <p:nvSpPr>
          <p:cNvPr id="4" name="Slide Number Placeholder 3"/>
          <p:cNvSpPr>
            <a:spLocks noGrp="1"/>
          </p:cNvSpPr>
          <p:nvPr>
            <p:ph type="sldNum" sz="quarter" idx="10"/>
          </p:nvPr>
        </p:nvSpPr>
        <p:spPr/>
        <p:txBody>
          <a:bodyPr/>
          <a:lstStyle/>
          <a:p>
            <a:fld id="{4064A34B-1A74-4CEE-BBDF-2018B788053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4538"/>
            <a:ext cx="4960937" cy="3722687"/>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533400" y="6553200"/>
            <a:ext cx="2133600" cy="152400"/>
          </a:xfrm>
        </p:spPr>
        <p:txBody>
          <a:bodyPr/>
          <a:lstStyle>
            <a:lvl1pPr>
              <a:defRPr/>
            </a:lvl1pPr>
          </a:lstStyle>
          <a:p>
            <a:r>
              <a:rPr lang="en-SG" smtClean="0"/>
              <a:t>[CS1020 Lecture 1 AY2013/4 S2]</a:t>
            </a:r>
            <a:endParaRPr lang="en-US" dirty="0"/>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5"/>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7"/>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p:txBody>
          <a:bodyPr/>
          <a:lstStyle>
            <a:lvl1pPr>
              <a:defRPr/>
            </a:lvl1pPr>
          </a:lstStyle>
          <a:p>
            <a:r>
              <a:rPr lang="en-SG" smtClean="0"/>
              <a:t>[CS1020 Lecture 1 AY2013/4 S2]</a:t>
            </a:r>
            <a:endParaRPr lang="en-US" dirty="0"/>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p:txBody>
          <a:bodyPr/>
          <a:lstStyle>
            <a:lvl1pPr>
              <a:defRPr/>
            </a:lvl1pPr>
          </a:lstStyle>
          <a:p>
            <a:r>
              <a:rPr lang="en-SG" smtClean="0"/>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smtClean="0"/>
              <a:t>[CS1020 Lecture 1 AY2013/4 S2]</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mp.nus.edu.sg/~cs1020/2_resources/onlin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docs.oracle.com/javase/7/docs/api/"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www.comp.nus.edu.sg/~cs1020/2_resources/online.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omp.nus.edu.sg/~cs1020/4_misc/cs1010_lect.htm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mp.nus.edu.sg/~cs1020/2_resources/online.htm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hyperlink" Target="http://www.comp.nus.edu.sg/~cs1020/4_misc/practice.htm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712" y="1524000"/>
            <a:ext cx="7623175" cy="1752600"/>
          </a:xfrm>
        </p:spPr>
        <p:txBody>
          <a:bodyPr/>
          <a:lstStyle/>
          <a:p>
            <a:r>
              <a:rPr lang="en-US" sz="3600" dirty="0" smtClean="0">
                <a:solidFill>
                  <a:srgbClr val="006600"/>
                </a:solidFill>
              </a:rPr>
              <a:t>CS1020 Data Structures and Algorithms I</a:t>
            </a:r>
            <a:br>
              <a:rPr lang="en-US" sz="3600" dirty="0" smtClean="0">
                <a:solidFill>
                  <a:srgbClr val="006600"/>
                </a:solidFill>
              </a:rPr>
            </a:br>
            <a:r>
              <a:rPr lang="en-US" sz="3600" dirty="0" smtClean="0"/>
              <a:t>Lecture Note #1</a:t>
            </a:r>
            <a:endParaRPr lang="en-US" sz="3600" dirty="0"/>
          </a:p>
        </p:txBody>
      </p:sp>
      <p:sp>
        <p:nvSpPr>
          <p:cNvPr id="3" name="Subtitle 2"/>
          <p:cNvSpPr>
            <a:spLocks noGrp="1"/>
          </p:cNvSpPr>
          <p:nvPr>
            <p:ph type="subTitle" idx="1"/>
          </p:nvPr>
        </p:nvSpPr>
        <p:spPr/>
        <p:txBody>
          <a:bodyPr/>
          <a:lstStyle/>
          <a:p>
            <a:r>
              <a:rPr lang="en-US" sz="4400" dirty="0" smtClean="0">
                <a:solidFill>
                  <a:srgbClr val="C00000"/>
                </a:solidFill>
                <a:latin typeface="Calibri" panose="020F0502020204030204" pitchFamily="34" charset="0"/>
                <a:ea typeface="Verdana" panose="020B0604030504040204" pitchFamily="34" charset="0"/>
                <a:cs typeface="Verdana" panose="020B0604030504040204" pitchFamily="34" charset="0"/>
              </a:rPr>
              <a:t>Introduction to Java</a:t>
            </a:r>
            <a:endParaRPr lang="en-US" sz="4400" dirty="0">
              <a:solidFill>
                <a:srgbClr val="C00000"/>
              </a:solidFill>
              <a:latin typeface="Calibri" panose="020F0502020204030204" pitchFamily="34" charset="0"/>
              <a:ea typeface="Verdana" panose="020B0604030504040204" pitchFamily="34" charset="0"/>
              <a:cs typeface="Verdana" panose="020B0604030504040204" pitchFamily="34" charset="0"/>
            </a:endParaRPr>
          </a:p>
        </p:txBody>
      </p:sp>
      <p:pic>
        <p:nvPicPr>
          <p:cNvPr id="4" name="Picture 4" descr="Full_Colour_Thumb"/>
          <p:cNvPicPr>
            <a:picLocks noChangeAspect="1" noChangeArrowheads="1"/>
          </p:cNvPicPr>
          <p:nvPr/>
        </p:nvPicPr>
        <p:blipFill>
          <a:blip r:embed="rId3" cstate="print"/>
          <a:srcRect/>
          <a:stretch>
            <a:fillRect/>
          </a:stretch>
        </p:blipFill>
        <p:spPr bwMode="auto">
          <a:xfrm>
            <a:off x="3886200" y="228600"/>
            <a:ext cx="1600200" cy="8874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Run </a:t>
            </a:r>
            <a:r>
              <a:rPr lang="en-US" sz="3600" dirty="0" smtClean="0">
                <a:latin typeface="Britannic Bold" panose="020B0903060703020204" pitchFamily="34" charset="0"/>
              </a:rPr>
              <a:t>Cycle for Java Programs</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5943600" cy="5486400"/>
          </a:xfrm>
        </p:spPr>
        <p:txBody>
          <a:bodyPr>
            <a:noAutofit/>
          </a:bodyPr>
          <a:lstStyle/>
          <a:p>
            <a:pPr>
              <a:spcBef>
                <a:spcPts val="600"/>
              </a:spcBef>
            </a:pPr>
            <a:r>
              <a:rPr lang="en-US" sz="2400" dirty="0" smtClean="0">
                <a:solidFill>
                  <a:srgbClr val="C00000"/>
                </a:solidFill>
              </a:rPr>
              <a:t>Writing/Editing Program</a:t>
            </a:r>
          </a:p>
          <a:p>
            <a:pPr lvl="1">
              <a:spcBef>
                <a:spcPts val="600"/>
              </a:spcBef>
            </a:pPr>
            <a:r>
              <a:rPr lang="en-US" sz="2000" dirty="0" smtClean="0"/>
              <a:t>Use an text editor, </a:t>
            </a:r>
            <a:r>
              <a:rPr lang="en-US" sz="2000" dirty="0" err="1" smtClean="0"/>
              <a:t>e.g</a:t>
            </a:r>
            <a:r>
              <a:rPr lang="en-US" sz="2000" dirty="0" smtClean="0"/>
              <a:t>: vim</a:t>
            </a:r>
          </a:p>
          <a:p>
            <a:pPr lvl="1">
              <a:spcBef>
                <a:spcPts val="600"/>
              </a:spcBef>
            </a:pPr>
            <a:r>
              <a:rPr lang="en-US" sz="2000" dirty="0" smtClean="0"/>
              <a:t>Source code must have </a:t>
            </a:r>
            <a:r>
              <a:rPr lang="en-US" sz="2000" b="1" dirty="0" smtClean="0">
                <a:solidFill>
                  <a:srgbClr val="C00000"/>
                </a:solidFill>
                <a:latin typeface="Courier New" pitchFamily="49" charset="0"/>
                <a:cs typeface="Courier New" pitchFamily="49" charset="0"/>
              </a:rPr>
              <a:t>.java </a:t>
            </a:r>
            <a:r>
              <a:rPr lang="en-US" sz="2000" dirty="0" smtClean="0"/>
              <a:t>extension</a:t>
            </a:r>
          </a:p>
          <a:p>
            <a:pPr>
              <a:spcBef>
                <a:spcPts val="1200"/>
              </a:spcBef>
            </a:pPr>
            <a:r>
              <a:rPr lang="en-US" sz="2400" dirty="0" smtClean="0">
                <a:solidFill>
                  <a:srgbClr val="C00000"/>
                </a:solidFill>
              </a:rPr>
              <a:t>Compiling Program</a:t>
            </a:r>
          </a:p>
          <a:p>
            <a:pPr lvl="1">
              <a:spcBef>
                <a:spcPts val="600"/>
              </a:spcBef>
            </a:pPr>
            <a:r>
              <a:rPr lang="en-US" sz="2000" dirty="0" smtClean="0"/>
              <a:t>Use a Java compiler, e.g.: </a:t>
            </a:r>
            <a:r>
              <a:rPr lang="en-US" sz="2000" b="1" dirty="0" err="1" smtClean="0">
                <a:latin typeface="Courier New" pitchFamily="49" charset="0"/>
                <a:cs typeface="Courier New" pitchFamily="49" charset="0"/>
              </a:rPr>
              <a:t>javac</a:t>
            </a:r>
            <a:r>
              <a:rPr lang="en-US" sz="2000" b="1" dirty="0" smtClean="0">
                <a:latin typeface="Courier New" pitchFamily="49" charset="0"/>
                <a:cs typeface="Courier New" pitchFamily="49" charset="0"/>
              </a:rPr>
              <a:t> </a:t>
            </a:r>
          </a:p>
          <a:p>
            <a:pPr lvl="1">
              <a:spcBef>
                <a:spcPts val="600"/>
              </a:spcBef>
            </a:pPr>
            <a:r>
              <a:rPr lang="en-US" sz="2000" dirty="0" smtClean="0"/>
              <a:t>Compiled binary has </a:t>
            </a:r>
            <a:r>
              <a:rPr lang="en-US" sz="2000" b="1" dirty="0" smtClean="0">
                <a:solidFill>
                  <a:srgbClr val="C00000"/>
                </a:solidFill>
                <a:latin typeface="Courier New" pitchFamily="49" charset="0"/>
                <a:cs typeface="Courier New" pitchFamily="49" charset="0"/>
              </a:rPr>
              <a:t>.class </a:t>
            </a:r>
            <a:r>
              <a:rPr lang="en-US" sz="2000" dirty="0" smtClean="0"/>
              <a:t>extension</a:t>
            </a:r>
          </a:p>
          <a:p>
            <a:pPr lvl="1">
              <a:spcBef>
                <a:spcPts val="600"/>
              </a:spcBef>
            </a:pPr>
            <a:r>
              <a:rPr lang="en-US" sz="2000" dirty="0" smtClean="0"/>
              <a:t>The binary is also known as </a:t>
            </a:r>
            <a:r>
              <a:rPr lang="en-US" sz="2000" b="1" dirty="0" smtClean="0"/>
              <a:t>Java Executable </a:t>
            </a:r>
            <a:r>
              <a:rPr lang="en-US" sz="2000" b="1" dirty="0" err="1" smtClean="0"/>
              <a:t>Bytecode</a:t>
            </a:r>
            <a:endParaRPr lang="en-US" sz="2000" b="1" dirty="0" smtClean="0"/>
          </a:p>
          <a:p>
            <a:pPr>
              <a:spcBef>
                <a:spcPts val="1200"/>
              </a:spcBef>
            </a:pPr>
            <a:r>
              <a:rPr lang="en-US" sz="2400" dirty="0" smtClean="0">
                <a:solidFill>
                  <a:srgbClr val="C00000"/>
                </a:solidFill>
              </a:rPr>
              <a:t>Executing Binary</a:t>
            </a:r>
          </a:p>
          <a:p>
            <a:pPr lvl="1">
              <a:spcBef>
                <a:spcPts val="600"/>
              </a:spcBef>
            </a:pPr>
            <a:r>
              <a:rPr lang="en-US" sz="2000" dirty="0" smtClean="0"/>
              <a:t>Run on a </a:t>
            </a:r>
            <a:r>
              <a:rPr lang="en-US" sz="2000" b="1" i="1" dirty="0" smtClean="0"/>
              <a:t>Java Virtual Machine (JVM)</a:t>
            </a:r>
          </a:p>
          <a:p>
            <a:pPr lvl="2">
              <a:spcBef>
                <a:spcPts val="0"/>
              </a:spcBef>
            </a:pPr>
            <a:r>
              <a:rPr lang="en-US" sz="1800" dirty="0" smtClean="0"/>
              <a:t>e.g.: </a:t>
            </a:r>
            <a:r>
              <a:rPr lang="en-US" sz="1800" b="1" dirty="0" smtClean="0">
                <a:solidFill>
                  <a:srgbClr val="0000FF"/>
                </a:solidFill>
                <a:latin typeface="Courier New" pitchFamily="49" charset="0"/>
                <a:cs typeface="Courier New" pitchFamily="49" charset="0"/>
              </a:rPr>
              <a:t>java </a:t>
            </a:r>
            <a:r>
              <a:rPr lang="en-US" sz="1800" b="1" dirty="0" err="1" smtClean="0">
                <a:solidFill>
                  <a:srgbClr val="0000FF"/>
                </a:solidFill>
                <a:latin typeface="Courier New" pitchFamily="49" charset="0"/>
                <a:cs typeface="Courier New" pitchFamily="49" charset="0"/>
              </a:rPr>
              <a:t>HelloWorld</a:t>
            </a:r>
            <a:r>
              <a:rPr lang="en-US" sz="1800" dirty="0" smtClean="0">
                <a:solidFill>
                  <a:srgbClr val="0000FF"/>
                </a:solidFill>
              </a:rPr>
              <a:t>   </a:t>
            </a:r>
            <a:br>
              <a:rPr lang="en-US" sz="1800" dirty="0" smtClean="0">
                <a:solidFill>
                  <a:srgbClr val="0000FF"/>
                </a:solidFill>
              </a:rPr>
            </a:br>
            <a:r>
              <a:rPr lang="en-US" sz="1800" dirty="0" smtClean="0"/>
              <a:t>(leave out the </a:t>
            </a:r>
            <a:r>
              <a:rPr lang="en-US" sz="1800" b="1" dirty="0" smtClean="0"/>
              <a:t>.class </a:t>
            </a:r>
            <a:r>
              <a:rPr lang="en-US" sz="1800" dirty="0" smtClean="0"/>
              <a:t>extension)</a:t>
            </a:r>
          </a:p>
          <a:p>
            <a:pPr lvl="1">
              <a:spcBef>
                <a:spcPts val="600"/>
              </a:spcBef>
            </a:pPr>
            <a:r>
              <a:rPr lang="en-US" sz="2000" dirty="0" smtClean="0"/>
              <a:t>Note the difference here compared to C executable</a:t>
            </a:r>
          </a:p>
        </p:txBody>
      </p:sp>
      <p:sp>
        <p:nvSpPr>
          <p:cNvPr id="5" name="Footer Placeholder 4"/>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10</a:t>
            </a:fld>
            <a:endParaRPr lang="en-US" sz="1600" dirty="0"/>
          </a:p>
        </p:txBody>
      </p:sp>
      <p:grpSp>
        <p:nvGrpSpPr>
          <p:cNvPr id="30" name="Group 29"/>
          <p:cNvGrpSpPr/>
          <p:nvPr/>
        </p:nvGrpSpPr>
        <p:grpSpPr>
          <a:xfrm>
            <a:off x="6134101" y="1066800"/>
            <a:ext cx="2667002" cy="1447800"/>
            <a:chOff x="6134101" y="1066800"/>
            <a:chExt cx="2667002" cy="1447800"/>
          </a:xfrm>
        </p:grpSpPr>
        <p:grpSp>
          <p:nvGrpSpPr>
            <p:cNvPr id="27" name="Group 26"/>
            <p:cNvGrpSpPr/>
            <p:nvPr/>
          </p:nvGrpSpPr>
          <p:grpSpPr>
            <a:xfrm>
              <a:off x="6629400" y="1828800"/>
              <a:ext cx="1676400" cy="685800"/>
              <a:chOff x="6934200" y="2057400"/>
              <a:chExt cx="1676400" cy="685800"/>
            </a:xfrm>
          </p:grpSpPr>
          <p:sp>
            <p:nvSpPr>
              <p:cNvPr id="7" name="Flowchart: Document 6"/>
              <p:cNvSpPr/>
              <p:nvPr/>
            </p:nvSpPr>
            <p:spPr>
              <a:xfrm>
                <a:off x="6934200" y="20574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6934200" y="2133600"/>
                <a:ext cx="1676400" cy="338554"/>
              </a:xfrm>
              <a:prstGeom prst="rect">
                <a:avLst/>
              </a:prstGeom>
              <a:noFill/>
            </p:spPr>
            <p:txBody>
              <a:bodyPr wrap="square" rtlCol="0">
                <a:spAutoFit/>
              </a:bodyPr>
              <a:lstStyle/>
              <a:p>
                <a:pPr algn="ctr"/>
                <a:r>
                  <a:rPr lang="en-US" sz="1600" smtClean="0"/>
                  <a:t>HelloWorld.java</a:t>
                </a:r>
                <a:endParaRPr lang="en-SG" sz="1600" dirty="0"/>
              </a:p>
            </p:txBody>
          </p:sp>
        </p:grpSp>
        <p:cxnSp>
          <p:nvCxnSpPr>
            <p:cNvPr id="14" name="Straight Arrow Connector 13"/>
            <p:cNvCxnSpPr/>
            <p:nvPr/>
          </p:nvCxnSpPr>
          <p:spPr>
            <a:xfrm>
              <a:off x="7467600" y="14478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134101" y="1066800"/>
              <a:ext cx="2667002" cy="381000"/>
              <a:chOff x="7010399" y="457200"/>
              <a:chExt cx="1905001" cy="381000"/>
            </a:xfrm>
          </p:grpSpPr>
          <p:sp>
            <p:nvSpPr>
              <p:cNvPr id="18" name="Rectangle 17"/>
              <p:cNvSpPr/>
              <p:nvPr/>
            </p:nvSpPr>
            <p:spPr>
              <a:xfrm>
                <a:off x="7010399"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7010400" y="457200"/>
                <a:ext cx="1905000" cy="338554"/>
              </a:xfrm>
              <a:prstGeom prst="rect">
                <a:avLst/>
              </a:prstGeom>
              <a:noFill/>
            </p:spPr>
            <p:txBody>
              <a:bodyPr wrap="square" rtlCol="0">
                <a:spAutoFit/>
              </a:bodyPr>
              <a:lstStyle/>
              <a:p>
                <a:pPr algn="ctr"/>
                <a:r>
                  <a:rPr lang="en-US" sz="1600" smtClean="0">
                    <a:latin typeface="Lucida Console" pitchFamily="49" charset="0"/>
                  </a:rPr>
                  <a:t>vim HelloWorld.java</a:t>
                </a:r>
                <a:endParaRPr lang="en-SG" sz="1600" dirty="0">
                  <a:latin typeface="Lucida Console" pitchFamily="49" charset="0"/>
                </a:endParaRPr>
              </a:p>
            </p:txBody>
          </p:sp>
        </p:grpSp>
      </p:grpSp>
      <p:grpSp>
        <p:nvGrpSpPr>
          <p:cNvPr id="34" name="Group 33"/>
          <p:cNvGrpSpPr/>
          <p:nvPr/>
        </p:nvGrpSpPr>
        <p:grpSpPr>
          <a:xfrm>
            <a:off x="6019799" y="2514600"/>
            <a:ext cx="2895600" cy="1828800"/>
            <a:chOff x="6019799" y="2514600"/>
            <a:chExt cx="2895600" cy="1828800"/>
          </a:xfrm>
        </p:grpSpPr>
        <p:grpSp>
          <p:nvGrpSpPr>
            <p:cNvPr id="25" name="Group 24"/>
            <p:cNvGrpSpPr/>
            <p:nvPr/>
          </p:nvGrpSpPr>
          <p:grpSpPr>
            <a:xfrm>
              <a:off x="6019799" y="2895600"/>
              <a:ext cx="2895600" cy="381000"/>
              <a:chOff x="6882453" y="3048000"/>
              <a:chExt cx="2160896" cy="381000"/>
            </a:xfrm>
          </p:grpSpPr>
          <p:sp>
            <p:nvSpPr>
              <p:cNvPr id="15" name="Rectangle 14"/>
              <p:cNvSpPr/>
              <p:nvPr/>
            </p:nvSpPr>
            <p:spPr>
              <a:xfrm>
                <a:off x="6967753" y="3048000"/>
                <a:ext cx="19903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6882453" y="3048000"/>
                <a:ext cx="2160896" cy="338554"/>
              </a:xfrm>
              <a:prstGeom prst="rect">
                <a:avLst/>
              </a:prstGeom>
              <a:noFill/>
            </p:spPr>
            <p:txBody>
              <a:bodyPr wrap="square" rtlCol="0">
                <a:spAutoFit/>
              </a:bodyPr>
              <a:lstStyle/>
              <a:p>
                <a:pPr algn="ctr"/>
                <a:r>
                  <a:rPr lang="en-US" sz="1600" err="1" smtClean="0">
                    <a:latin typeface="Lucida Console" pitchFamily="49" charset="0"/>
                  </a:rPr>
                  <a:t>javac</a:t>
                </a:r>
                <a:r>
                  <a:rPr lang="en-US" sz="1600" smtClean="0">
                    <a:latin typeface="Lucida Console" pitchFamily="49" charset="0"/>
                  </a:rPr>
                  <a:t> HelloWorld.java</a:t>
                </a:r>
                <a:endParaRPr lang="en-SG" sz="1600" dirty="0">
                  <a:latin typeface="Lucida Console" pitchFamily="49" charset="0"/>
                </a:endParaRPr>
              </a:p>
            </p:txBody>
          </p:sp>
        </p:grpSp>
        <p:grpSp>
          <p:nvGrpSpPr>
            <p:cNvPr id="28" name="Group 27"/>
            <p:cNvGrpSpPr/>
            <p:nvPr/>
          </p:nvGrpSpPr>
          <p:grpSpPr>
            <a:xfrm>
              <a:off x="6477000" y="3657600"/>
              <a:ext cx="1981200" cy="685800"/>
              <a:chOff x="4648200" y="2514600"/>
              <a:chExt cx="1981200" cy="685800"/>
            </a:xfrm>
          </p:grpSpPr>
          <p:sp>
            <p:nvSpPr>
              <p:cNvPr id="22" name="Flowchart: Document 21"/>
              <p:cNvSpPr/>
              <p:nvPr/>
            </p:nvSpPr>
            <p:spPr>
              <a:xfrm>
                <a:off x="4800600" y="25146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648200" y="2590800"/>
                <a:ext cx="1981200" cy="338554"/>
              </a:xfrm>
              <a:prstGeom prst="rect">
                <a:avLst/>
              </a:prstGeom>
              <a:noFill/>
            </p:spPr>
            <p:txBody>
              <a:bodyPr wrap="square" rtlCol="0">
                <a:spAutoFit/>
              </a:bodyPr>
              <a:lstStyle/>
              <a:p>
                <a:pPr algn="ctr"/>
                <a:r>
                  <a:rPr lang="en-US" sz="1600" smtClean="0"/>
                  <a:t>HelloWorld.class</a:t>
                </a:r>
                <a:endParaRPr lang="en-SG" sz="1600" dirty="0"/>
              </a:p>
            </p:txBody>
          </p:sp>
        </p:grpSp>
        <p:cxnSp>
          <p:nvCxnSpPr>
            <p:cNvPr id="39" name="Straight Arrow Connector 38"/>
            <p:cNvCxnSpPr/>
            <p:nvPr/>
          </p:nvCxnSpPr>
          <p:spPr>
            <a:xfrm>
              <a:off x="7467600" y="2514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467600" y="3276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24600" y="4343400"/>
            <a:ext cx="2209800" cy="1676400"/>
            <a:chOff x="6324600" y="4343400"/>
            <a:chExt cx="2209800" cy="1676400"/>
          </a:xfrm>
        </p:grpSpPr>
        <p:grpSp>
          <p:nvGrpSpPr>
            <p:cNvPr id="24" name="Group 23"/>
            <p:cNvGrpSpPr/>
            <p:nvPr/>
          </p:nvGrpSpPr>
          <p:grpSpPr>
            <a:xfrm>
              <a:off x="6324600" y="4724400"/>
              <a:ext cx="2209800" cy="381000"/>
              <a:chOff x="6819900" y="3962400"/>
              <a:chExt cx="2209800" cy="381000"/>
            </a:xfrm>
          </p:grpSpPr>
          <p:sp>
            <p:nvSpPr>
              <p:cNvPr id="20" name="Rectangle 19"/>
              <p:cNvSpPr/>
              <p:nvPr/>
            </p:nvSpPr>
            <p:spPr>
              <a:xfrm>
                <a:off x="6819900" y="3962400"/>
                <a:ext cx="22098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p:cNvSpPr txBox="1"/>
              <p:nvPr/>
            </p:nvSpPr>
            <p:spPr>
              <a:xfrm>
                <a:off x="6819900" y="3962400"/>
                <a:ext cx="2209800" cy="338554"/>
              </a:xfrm>
              <a:prstGeom prst="rect">
                <a:avLst/>
              </a:prstGeom>
              <a:noFill/>
            </p:spPr>
            <p:txBody>
              <a:bodyPr wrap="square" rtlCol="0">
                <a:spAutoFit/>
              </a:bodyPr>
              <a:lstStyle/>
              <a:p>
                <a:pPr algn="ctr"/>
                <a:r>
                  <a:rPr lang="en-US" sz="1600" smtClean="0">
                    <a:latin typeface="Lucida Console" pitchFamily="49" charset="0"/>
                  </a:rPr>
                  <a:t>java HelloWorld</a:t>
                </a:r>
                <a:endParaRPr lang="en-SG" sz="1600" dirty="0">
                  <a:latin typeface="Lucida Console" pitchFamily="49" charset="0"/>
                </a:endParaRPr>
              </a:p>
            </p:txBody>
          </p:sp>
        </p:grpSp>
        <p:grpSp>
          <p:nvGrpSpPr>
            <p:cNvPr id="33" name="Group 32"/>
            <p:cNvGrpSpPr/>
            <p:nvPr/>
          </p:nvGrpSpPr>
          <p:grpSpPr>
            <a:xfrm>
              <a:off x="6819900" y="5486400"/>
              <a:ext cx="1295400" cy="533400"/>
              <a:chOff x="5943600" y="4876800"/>
              <a:chExt cx="1295400" cy="533400"/>
            </a:xfrm>
          </p:grpSpPr>
          <p:sp>
            <p:nvSpPr>
              <p:cNvPr id="32" name="Flowchart: Alternate Process 31"/>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057900" y="4974223"/>
                <a:ext cx="1066800" cy="338554"/>
              </a:xfrm>
              <a:prstGeom prst="rect">
                <a:avLst/>
              </a:prstGeom>
              <a:noFill/>
            </p:spPr>
            <p:txBody>
              <a:bodyPr wrap="square" rtlCol="0">
                <a:spAutoFit/>
              </a:bodyPr>
              <a:lstStyle/>
              <a:p>
                <a:pPr algn="ctr"/>
                <a:r>
                  <a:rPr lang="en-US" sz="1600" dirty="0" smtClean="0"/>
                  <a:t>output</a:t>
                </a:r>
                <a:endParaRPr lang="en-SG" sz="1600" dirty="0"/>
              </a:p>
            </p:txBody>
          </p:sp>
        </p:grpSp>
        <p:cxnSp>
          <p:nvCxnSpPr>
            <p:cNvPr id="41" name="Straight Arrow Connector 40"/>
            <p:cNvCxnSpPr/>
            <p:nvPr/>
          </p:nvCxnSpPr>
          <p:spPr>
            <a:xfrm>
              <a:off x="7467600" y="4343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67600" y="510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Java </a:t>
            </a:r>
            <a:r>
              <a:rPr lang="en-US" sz="3600" dirty="0" smtClean="0">
                <a:latin typeface="Britannic Bold" panose="020B0903060703020204" pitchFamily="34" charset="0"/>
              </a:rPr>
              <a:t>Execution Illustration</a:t>
            </a:r>
            <a:endParaRPr lang="en-US" sz="3600" dirty="0">
              <a:latin typeface="Britannic Bold" panose="020B0903060703020204" pitchFamily="34" charset="0"/>
            </a:endParaRPr>
          </a:p>
        </p:txBody>
      </p:sp>
      <p:sp>
        <p:nvSpPr>
          <p:cNvPr id="5" name="Rectangle 5"/>
          <p:cNvSpPr>
            <a:spLocks noChangeArrowheads="1"/>
          </p:cNvSpPr>
          <p:nvPr/>
        </p:nvSpPr>
        <p:spPr bwMode="auto">
          <a:xfrm>
            <a:off x="685800" y="18288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smtClean="0"/>
              <a:t>Windows 7 on Core 2 </a:t>
            </a:r>
            <a:endParaRPr lang="en-US" sz="2400" b="1" dirty="0"/>
          </a:p>
        </p:txBody>
      </p:sp>
      <p:sp>
        <p:nvSpPr>
          <p:cNvPr id="6" name="Rectangle 7"/>
          <p:cNvSpPr>
            <a:spLocks noChangeArrowheads="1"/>
          </p:cNvSpPr>
          <p:nvPr/>
        </p:nvSpPr>
        <p:spPr bwMode="auto">
          <a:xfrm>
            <a:off x="685800" y="12192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a.out</a:t>
            </a:r>
            <a:endParaRPr lang="en-US" sz="2400" b="1" dirty="0"/>
          </a:p>
        </p:txBody>
      </p:sp>
      <p:sp>
        <p:nvSpPr>
          <p:cNvPr id="7" name="Rectangle 6"/>
          <p:cNvSpPr/>
          <p:nvPr/>
        </p:nvSpPr>
        <p:spPr>
          <a:xfrm>
            <a:off x="4191000" y="1295400"/>
            <a:ext cx="4267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Normal executable (e.g.: C programs) are tied to a specific platform (OS + Hardware)</a:t>
            </a:r>
          </a:p>
          <a:p>
            <a:pPr algn="ctr"/>
            <a:r>
              <a:rPr lang="en-US" sz="1600" dirty="0" smtClean="0"/>
              <a:t>This </a:t>
            </a:r>
            <a:r>
              <a:rPr lang="en-US" sz="1600" dirty="0" err="1" smtClean="0">
                <a:solidFill>
                  <a:srgbClr val="C00000"/>
                </a:solidFill>
              </a:rPr>
              <a:t>a.out</a:t>
            </a:r>
            <a:r>
              <a:rPr lang="en-US" sz="1600" dirty="0" smtClean="0"/>
              <a:t> cannot work in a machine of different architecture.</a:t>
            </a:r>
          </a:p>
        </p:txBody>
      </p:sp>
      <p:cxnSp>
        <p:nvCxnSpPr>
          <p:cNvPr id="9" name="Straight Connector 8"/>
          <p:cNvCxnSpPr/>
          <p:nvPr/>
        </p:nvCxnSpPr>
        <p:spPr>
          <a:xfrm>
            <a:off x="304800" y="2514600"/>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5"/>
          <p:cNvSpPr>
            <a:spLocks noChangeArrowheads="1"/>
          </p:cNvSpPr>
          <p:nvPr/>
        </p:nvSpPr>
        <p:spPr bwMode="auto">
          <a:xfrm>
            <a:off x="685800" y="38862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smtClean="0"/>
              <a:t>Windows 7 on Core 2 </a:t>
            </a:r>
            <a:endParaRPr lang="en-US" sz="2400" b="1" dirty="0"/>
          </a:p>
        </p:txBody>
      </p:sp>
      <p:sp>
        <p:nvSpPr>
          <p:cNvPr id="14" name="Rectangle 7"/>
          <p:cNvSpPr>
            <a:spLocks noChangeArrowheads="1"/>
          </p:cNvSpPr>
          <p:nvPr/>
        </p:nvSpPr>
        <p:spPr bwMode="auto">
          <a:xfrm>
            <a:off x="685800" y="26670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HelloWorld.class</a:t>
            </a:r>
            <a:endParaRPr lang="en-US" sz="2400" b="1" dirty="0"/>
          </a:p>
        </p:txBody>
      </p:sp>
      <p:sp>
        <p:nvSpPr>
          <p:cNvPr id="15" name="Rectangle 7"/>
          <p:cNvSpPr>
            <a:spLocks noChangeArrowheads="1"/>
          </p:cNvSpPr>
          <p:nvPr/>
        </p:nvSpPr>
        <p:spPr bwMode="auto">
          <a:xfrm>
            <a:off x="685800" y="32766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smtClean="0"/>
              <a:t>Java Virtual Machine</a:t>
            </a:r>
            <a:endParaRPr lang="en-US" sz="2400" b="1" dirty="0"/>
          </a:p>
        </p:txBody>
      </p:sp>
      <p:sp>
        <p:nvSpPr>
          <p:cNvPr id="16" name="Rectangle 5"/>
          <p:cNvSpPr>
            <a:spLocks noChangeArrowheads="1"/>
          </p:cNvSpPr>
          <p:nvPr/>
        </p:nvSpPr>
        <p:spPr bwMode="auto">
          <a:xfrm>
            <a:off x="685800" y="59436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err="1" smtClean="0"/>
              <a:t>MacOS</a:t>
            </a:r>
            <a:r>
              <a:rPr lang="en-US" sz="2400" dirty="0" smtClean="0"/>
              <a:t> on PowerPC</a:t>
            </a:r>
            <a:endParaRPr lang="en-US" sz="2400" b="1" dirty="0"/>
          </a:p>
        </p:txBody>
      </p:sp>
      <p:sp>
        <p:nvSpPr>
          <p:cNvPr id="17" name="Rectangle 7"/>
          <p:cNvSpPr>
            <a:spLocks noChangeArrowheads="1"/>
          </p:cNvSpPr>
          <p:nvPr/>
        </p:nvSpPr>
        <p:spPr bwMode="auto">
          <a:xfrm>
            <a:off x="685800" y="47244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smtClean="0"/>
              <a:t>HelloWorld.class</a:t>
            </a:r>
            <a:endParaRPr lang="en-US" sz="2400" b="1" dirty="0"/>
          </a:p>
        </p:txBody>
      </p:sp>
      <p:sp>
        <p:nvSpPr>
          <p:cNvPr id="18" name="Rectangle 7"/>
          <p:cNvSpPr>
            <a:spLocks noChangeArrowheads="1"/>
          </p:cNvSpPr>
          <p:nvPr/>
        </p:nvSpPr>
        <p:spPr bwMode="auto">
          <a:xfrm>
            <a:off x="685800" y="53340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smtClean="0"/>
              <a:t>Java Virtual Machine</a:t>
            </a:r>
            <a:endParaRPr lang="en-US" sz="2400" b="1" dirty="0"/>
          </a:p>
        </p:txBody>
      </p:sp>
      <p:sp>
        <p:nvSpPr>
          <p:cNvPr id="19" name="Rectangle 18"/>
          <p:cNvSpPr/>
          <p:nvPr/>
        </p:nvSpPr>
        <p:spPr>
          <a:xfrm>
            <a:off x="4343400" y="2743200"/>
            <a:ext cx="3886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JVM provides a uniform environment for Java </a:t>
            </a:r>
            <a:r>
              <a:rPr lang="en-US" sz="1600" dirty="0" err="1" smtClean="0"/>
              <a:t>bytecode</a:t>
            </a:r>
            <a:r>
              <a:rPr lang="en-US" sz="1600" dirty="0" smtClean="0"/>
              <a:t> execution.</a:t>
            </a:r>
            <a:endParaRPr lang="en-US" sz="1600" dirty="0" smtClean="0">
              <a:latin typeface="Courier New" pitchFamily="49" charset="0"/>
              <a:cs typeface="Courier New" pitchFamily="49" charset="0"/>
            </a:endParaRPr>
          </a:p>
        </p:txBody>
      </p:sp>
      <p:cxnSp>
        <p:nvCxnSpPr>
          <p:cNvPr id="20" name="Straight Connector 19"/>
          <p:cNvCxnSpPr/>
          <p:nvPr/>
        </p:nvCxnSpPr>
        <p:spPr>
          <a:xfrm>
            <a:off x="457200" y="4572000"/>
            <a:ext cx="381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Footer Placeholder 21"/>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23" name="Slide Number Placeholder 22"/>
          <p:cNvSpPr>
            <a:spLocks noGrp="1"/>
          </p:cNvSpPr>
          <p:nvPr>
            <p:ph type="sldNum" sz="quarter" idx="4"/>
          </p:nvPr>
        </p:nvSpPr>
        <p:spPr/>
        <p:txBody>
          <a:bodyPr/>
          <a:lstStyle/>
          <a:p>
            <a:fld id="{9D84BA89-CC61-4F67-A868-148EFD8CC251}" type="slidenum">
              <a:rPr lang="en-US" sz="1600" smtClean="0"/>
              <a:pPr/>
              <a:t>11</a:t>
            </a:fld>
            <a:endParaRPr lang="en-US" sz="1600" dirty="0"/>
          </a:p>
        </p:txBody>
      </p:sp>
      <p:grpSp>
        <p:nvGrpSpPr>
          <p:cNvPr id="30" name="Group 29"/>
          <p:cNvGrpSpPr/>
          <p:nvPr/>
        </p:nvGrpSpPr>
        <p:grpSpPr>
          <a:xfrm>
            <a:off x="3886200" y="3124200"/>
            <a:ext cx="3048000" cy="2017931"/>
            <a:chOff x="3810000" y="3124200"/>
            <a:chExt cx="3048000" cy="2017931"/>
          </a:xfrm>
        </p:grpSpPr>
        <p:cxnSp>
          <p:nvCxnSpPr>
            <p:cNvPr id="24" name="Straight Arrow Connector 23"/>
            <p:cNvCxnSpPr/>
            <p:nvPr/>
          </p:nvCxnSpPr>
          <p:spPr>
            <a:xfrm flipH="1" flipV="1">
              <a:off x="3810000" y="3124200"/>
              <a:ext cx="990600" cy="152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1"/>
            </p:cNvCxnSpPr>
            <p:nvPr/>
          </p:nvCxnSpPr>
          <p:spPr>
            <a:xfrm flipH="1">
              <a:off x="3886200" y="4818966"/>
              <a:ext cx="762000" cy="210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8200" y="4495800"/>
              <a:ext cx="2209800" cy="646331"/>
            </a:xfrm>
            <a:prstGeom prst="rect">
              <a:avLst/>
            </a:prstGeom>
            <a:solidFill>
              <a:srgbClr val="FFFFCC"/>
            </a:solidFill>
            <a:ln>
              <a:solidFill>
                <a:schemeClr val="tx1"/>
              </a:solidFill>
            </a:ln>
          </p:spPr>
          <p:txBody>
            <a:bodyPr wrap="square" rtlCol="0">
              <a:spAutoFit/>
            </a:bodyPr>
            <a:lstStyle/>
            <a:p>
              <a:r>
                <a:rPr lang="en-US" dirty="0" smtClean="0"/>
                <a:t>They are the same portable file.</a:t>
              </a:r>
              <a:endParaRPr lang="en-SG" dirty="0"/>
            </a:p>
          </p:txBody>
        </p:sp>
      </p:grpSp>
      <p:sp>
        <p:nvSpPr>
          <p:cNvPr id="26" name="TextBox 25"/>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788988"/>
          </a:xfrm>
          <a:solidFill>
            <a:srgbClr val="FFCCFF">
              <a:alpha val="40000"/>
            </a:srgbClr>
          </a:solidFill>
        </p:spPr>
        <p:txBody>
          <a:bodyPr/>
          <a:lstStyle/>
          <a:p>
            <a:r>
              <a:rPr lang="en-US" sz="4000" b="1" smtClean="0">
                <a:solidFill>
                  <a:srgbClr val="C00000"/>
                </a:solidFill>
                <a:latin typeface="Britannic Bold" panose="020B0903060703020204" pitchFamily="34" charset="0"/>
              </a:rPr>
              <a:t>3. </a:t>
            </a:r>
            <a:r>
              <a:rPr lang="en-US" sz="4000" b="1" smtClean="0">
                <a:latin typeface="Britannic Bold" panose="020B0903060703020204" pitchFamily="34" charset="0"/>
              </a:rPr>
              <a:t>Basic Java Program Structure</a:t>
            </a:r>
            <a:endParaRPr lang="en-US" sz="4000" dirty="0">
              <a:latin typeface="Britannic Bold" panose="020B0903060703020204" pitchFamily="34" charset="0"/>
            </a:endParaRPr>
          </a:p>
        </p:txBody>
      </p:sp>
      <p:sp>
        <p:nvSpPr>
          <p:cNvPr id="3" name="Content Placeholder 2"/>
          <p:cNvSpPr>
            <a:spLocks noGrp="1"/>
          </p:cNvSpPr>
          <p:nvPr>
            <p:ph idx="1"/>
          </p:nvPr>
        </p:nvSpPr>
        <p:spPr/>
        <p:txBody>
          <a:bodyPr>
            <a:normAutofit/>
          </a:bodyPr>
          <a:lstStyle/>
          <a:p>
            <a:pPr>
              <a:spcBef>
                <a:spcPts val="600"/>
              </a:spcBef>
            </a:pPr>
            <a:r>
              <a:rPr lang="en-US" sz="2800" dirty="0" smtClean="0"/>
              <a:t>Today</a:t>
            </a:r>
            <a:r>
              <a:rPr lang="en-US" sz="2800" smtClean="0"/>
              <a:t>: just the basic </a:t>
            </a:r>
            <a:r>
              <a:rPr lang="en-US" sz="2800" dirty="0" smtClean="0"/>
              <a:t>language components:</a:t>
            </a:r>
          </a:p>
          <a:p>
            <a:pPr lvl="1">
              <a:spcBef>
                <a:spcPts val="600"/>
              </a:spcBef>
            </a:pPr>
            <a:r>
              <a:rPr lang="en-US" sz="2400" dirty="0" smtClean="0"/>
              <a:t>Basic Program Structure</a:t>
            </a:r>
          </a:p>
          <a:p>
            <a:pPr lvl="1">
              <a:spcBef>
                <a:spcPts val="600"/>
              </a:spcBef>
            </a:pPr>
            <a:r>
              <a:rPr lang="en-US" sz="2400" dirty="0" smtClean="0"/>
              <a:t>Primitive data types and simple variables</a:t>
            </a:r>
          </a:p>
          <a:p>
            <a:pPr lvl="1">
              <a:spcBef>
                <a:spcPts val="600"/>
              </a:spcBef>
            </a:pPr>
            <a:r>
              <a:rPr lang="en-US" sz="2400" smtClean="0"/>
              <a:t>Control flow (selection and repetition statements)</a:t>
            </a:r>
          </a:p>
          <a:p>
            <a:pPr lvl="1">
              <a:spcBef>
                <a:spcPts val="600"/>
              </a:spcBef>
            </a:pPr>
            <a:r>
              <a:rPr lang="en-US" sz="2400" smtClean="0"/>
              <a:t>Input/output statements</a:t>
            </a:r>
            <a:endParaRPr lang="en-US" sz="2400" dirty="0" smtClean="0"/>
          </a:p>
          <a:p>
            <a:pPr>
              <a:spcBef>
                <a:spcPts val="1200"/>
              </a:spcBef>
            </a:pPr>
            <a:r>
              <a:rPr lang="en-US" sz="2800" dirty="0" smtClean="0"/>
              <a:t>Purpose: ease you into the language</a:t>
            </a:r>
          </a:p>
          <a:p>
            <a:pPr lvl="1">
              <a:spcBef>
                <a:spcPts val="600"/>
              </a:spcBef>
            </a:pPr>
            <a:r>
              <a:rPr lang="en-US" sz="2400" dirty="0" smtClean="0"/>
              <a:t>You can attempt to “translate” some simple </a:t>
            </a:r>
            <a:r>
              <a:rPr lang="en-US" sz="2400" smtClean="0"/>
              <a:t>C programs done </a:t>
            </a:r>
            <a:r>
              <a:rPr lang="en-US" sz="2400" dirty="0" smtClean="0"/>
              <a:t>in CS1010 </a:t>
            </a:r>
            <a:r>
              <a:rPr lang="en-US" sz="2400" smtClean="0"/>
              <a:t>into Java</a:t>
            </a:r>
          </a:p>
          <a:p>
            <a:pPr>
              <a:spcBef>
                <a:spcPts val="1200"/>
              </a:spcBef>
            </a:pPr>
            <a:r>
              <a:rPr lang="en-US" sz="2400" smtClean="0"/>
              <a:t>We will gradually cover many other Java features over the next few weeks</a:t>
            </a:r>
            <a:endParaRPr lang="en-US" sz="2400" dirty="0" smtClean="0"/>
          </a:p>
        </p:txBody>
      </p:sp>
      <p:sp>
        <p:nvSpPr>
          <p:cNvPr id="5" name="Footer Placeholder 4"/>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12</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78436" y="2865099"/>
            <a:ext cx="6172200" cy="3119257"/>
            <a:chOff x="478436" y="2865099"/>
            <a:chExt cx="6172200" cy="3119257"/>
          </a:xfrm>
        </p:grpSpPr>
        <p:grpSp>
          <p:nvGrpSpPr>
            <p:cNvPr id="14" name="Group 13"/>
            <p:cNvGrpSpPr/>
            <p:nvPr/>
          </p:nvGrpSpPr>
          <p:grpSpPr>
            <a:xfrm>
              <a:off x="478436" y="3284824"/>
              <a:ext cx="6172200" cy="2699532"/>
              <a:chOff x="457200" y="3581400"/>
              <a:chExt cx="6172200" cy="2699532"/>
            </a:xfrm>
          </p:grpSpPr>
          <p:sp>
            <p:nvSpPr>
              <p:cNvPr id="7" name="Text Box 3"/>
              <p:cNvSpPr txBox="1">
                <a:spLocks noChangeArrowheads="1"/>
              </p:cNvSpPr>
              <p:nvPr/>
            </p:nvSpPr>
            <p:spPr bwMode="auto">
              <a:xfrm>
                <a:off x="457200" y="3581400"/>
                <a:ext cx="6096000" cy="2523768"/>
              </a:xfrm>
              <a:prstGeom prst="rect">
                <a:avLst/>
              </a:prstGeom>
              <a:solidFill>
                <a:srgbClr val="FFFFCC"/>
              </a:solidFill>
              <a:ln w="9525">
                <a:solidFill>
                  <a:srgbClr val="FF99CC"/>
                </a:solidFill>
                <a:miter lim="800000"/>
                <a:headEnd/>
                <a:tailEnd/>
              </a:ln>
            </p:spPr>
            <p:txBody>
              <a:bodyPr wrap="square">
                <a:spAutoFit/>
              </a:bodyPr>
              <a:lstStyle/>
              <a:p>
                <a:pPr eaLnBrk="0" hangingPunct="0"/>
                <a:r>
                  <a:rPr lang="en-US" b="1" dirty="0" smtClean="0">
                    <a:solidFill>
                      <a:srgbClr val="660066"/>
                    </a:solidFill>
                    <a:latin typeface="Courier New" pitchFamily="49" charset="0"/>
                  </a:rPr>
                  <a:t>import </a:t>
                </a:r>
                <a:r>
                  <a:rPr lang="en-US" b="1" dirty="0" err="1" smtClean="0">
                    <a:latin typeface="Courier New" pitchFamily="49" charset="0"/>
                  </a:rPr>
                  <a:t>java.lang</a:t>
                </a:r>
                <a:r>
                  <a:rPr lang="en-US" b="1" smtClean="0">
                    <a:latin typeface="Courier New" pitchFamily="49" charset="0"/>
                  </a:rPr>
                  <a:t>.*;  </a:t>
                </a:r>
                <a:r>
                  <a:rPr lang="en-US" b="1" smtClean="0">
                    <a:solidFill>
                      <a:srgbClr val="660066"/>
                    </a:solidFill>
                    <a:latin typeface="Courier New" pitchFamily="49" charset="0"/>
                  </a:rPr>
                  <a:t>// </a:t>
                </a:r>
                <a:r>
                  <a:rPr lang="en-US" b="1" dirty="0" smtClean="0">
                    <a:solidFill>
                      <a:srgbClr val="660066"/>
                    </a:solidFill>
                    <a:latin typeface="Courier New" pitchFamily="49" charset="0"/>
                  </a:rPr>
                  <a:t>optional</a:t>
                </a:r>
              </a:p>
              <a:p>
                <a:pPr eaLnBrk="0" hangingPunct="0"/>
                <a:endParaRPr lang="en-US" sz="1000" b="1" dirty="0" smtClean="0">
                  <a:solidFill>
                    <a:srgbClr val="660066"/>
                  </a:solidFill>
                  <a:latin typeface="Courier New" pitchFamily="49" charset="0"/>
                </a:endParaRPr>
              </a:p>
              <a:p>
                <a:pPr eaLnBrk="0" hangingPunct="0"/>
                <a:r>
                  <a:rPr lang="en-US" b="1" smtClean="0">
                    <a:solidFill>
                      <a:srgbClr val="0000FF"/>
                    </a:solidFill>
                    <a:latin typeface="Courier New" pitchFamily="49" charset="0"/>
                  </a:rPr>
                  <a:t>public class</a:t>
                </a:r>
                <a:r>
                  <a:rPr lang="en-US" b="1" smtClean="0">
                    <a:latin typeface="Courier New" pitchFamily="49" charset="0"/>
                  </a:rPr>
                  <a:t> </a:t>
                </a:r>
                <a:r>
                  <a:rPr lang="en-US" b="1" dirty="0" err="1" smtClean="0">
                    <a:latin typeface="Courier New" pitchFamily="49" charset="0"/>
                  </a:rPr>
                  <a:t>HelloWorld</a:t>
                </a:r>
                <a:r>
                  <a:rPr lang="en-US" b="1" dirty="0" smtClean="0">
                    <a:solidFill>
                      <a:srgbClr val="0070C0"/>
                    </a:solidFill>
                    <a:latin typeface="Courier New" pitchFamily="49" charset="0"/>
                  </a:rPr>
                  <a:t> </a:t>
                </a:r>
                <a:r>
                  <a:rPr lang="en-US" b="1" dirty="0" smtClean="0">
                    <a:latin typeface="Courier New" pitchFamily="49" charset="0"/>
                  </a:rPr>
                  <a:t>{</a:t>
                </a:r>
              </a:p>
              <a:p>
                <a:pPr eaLnBrk="0" hangingPunct="0"/>
                <a:endParaRPr lang="en-US" sz="1000" b="1" dirty="0">
                  <a:latin typeface="Courier New" pitchFamily="49" charset="0"/>
                </a:endParaRPr>
              </a:p>
              <a:p>
                <a:pPr eaLnBrk="0" hangingPunct="0"/>
                <a:r>
                  <a:rPr lang="en-US" b="1" dirty="0" smtClean="0">
                    <a:solidFill>
                      <a:srgbClr val="660066"/>
                    </a:solidFill>
                    <a:latin typeface="Courier New" pitchFamily="49" charset="0"/>
                  </a:rPr>
                  <a:t>  </a:t>
                </a:r>
                <a:r>
                  <a:rPr lang="en-US" b="1" dirty="0" smtClean="0">
                    <a:solidFill>
                      <a:srgbClr val="0000FF"/>
                    </a:solidFill>
                    <a:latin typeface="Courier New" pitchFamily="49" charset="0"/>
                  </a:rPr>
                  <a:t>public static void </a:t>
                </a:r>
                <a:r>
                  <a:rPr lang="en-US" b="1" dirty="0" smtClean="0">
                    <a:latin typeface="Courier New" pitchFamily="49" charset="0"/>
                  </a:rPr>
                  <a:t>main(String[] </a:t>
                </a:r>
                <a:r>
                  <a:rPr lang="en-US" b="1" dirty="0" err="1" smtClean="0">
                    <a:latin typeface="Courier New" pitchFamily="49" charset="0"/>
                  </a:rPr>
                  <a:t>args</a:t>
                </a:r>
                <a:r>
                  <a:rPr lang="en-US"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b="1" dirty="0" smtClean="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"Hello World!"</a:t>
                </a:r>
                <a:r>
                  <a:rPr lang="en-US" b="1" dirty="0" smtClean="0">
                    <a:latin typeface="Courier New" pitchFamily="49" charset="0"/>
                  </a:rPr>
                  <a:t>);</a:t>
                </a:r>
              </a:p>
              <a:p>
                <a:pPr eaLnBrk="0" hangingPunct="0"/>
                <a:endParaRPr lang="en-US" sz="1000" b="1" dirty="0" smtClean="0">
                  <a:latin typeface="Courier New" pitchFamily="49" charset="0"/>
                </a:endParaRPr>
              </a:p>
              <a:p>
                <a:pPr eaLnBrk="0" hangingPunct="0"/>
                <a:r>
                  <a:rPr lang="en-US"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b="1" dirty="0">
                    <a:latin typeface="Courier New" pitchFamily="49" charset="0"/>
                  </a:rPr>
                  <a:t>}</a:t>
                </a:r>
              </a:p>
            </p:txBody>
          </p:sp>
          <p:sp>
            <p:nvSpPr>
              <p:cNvPr id="8" name="Rectangle 7"/>
              <p:cNvSpPr/>
              <p:nvPr/>
            </p:nvSpPr>
            <p:spPr>
              <a:xfrm>
                <a:off x="4800600" y="5899932"/>
                <a:ext cx="1828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latin typeface="Calibri" panose="020F0502020204030204" pitchFamily="34" charset="0"/>
                    <a:cs typeface="Courier New" pitchFamily="49" charset="0"/>
                  </a:rPr>
                  <a:t>HelloWorld.java</a:t>
                </a:r>
              </a:p>
            </p:txBody>
          </p:sp>
        </p:grpSp>
        <p:sp>
          <p:nvSpPr>
            <p:cNvPr id="21" name="Oval 20"/>
            <p:cNvSpPr/>
            <p:nvPr/>
          </p:nvSpPr>
          <p:spPr>
            <a:xfrm>
              <a:off x="5181600" y="2865099"/>
              <a:ext cx="1219200" cy="1144211"/>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bg1"/>
                  </a:solidFill>
                </a:rPr>
                <a:t>Java</a:t>
              </a:r>
              <a:endParaRPr lang="en-US" sz="2400">
                <a:solidFill>
                  <a:schemeClr val="bg1"/>
                </a:solidFill>
              </a:endParaRPr>
            </a:p>
          </p:txBody>
        </p:sp>
      </p:grpSp>
      <p:sp>
        <p:nvSpPr>
          <p:cNvPr id="2" name="Title 1"/>
          <p:cNvSpPr>
            <a:spLocks noGrp="1"/>
          </p:cNvSpPr>
          <p:nvPr>
            <p:ph type="title"/>
          </p:nvPr>
        </p:nvSpPr>
        <p:spPr>
          <a:xfrm>
            <a:off x="685800" y="228600"/>
            <a:ext cx="8000999" cy="788988"/>
          </a:xfrm>
          <a:scene3d>
            <a:camera prst="orthographicFront"/>
            <a:lightRig rig="threePt" dir="t"/>
          </a:scene3d>
          <a:sp3d>
            <a:bevelT prst="angle"/>
          </a:sp3d>
        </p:spPr>
        <p:txBody>
          <a:bodyPr/>
          <a:lstStyle/>
          <a:p>
            <a:r>
              <a:rPr lang="en-US" sz="3600" smtClean="0">
                <a:latin typeface="Britannic Bold" panose="020B0903060703020204" pitchFamily="34" charset="0"/>
              </a:rPr>
              <a:t>Hello </a:t>
            </a:r>
            <a:r>
              <a:rPr lang="en-US" sz="3600" dirty="0" smtClean="0">
                <a:latin typeface="Britannic Bold" panose="020B0903060703020204" pitchFamily="34" charset="0"/>
              </a:rPr>
              <a:t>World!</a:t>
            </a:r>
            <a:endParaRPr lang="en-US" sz="3600" dirty="0">
              <a:latin typeface="Britannic Bold" panose="020B0903060703020204" pitchFamily="34" charset="0"/>
            </a:endParaRPr>
          </a:p>
        </p:txBody>
      </p:sp>
      <p:sp>
        <p:nvSpPr>
          <p:cNvPr id="10" name="Footer Placeholder 9"/>
          <p:cNvSpPr>
            <a:spLocks noGrp="1"/>
          </p:cNvSpPr>
          <p:nvPr>
            <p:ph type="ftr" sz="quarter" idx="10"/>
          </p:nvPr>
        </p:nvSpPr>
        <p:spPr/>
        <p:txBody>
          <a:bodyPr/>
          <a:lstStyle/>
          <a:p>
            <a:r>
              <a:rPr lang="en-SG"/>
              <a:t>[CS1020 Lecture 1 AY2013/4 S2]</a:t>
            </a:r>
            <a:endParaRPr lang="en-US" dirty="0"/>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13</a:t>
            </a:fld>
            <a:endParaRPr lang="en-US" sz="1600" dirty="0"/>
          </a:p>
        </p:txBody>
      </p:sp>
      <p:cxnSp>
        <p:nvCxnSpPr>
          <p:cNvPr id="16" name="Straight Connector 15"/>
          <p:cNvCxnSpPr/>
          <p:nvPr/>
        </p:nvCxnSpPr>
        <p:spPr>
          <a:xfrm>
            <a:off x="1054308" y="2819400"/>
            <a:ext cx="77086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0" y="3712043"/>
            <a:ext cx="1524000" cy="381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4903657" y="5670400"/>
            <a:ext cx="1185472" cy="2763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grpSp>
        <p:nvGrpSpPr>
          <p:cNvPr id="4" name="Group 3"/>
          <p:cNvGrpSpPr/>
          <p:nvPr/>
        </p:nvGrpSpPr>
        <p:grpSpPr>
          <a:xfrm>
            <a:off x="4114800" y="486130"/>
            <a:ext cx="4315918" cy="2153587"/>
            <a:chOff x="4114800" y="486130"/>
            <a:chExt cx="4315918" cy="2153587"/>
          </a:xfrm>
        </p:grpSpPr>
        <p:grpSp>
          <p:nvGrpSpPr>
            <p:cNvPr id="13" name="Group 12"/>
            <p:cNvGrpSpPr/>
            <p:nvPr/>
          </p:nvGrpSpPr>
          <p:grpSpPr>
            <a:xfrm>
              <a:off x="4114800" y="943330"/>
              <a:ext cx="4315918" cy="1696387"/>
              <a:chOff x="457200" y="1219200"/>
              <a:chExt cx="4315918" cy="1696387"/>
            </a:xfrm>
          </p:grpSpPr>
          <p:sp>
            <p:nvSpPr>
              <p:cNvPr id="5" name="Text Box 3"/>
              <p:cNvSpPr txBox="1">
                <a:spLocks noChangeArrowheads="1"/>
              </p:cNvSpPr>
              <p:nvPr/>
            </p:nvSpPr>
            <p:spPr bwMode="auto">
              <a:xfrm>
                <a:off x="457200" y="1219200"/>
                <a:ext cx="4038600" cy="1631216"/>
              </a:xfrm>
              <a:prstGeom prst="rect">
                <a:avLst/>
              </a:prstGeom>
              <a:solidFill>
                <a:schemeClr val="accent5">
                  <a:lumMod val="20000"/>
                  <a:lumOff val="80000"/>
                </a:schemeClr>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7030A0"/>
                    </a:solidFill>
                    <a:latin typeface="Courier New" pitchFamily="49" charset="0"/>
                  </a:rPr>
                  <a:t>#include </a:t>
                </a:r>
                <a:r>
                  <a:rPr lang="en-US" sz="1600" b="1" dirty="0" smtClean="0">
                    <a:solidFill>
                      <a:srgbClr val="006600"/>
                    </a:solidFill>
                    <a:latin typeface="Courier New" pitchFamily="49" charset="0"/>
                  </a:rPr>
                  <a:t>&lt;</a:t>
                </a:r>
                <a:r>
                  <a:rPr lang="en-US" sz="1600" b="1" dirty="0" err="1" smtClean="0">
                    <a:solidFill>
                      <a:srgbClr val="006600"/>
                    </a:solidFill>
                    <a:latin typeface="Courier New" pitchFamily="49" charset="0"/>
                  </a:rPr>
                  <a:t>stdio.h</a:t>
                </a:r>
                <a:r>
                  <a:rPr lang="en-US" sz="1600" b="1" dirty="0" smtClean="0">
                    <a:solidFill>
                      <a:srgbClr val="006600"/>
                    </a:solidFill>
                    <a:latin typeface="Courier New" pitchFamily="49" charset="0"/>
                  </a:rPr>
                  <a:t>&gt;</a:t>
                </a:r>
              </a:p>
              <a:p>
                <a:pPr eaLnBrk="0" hangingPunct="0"/>
                <a:endParaRPr lang="en-US" sz="1000" b="1" dirty="0">
                  <a:latin typeface="Courier New" pitchFamily="49" charset="0"/>
                </a:endParaRP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main(</a:t>
                </a:r>
                <a:r>
                  <a:rPr lang="en-US" sz="1600" b="1" dirty="0" smtClean="0">
                    <a:solidFill>
                      <a:srgbClr val="0000FF"/>
                    </a:solidFill>
                    <a:latin typeface="Courier New" pitchFamily="49" charset="0"/>
                  </a:rPr>
                  <a:t>void</a:t>
                </a:r>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err="1" smtClean="0">
                    <a:latin typeface="Courier New" pitchFamily="49" charset="0"/>
                  </a:rPr>
                  <a:t>printf</a:t>
                </a:r>
                <a:r>
                  <a:rPr lang="en-US" sz="1600" b="1" dirty="0" smtClean="0">
                    <a:latin typeface="Courier New" pitchFamily="49" charset="0"/>
                  </a:rPr>
                  <a:t>(</a:t>
                </a:r>
                <a:r>
                  <a:rPr lang="en-US" sz="1600" b="1" dirty="0" smtClean="0">
                    <a:solidFill>
                      <a:srgbClr val="006600"/>
                    </a:solidFill>
                    <a:latin typeface="Courier New" pitchFamily="49" charset="0"/>
                  </a:rPr>
                  <a:t>"Hello World!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smtClean="0">
                    <a:latin typeface="Courier New" pitchFamily="49" charset="0"/>
                  </a:rPr>
                  <a:t>   </a:t>
                </a:r>
                <a:r>
                  <a:rPr lang="en-US" sz="1600" b="1" dirty="0" smtClean="0">
                    <a:solidFill>
                      <a:srgbClr val="0000FF"/>
                    </a:solidFill>
                    <a:latin typeface="Courier New" pitchFamily="49" charset="0"/>
                  </a:rPr>
                  <a:t>return</a:t>
                </a:r>
                <a:r>
                  <a:rPr lang="en-US" sz="1600" b="1" dirty="0" smtClean="0">
                    <a:latin typeface="Courier New" pitchFamily="49" charset="0"/>
                  </a:rPr>
                  <a:t> </a:t>
                </a:r>
                <a:r>
                  <a:rPr lang="en-US" sz="1600" b="1" dirty="0" smtClean="0">
                    <a:solidFill>
                      <a:srgbClr val="006600"/>
                    </a:solidFill>
                    <a:latin typeface="Courier New" pitchFamily="49" charset="0"/>
                  </a:rPr>
                  <a:t>0</a:t>
                </a:r>
                <a:r>
                  <a:rPr lang="en-US" sz="1600" b="1" dirty="0" smtClean="0">
                    <a:latin typeface="Courier New" pitchFamily="49" charset="0"/>
                  </a:rPr>
                  <a:t>;</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6" name="Rectangle 5"/>
              <p:cNvSpPr/>
              <p:nvPr/>
            </p:nvSpPr>
            <p:spPr>
              <a:xfrm>
                <a:off x="3276600" y="2534587"/>
                <a:ext cx="1496518"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smtClean="0">
                    <a:latin typeface="Calibri" panose="020F0502020204030204" pitchFamily="34" charset="0"/>
                    <a:cs typeface="Courier New" pitchFamily="49" charset="0"/>
                  </a:rPr>
                  <a:t>HelloWorld.c</a:t>
                </a:r>
                <a:endParaRPr lang="en-US" dirty="0" smtClean="0">
                  <a:latin typeface="Calibri" panose="020F0502020204030204" pitchFamily="34" charset="0"/>
                  <a:cs typeface="Courier New" pitchFamily="49" charset="0"/>
                </a:endParaRPr>
              </a:p>
            </p:txBody>
          </p:sp>
        </p:grpSp>
        <p:sp>
          <p:nvSpPr>
            <p:cNvPr id="3" name="Oval 2"/>
            <p:cNvSpPr/>
            <p:nvPr/>
          </p:nvSpPr>
          <p:spPr>
            <a:xfrm>
              <a:off x="7391400" y="486130"/>
              <a:ext cx="914400" cy="914400"/>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bg1"/>
                  </a:solidFill>
                </a:rPr>
                <a:t>C</a:t>
              </a:r>
              <a:endParaRPr lang="en-US" sz="2800">
                <a:solidFill>
                  <a:schemeClr val="bg1"/>
                </a:solidFill>
              </a:endParaRPr>
            </a:p>
          </p:txBody>
        </p:sp>
      </p:grpSp>
      <p:sp>
        <p:nvSpPr>
          <p:cNvPr id="15" name="TextBox 14"/>
          <p:cNvSpPr txBox="1"/>
          <p:nvPr/>
        </p:nvSpPr>
        <p:spPr>
          <a:xfrm>
            <a:off x="6463259" y="3712043"/>
            <a:ext cx="2438400" cy="1477328"/>
          </a:xfrm>
          <a:prstGeom prst="rect">
            <a:avLst/>
          </a:prstGeom>
          <a:solidFill>
            <a:srgbClr val="CCCCFF"/>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smtClean="0">
                <a:solidFill>
                  <a:srgbClr val="C00000"/>
                </a:solidFill>
              </a:rPr>
              <a:t>Beginners’ common mistake:</a:t>
            </a:r>
          </a:p>
          <a:p>
            <a:r>
              <a:rPr lang="en-US" smtClean="0"/>
              <a:t>Public class </a:t>
            </a:r>
            <a:r>
              <a:rPr lang="en-US" dirty="0" smtClean="0"/>
              <a:t>name not identical to program’s file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 name="TextBox 3"/>
          <p:cNvSpPr txBox="1"/>
          <p:nvPr/>
        </p:nvSpPr>
        <p:spPr>
          <a:xfrm>
            <a:off x="1752600" y="990600"/>
            <a:ext cx="5638800" cy="35394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3200" smtClean="0"/>
              <a:t>When you see this icon at the top right corner of the slide, it means that in the interest of time the slide might be skipped over in lecture and hence is intended for your own reading.</a:t>
            </a:r>
            <a:endParaRPr lang="en-US" sz="3200"/>
          </a:p>
        </p:txBody>
      </p:sp>
      <p:sp>
        <p:nvSpPr>
          <p:cNvPr id="5"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6" name="Slide Number Placeholder 10"/>
          <p:cNvSpPr txBox="1">
            <a:spLocks/>
          </p:cNvSpPr>
          <p:nvPr/>
        </p:nvSpPr>
        <p:spPr>
          <a:xfrm>
            <a:off x="8534400" y="6492875"/>
            <a:ext cx="609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D84BA89-CC61-4F67-A868-148EFD8CC251}" type="slidenum">
              <a:rPr lang="en-US" sz="1600" b="1" i="1" smtClean="0">
                <a:solidFill>
                  <a:srgbClr val="C00000"/>
                </a:solidFill>
              </a:rPr>
              <a:pPr algn="r"/>
              <a:t>14</a:t>
            </a:fld>
            <a:endParaRPr lang="en-US" sz="1600" b="1" i="1" dirty="0">
              <a:solidFill>
                <a:srgbClr val="C00000"/>
              </a:solidFill>
            </a:endParaRPr>
          </a:p>
        </p:txBody>
      </p:sp>
    </p:spTree>
    <p:extLst>
      <p:ext uri="{BB962C8B-B14F-4D97-AF65-F5344CB8AC3E}">
        <p14:creationId xmlns:p14="http://schemas.microsoft.com/office/powerpoint/2010/main" val="308230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Key </a:t>
            </a:r>
            <a:r>
              <a:rPr lang="en-US" sz="3600" dirty="0" smtClean="0">
                <a:latin typeface="Britannic Bold" panose="020B0903060703020204" pitchFamily="34" charset="0"/>
              </a:rPr>
              <a:t>Observations </a:t>
            </a:r>
            <a:r>
              <a:rPr lang="en-US" sz="3600" smtClean="0">
                <a:latin typeface="Britannic Bold" panose="020B0903060703020204" pitchFamily="34" charset="0"/>
              </a:rPr>
              <a:t>(1/2)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486400"/>
          </a:xfrm>
        </p:spPr>
        <p:txBody>
          <a:bodyPr>
            <a:normAutofit/>
          </a:bodyPr>
          <a:lstStyle/>
          <a:p>
            <a:pPr>
              <a:spcBef>
                <a:spcPts val="300"/>
              </a:spcBef>
            </a:pPr>
            <a:r>
              <a:rPr lang="en-US" sz="2400" dirty="0" smtClean="0"/>
              <a:t>Library in Java is known as </a:t>
            </a:r>
            <a:r>
              <a:rPr lang="en-US" sz="2400" b="1" dirty="0" smtClean="0">
                <a:solidFill>
                  <a:srgbClr val="660066"/>
                </a:solidFill>
              </a:rPr>
              <a:t>package</a:t>
            </a:r>
          </a:p>
          <a:p>
            <a:pPr lvl="1">
              <a:spcBef>
                <a:spcPts val="300"/>
              </a:spcBef>
            </a:pPr>
            <a:r>
              <a:rPr lang="en-US" sz="2200" dirty="0" smtClean="0"/>
              <a:t>Packages are organized into hierarchical grouping</a:t>
            </a:r>
          </a:p>
          <a:p>
            <a:pPr lvl="1">
              <a:spcBef>
                <a:spcPts val="300"/>
              </a:spcBef>
            </a:pPr>
            <a:r>
              <a:rPr lang="en-US" sz="2200" dirty="0" smtClean="0"/>
              <a:t>E.g., the “</a:t>
            </a:r>
            <a:r>
              <a:rPr lang="en-US" sz="2200" b="1" dirty="0" err="1" smtClean="0">
                <a:latin typeface="Courier New" pitchFamily="49" charset="0"/>
                <a:cs typeface="Courier New" pitchFamily="49" charset="0"/>
              </a:rPr>
              <a:t>System.out.println</a:t>
            </a:r>
            <a:r>
              <a:rPr lang="en-US" sz="2200" b="1" dirty="0" smtClean="0">
                <a:latin typeface="Courier New" pitchFamily="49" charset="0"/>
                <a:cs typeface="Courier New" pitchFamily="49" charset="0"/>
              </a:rPr>
              <a:t>()</a:t>
            </a:r>
            <a:r>
              <a:rPr lang="en-US" sz="2200" dirty="0" smtClean="0"/>
              <a:t>” is defined in </a:t>
            </a:r>
            <a:r>
              <a:rPr lang="en-US" sz="2200" smtClean="0"/>
              <a:t>the </a:t>
            </a:r>
            <a:r>
              <a:rPr lang="en-US" sz="2200" smtClean="0"/>
              <a:t>“</a:t>
            </a:r>
            <a:r>
              <a:rPr lang="en-US" sz="2200" b="1" dirty="0" err="1" smtClean="0">
                <a:latin typeface="Courier New" pitchFamily="49" charset="0"/>
                <a:cs typeface="Courier New" pitchFamily="49" charset="0"/>
              </a:rPr>
              <a:t>java.lang.System</a:t>
            </a:r>
            <a:r>
              <a:rPr lang="en-US" sz="2200" dirty="0" smtClean="0"/>
              <a:t>”</a:t>
            </a:r>
          </a:p>
          <a:p>
            <a:pPr lvl="2">
              <a:spcBef>
                <a:spcPts val="300"/>
              </a:spcBef>
            </a:pPr>
            <a:r>
              <a:rPr lang="en-US" dirty="0" smtClean="0"/>
              <a:t>i.e. “</a:t>
            </a:r>
            <a:r>
              <a:rPr lang="en-US" b="1" dirty="0" err="1" smtClean="0">
                <a:latin typeface="Courier New" pitchFamily="49" charset="0"/>
                <a:cs typeface="Courier New" pitchFamily="49" charset="0"/>
              </a:rPr>
              <a:t>lang</a:t>
            </a:r>
            <a:r>
              <a:rPr lang="en-US" dirty="0" smtClean="0"/>
              <a:t>” (language) is </a:t>
            </a:r>
            <a:r>
              <a:rPr lang="en-US" smtClean="0"/>
              <a:t>a </a:t>
            </a:r>
            <a:r>
              <a:rPr lang="en-US" smtClean="0"/>
              <a:t>package under </a:t>
            </a:r>
            <a:r>
              <a:rPr lang="en-US" dirty="0" smtClean="0"/>
              <a:t>“</a:t>
            </a:r>
            <a:r>
              <a:rPr lang="en-US" b="1" dirty="0" smtClean="0">
                <a:latin typeface="Courier New" pitchFamily="49" charset="0"/>
                <a:cs typeface="Courier New" pitchFamily="49" charset="0"/>
              </a:rPr>
              <a:t>java</a:t>
            </a:r>
            <a:r>
              <a:rPr lang="en-US" dirty="0" smtClean="0"/>
              <a:t>” (the main category) and “</a:t>
            </a:r>
            <a:r>
              <a:rPr lang="en-US" b="1" dirty="0" smtClean="0">
                <a:latin typeface="Courier New" pitchFamily="49" charset="0"/>
                <a:cs typeface="Courier New" pitchFamily="49" charset="0"/>
              </a:rPr>
              <a:t>System</a:t>
            </a:r>
            <a:r>
              <a:rPr lang="en-US" dirty="0" smtClean="0"/>
              <a:t>” is </a:t>
            </a:r>
            <a:r>
              <a:rPr lang="en-US" smtClean="0"/>
              <a:t>a </a:t>
            </a:r>
            <a:r>
              <a:rPr lang="en-US" smtClean="0"/>
              <a:t>class </a:t>
            </a:r>
            <a:r>
              <a:rPr lang="en-US" dirty="0" smtClean="0"/>
              <a:t>under “</a:t>
            </a:r>
            <a:r>
              <a:rPr lang="en-US" b="1" dirty="0" err="1" smtClean="0">
                <a:latin typeface="Courier New" pitchFamily="49" charset="0"/>
                <a:cs typeface="Courier New" pitchFamily="49" charset="0"/>
              </a:rPr>
              <a:t>lang</a:t>
            </a:r>
            <a:r>
              <a:rPr lang="en-US" dirty="0" smtClean="0"/>
              <a:t>”</a:t>
            </a:r>
            <a:endParaRPr lang="en-US" sz="2400" dirty="0" smtClean="0"/>
          </a:p>
          <a:p>
            <a:pPr>
              <a:spcBef>
                <a:spcPts val="600"/>
              </a:spcBef>
            </a:pPr>
            <a:r>
              <a:rPr lang="en-US" sz="2400" dirty="0" smtClean="0"/>
              <a:t>To use a predefined library, the appropriate package should be </a:t>
            </a:r>
            <a:r>
              <a:rPr lang="en-US" sz="2400" b="1" dirty="0" smtClean="0"/>
              <a:t>imported</a:t>
            </a:r>
            <a:r>
              <a:rPr lang="en-US" sz="2400" dirty="0" smtClean="0"/>
              <a:t>:</a:t>
            </a:r>
          </a:p>
          <a:p>
            <a:pPr lvl="1">
              <a:spcBef>
                <a:spcPts val="300"/>
              </a:spcBef>
            </a:pPr>
            <a:r>
              <a:rPr lang="en-US" sz="2200" dirty="0" smtClean="0"/>
              <a:t>Using the  “</a:t>
            </a:r>
            <a:r>
              <a:rPr lang="en-US" sz="2200" b="1" dirty="0" smtClean="0">
                <a:solidFill>
                  <a:srgbClr val="660066"/>
                </a:solidFill>
                <a:latin typeface="Courier New" pitchFamily="49" charset="0"/>
                <a:cs typeface="Courier New" pitchFamily="49" charset="0"/>
              </a:rPr>
              <a:t>import</a:t>
            </a:r>
            <a:r>
              <a:rPr lang="en-US" sz="2200" b="1" dirty="0" smtClean="0">
                <a:latin typeface="Courier New" pitchFamily="49" charset="0"/>
                <a:cs typeface="Courier New" pitchFamily="49" charset="0"/>
              </a:rPr>
              <a:t> </a:t>
            </a:r>
            <a:r>
              <a:rPr lang="en-US" sz="2200" b="1" dirty="0" smtClean="0">
                <a:solidFill>
                  <a:srgbClr val="0070C0"/>
                </a:solidFill>
                <a:latin typeface="Courier New" pitchFamily="49" charset="0"/>
                <a:cs typeface="Courier New" pitchFamily="49" charset="0"/>
              </a:rPr>
              <a:t>XXXXXX</a:t>
            </a:r>
            <a:r>
              <a:rPr lang="en-US" sz="2200" dirty="0" smtClean="0"/>
              <a:t>;” statement</a:t>
            </a:r>
          </a:p>
          <a:p>
            <a:pPr lvl="1">
              <a:spcBef>
                <a:spcPts val="300"/>
              </a:spcBef>
            </a:pPr>
            <a:r>
              <a:rPr lang="en-US" sz="2200" dirty="0" smtClean="0"/>
              <a:t>All packages under a group can be imported with a “</a:t>
            </a:r>
            <a:r>
              <a:rPr lang="en-US" sz="2200" b="1" dirty="0" smtClean="0">
                <a:latin typeface="Courier New" pitchFamily="49" charset="0"/>
                <a:cs typeface="Courier New" pitchFamily="49" charset="0"/>
              </a:rPr>
              <a:t>*</a:t>
            </a:r>
            <a:r>
              <a:rPr lang="en-US" sz="2200" dirty="0" smtClean="0"/>
              <a:t>” (the wildcard character)</a:t>
            </a:r>
            <a:endParaRPr lang="en-US" sz="2400" dirty="0" smtClean="0"/>
          </a:p>
          <a:p>
            <a:pPr>
              <a:spcBef>
                <a:spcPts val="600"/>
              </a:spcBef>
            </a:pPr>
            <a:r>
              <a:rPr lang="en-US" sz="2400" dirty="0" smtClean="0"/>
              <a:t>Packages under “</a:t>
            </a:r>
            <a:r>
              <a:rPr lang="en-US" sz="2400" b="1" dirty="0" err="1" smtClean="0">
                <a:latin typeface="Courier New" pitchFamily="49" charset="0"/>
                <a:cs typeface="Courier New" pitchFamily="49" charset="0"/>
              </a:rPr>
              <a:t>java.lang</a:t>
            </a:r>
            <a:r>
              <a:rPr lang="en-US" sz="2400" dirty="0" smtClean="0"/>
              <a:t>” are imported </a:t>
            </a:r>
            <a:r>
              <a:rPr lang="en-US" sz="2400" b="1" smtClean="0"/>
              <a:t>by default</a:t>
            </a:r>
            <a:endParaRPr lang="en-US" sz="2400" dirty="0" smtClean="0"/>
          </a:p>
          <a:p>
            <a:pPr lvl="1">
              <a:spcBef>
                <a:spcPts val="300"/>
              </a:spcBef>
            </a:pPr>
            <a:r>
              <a:rPr lang="en-US" sz="2200" smtClean="0"/>
              <a:t>Hence, the </a:t>
            </a:r>
            <a:r>
              <a:rPr lang="en-US" sz="2200" dirty="0" smtClean="0">
                <a:solidFill>
                  <a:srgbClr val="660066"/>
                </a:solidFill>
              </a:rPr>
              <a:t>import</a:t>
            </a:r>
            <a:r>
              <a:rPr lang="en-US" sz="2200" dirty="0" smtClean="0"/>
              <a:t> statement in this example is optional</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15</a:t>
            </a:fld>
            <a:endParaRPr lang="en-US" sz="1600" dirty="0"/>
          </a:p>
        </p:txBody>
      </p:sp>
      <p:sp>
        <p:nvSpPr>
          <p:cNvPr id="8" name="TextBox 7"/>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0"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smtClean="0">
                <a:latin typeface="Britannic Bold" panose="020B0903060703020204" pitchFamily="34" charset="0"/>
              </a:rPr>
              <a:t>Key </a:t>
            </a:r>
            <a:r>
              <a:rPr lang="en-US" sz="3600" dirty="0" smtClean="0">
                <a:latin typeface="Britannic Bold" panose="020B0903060703020204" pitchFamily="34" charset="0"/>
              </a:rPr>
              <a:t>Observations </a:t>
            </a:r>
            <a:r>
              <a:rPr lang="en-US" sz="3600" smtClean="0">
                <a:latin typeface="Britannic Bold" panose="020B0903060703020204" pitchFamily="34" charset="0"/>
              </a:rPr>
              <a:t>(2/2)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334000"/>
          </a:xfrm>
        </p:spPr>
        <p:txBody>
          <a:bodyPr>
            <a:normAutofit fontScale="92500" lnSpcReduction="10000"/>
          </a:bodyPr>
          <a:lstStyle/>
          <a:p>
            <a:pPr>
              <a:lnSpc>
                <a:spcPct val="110000"/>
              </a:lnSpc>
              <a:spcBef>
                <a:spcPts val="600"/>
              </a:spcBef>
            </a:pPr>
            <a:r>
              <a:rPr lang="en-US" sz="2800" smtClean="0"/>
              <a:t>The main() </a:t>
            </a:r>
            <a:r>
              <a:rPr lang="en-US" sz="2800" dirty="0" smtClean="0"/>
              <a:t>method (function) is now enclosed in </a:t>
            </a:r>
            <a:r>
              <a:rPr lang="en-US" sz="2800" smtClean="0"/>
              <a:t>a “</a:t>
            </a:r>
            <a:r>
              <a:rPr lang="en-US" sz="2800" b="1" smtClean="0">
                <a:solidFill>
                  <a:srgbClr val="660066"/>
                </a:solidFill>
              </a:rPr>
              <a:t>class</a:t>
            </a:r>
            <a:r>
              <a:rPr lang="en-US" sz="2800" smtClean="0"/>
              <a:t>”</a:t>
            </a:r>
            <a:endParaRPr lang="en-US" sz="2800" dirty="0" smtClean="0"/>
          </a:p>
          <a:p>
            <a:pPr lvl="1">
              <a:lnSpc>
                <a:spcPct val="110000"/>
              </a:lnSpc>
              <a:spcBef>
                <a:spcPts val="600"/>
              </a:spcBef>
            </a:pPr>
            <a:r>
              <a:rPr lang="en-US" sz="2400" smtClean="0"/>
              <a:t>More about </a:t>
            </a:r>
            <a:r>
              <a:rPr lang="en-US" sz="2400" dirty="0" smtClean="0"/>
              <a:t>class will be explained in lecture 2</a:t>
            </a:r>
          </a:p>
          <a:p>
            <a:pPr lvl="1">
              <a:lnSpc>
                <a:spcPct val="110000"/>
              </a:lnSpc>
              <a:spcBef>
                <a:spcPts val="600"/>
              </a:spcBef>
            </a:pPr>
            <a:r>
              <a:rPr lang="en-US" sz="2400" dirty="0" smtClean="0"/>
              <a:t>There should be only </a:t>
            </a:r>
            <a:r>
              <a:rPr lang="en-US" sz="2400" u="sng" smtClean="0"/>
              <a:t>one</a:t>
            </a:r>
            <a:r>
              <a:rPr lang="en-US" sz="2400" smtClean="0"/>
              <a:t> </a:t>
            </a:r>
            <a:r>
              <a:rPr lang="en-US" sz="2400" b="1" smtClean="0"/>
              <a:t>main() </a:t>
            </a:r>
            <a:r>
              <a:rPr lang="en-US" sz="2400" dirty="0" smtClean="0"/>
              <a:t>method in a program, which serves as the execution starting point</a:t>
            </a:r>
          </a:p>
          <a:p>
            <a:pPr lvl="1">
              <a:lnSpc>
                <a:spcPct val="110000"/>
              </a:lnSpc>
              <a:spcBef>
                <a:spcPts val="600"/>
              </a:spcBef>
            </a:pPr>
            <a:r>
              <a:rPr lang="en-US" sz="2400" smtClean="0">
                <a:solidFill>
                  <a:schemeClr val="tx1">
                    <a:lumMod val="65000"/>
                    <a:lumOff val="35000"/>
                  </a:schemeClr>
                </a:solidFill>
              </a:rPr>
              <a:t>A </a:t>
            </a:r>
            <a:r>
              <a:rPr lang="en-US" sz="2400" dirty="0" smtClean="0">
                <a:solidFill>
                  <a:schemeClr val="tx1">
                    <a:lumMod val="65000"/>
                    <a:lumOff val="35000"/>
                  </a:schemeClr>
                </a:solidFill>
              </a:rPr>
              <a:t>source code </a:t>
            </a:r>
            <a:r>
              <a:rPr lang="en-US" sz="2400" smtClean="0">
                <a:solidFill>
                  <a:schemeClr val="tx1">
                    <a:lumMod val="65000"/>
                    <a:lumOff val="35000"/>
                  </a:schemeClr>
                </a:solidFill>
              </a:rPr>
              <a:t>file may contain </a:t>
            </a:r>
            <a:r>
              <a:rPr lang="en-US" sz="2400" b="1" dirty="0" smtClean="0">
                <a:solidFill>
                  <a:schemeClr val="tx1">
                    <a:lumMod val="65000"/>
                    <a:lumOff val="35000"/>
                  </a:schemeClr>
                </a:solidFill>
              </a:rPr>
              <a:t>one or more classes</a:t>
            </a:r>
          </a:p>
          <a:p>
            <a:pPr lvl="2">
              <a:lnSpc>
                <a:spcPct val="110000"/>
              </a:lnSpc>
              <a:spcBef>
                <a:spcPts val="600"/>
              </a:spcBef>
            </a:pPr>
            <a:r>
              <a:rPr lang="en-US" sz="2000" dirty="0" smtClean="0">
                <a:solidFill>
                  <a:schemeClr val="tx1">
                    <a:lumMod val="65000"/>
                    <a:lumOff val="35000"/>
                  </a:schemeClr>
                </a:solidFill>
              </a:rPr>
              <a:t>There are restrictions which will be </a:t>
            </a:r>
            <a:r>
              <a:rPr lang="en-US" sz="2000" smtClean="0">
                <a:solidFill>
                  <a:schemeClr val="tx1">
                    <a:lumMod val="65000"/>
                    <a:lumOff val="35000"/>
                  </a:schemeClr>
                </a:solidFill>
              </a:rPr>
              <a:t>explained later – this is a bit too advanced at this point</a:t>
            </a:r>
          </a:p>
          <a:p>
            <a:pPr lvl="2">
              <a:lnSpc>
                <a:spcPct val="110000"/>
              </a:lnSpc>
              <a:spcBef>
                <a:spcPts val="600"/>
              </a:spcBef>
            </a:pPr>
            <a:r>
              <a:rPr lang="en-US" sz="2000" smtClean="0">
                <a:solidFill>
                  <a:schemeClr val="tx1">
                    <a:lumMod val="65000"/>
                    <a:lumOff val="35000"/>
                  </a:schemeClr>
                </a:solidFill>
              </a:rPr>
              <a:t>For the moment, we will restrict ourselves to one class per source code</a:t>
            </a:r>
            <a:endParaRPr lang="en-US" sz="2000" dirty="0" smtClean="0">
              <a:solidFill>
                <a:schemeClr val="tx1">
                  <a:lumMod val="65000"/>
                  <a:lumOff val="35000"/>
                </a:schemeClr>
              </a:solidFill>
            </a:endParaRPr>
          </a:p>
          <a:p>
            <a:pPr lvl="1">
              <a:lnSpc>
                <a:spcPct val="110000"/>
              </a:lnSpc>
              <a:spcBef>
                <a:spcPts val="600"/>
              </a:spcBef>
            </a:pPr>
            <a:r>
              <a:rPr lang="en-US" sz="2400" dirty="0" smtClean="0"/>
              <a:t>Each class will be compiled into a separate </a:t>
            </a:r>
            <a:r>
              <a:rPr lang="en-US" sz="2400" b="1" dirty="0" err="1" smtClean="0">
                <a:latin typeface="Courier New" pitchFamily="49" charset="0"/>
                <a:cs typeface="Courier New" pitchFamily="49" charset="0"/>
              </a:rPr>
              <a:t>XXXX.class</a:t>
            </a:r>
            <a:r>
              <a:rPr lang="en-US" sz="2400" dirty="0" smtClean="0"/>
              <a:t> </a:t>
            </a:r>
            <a:r>
              <a:rPr lang="en-US" sz="2400" dirty="0" err="1" smtClean="0">
                <a:solidFill>
                  <a:srgbClr val="C00000"/>
                </a:solidFill>
              </a:rPr>
              <a:t>bytecode</a:t>
            </a:r>
            <a:endParaRPr lang="en-US" sz="2400" dirty="0" smtClean="0">
              <a:solidFill>
                <a:srgbClr val="C00000"/>
              </a:solidFill>
            </a:endParaRPr>
          </a:p>
          <a:p>
            <a:pPr lvl="2">
              <a:lnSpc>
                <a:spcPct val="110000"/>
              </a:lnSpc>
              <a:spcBef>
                <a:spcPts val="600"/>
              </a:spcBef>
            </a:pPr>
            <a:r>
              <a:rPr lang="en-US" sz="2000" dirty="0" smtClean="0"/>
              <a:t>The “</a:t>
            </a:r>
            <a:r>
              <a:rPr lang="en-US" sz="2000" b="1" dirty="0" smtClean="0">
                <a:solidFill>
                  <a:srgbClr val="0000FF"/>
                </a:solidFill>
                <a:latin typeface="Courier New" pitchFamily="49" charset="0"/>
                <a:cs typeface="Courier New" pitchFamily="49" charset="0"/>
              </a:rPr>
              <a:t>XXXX</a:t>
            </a:r>
            <a:r>
              <a:rPr lang="en-US" sz="2000" dirty="0" smtClean="0"/>
              <a:t>” is taken from the class name (“</a:t>
            </a:r>
            <a:r>
              <a:rPr lang="en-US" sz="2000" b="1" dirty="0" err="1" smtClean="0">
                <a:solidFill>
                  <a:srgbClr val="0000FF"/>
                </a:solidFill>
                <a:latin typeface="Courier New" pitchFamily="49" charset="0"/>
                <a:cs typeface="Courier New" pitchFamily="49" charset="0"/>
              </a:rPr>
              <a:t>HelloWorld</a:t>
            </a:r>
            <a:r>
              <a:rPr lang="en-US" sz="2000" dirty="0" smtClean="0"/>
              <a:t>” in this </a:t>
            </a:r>
            <a:r>
              <a:rPr lang="en-US" sz="2000" smtClean="0"/>
              <a:t>example)</a:t>
            </a:r>
            <a:endParaRPr lang="en-US"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16</a:t>
            </a:fld>
            <a:endParaRPr lang="en-US" sz="1600" dirty="0"/>
          </a:p>
        </p:txBody>
      </p:sp>
      <p:sp>
        <p:nvSpPr>
          <p:cNvPr id="10" name="TextBox 9"/>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3.</a:t>
            </a:r>
            <a:r>
              <a:rPr lang="en-US" sz="2800" smtClean="0">
                <a:solidFill>
                  <a:srgbClr val="000099"/>
                </a:solidFill>
                <a:latin typeface="Britannic Bold" panose="020B0903060703020204" pitchFamily="34" charset="0"/>
              </a:rPr>
              <a:t> Basic Structure</a:t>
            </a:r>
            <a:endParaRPr lang="en-US" sz="2800">
              <a:solidFill>
                <a:srgbClr val="000099"/>
              </a:solidFill>
              <a:latin typeface="Britannic Bold" panose="020B0903060703020204"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4"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4.1</a:t>
            </a:r>
            <a:r>
              <a:rPr lang="en-US" sz="4400" dirty="0" smtClean="0">
                <a:latin typeface="Britannic Bold" panose="020B0903060703020204" pitchFamily="34" charset="0"/>
              </a:rPr>
              <a:t> Arithmetic Expressions</a:t>
            </a:r>
            <a:endParaRPr lang="en-US" sz="4400" dirty="0">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smtClean="0">
                <a:solidFill>
                  <a:srgbClr val="C00000"/>
                </a:solidFill>
                <a:latin typeface="Britannic Bold" panose="020B0903060703020204" pitchFamily="34" charset="0"/>
              </a:rPr>
              <a:t>4.1</a:t>
            </a:r>
            <a:r>
              <a:rPr lang="en-US" sz="3400" smtClean="0">
                <a:latin typeface="Britannic Bold" panose="020B0903060703020204" pitchFamily="34" charset="0"/>
              </a:rPr>
              <a:t> Identifier, Variable, Constant (1/2)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410200"/>
          </a:xfrm>
        </p:spPr>
        <p:txBody>
          <a:bodyPr>
            <a:normAutofit/>
          </a:bodyPr>
          <a:lstStyle/>
          <a:p>
            <a:pPr>
              <a:spcBef>
                <a:spcPts val="600"/>
              </a:spcBef>
            </a:pPr>
            <a:r>
              <a:rPr lang="en-US" sz="2800" b="1" dirty="0" smtClean="0">
                <a:solidFill>
                  <a:srgbClr val="660066"/>
                </a:solidFill>
              </a:rPr>
              <a:t>Identifier</a:t>
            </a:r>
            <a:r>
              <a:rPr lang="en-US" sz="2800" dirty="0" smtClean="0"/>
              <a:t> is a </a:t>
            </a:r>
            <a:r>
              <a:rPr lang="en-US" sz="2800" b="1" dirty="0" smtClean="0"/>
              <a:t>name </a:t>
            </a:r>
            <a:r>
              <a:rPr lang="en-US" sz="2800" dirty="0" smtClean="0"/>
              <a:t>that we associate </a:t>
            </a:r>
            <a:r>
              <a:rPr lang="en-US" sz="2800" smtClean="0"/>
              <a:t>with some program entity </a:t>
            </a:r>
            <a:r>
              <a:rPr lang="en-US" sz="2400" smtClean="0"/>
              <a:t>(class name, variable name, parameter name, etc.)</a:t>
            </a:r>
            <a:endParaRPr lang="en-US" sz="2400" dirty="0" smtClean="0"/>
          </a:p>
          <a:p>
            <a:pPr>
              <a:spcBef>
                <a:spcPts val="1200"/>
              </a:spcBef>
            </a:pPr>
            <a:r>
              <a:rPr lang="en-US" sz="2800" dirty="0" smtClean="0"/>
              <a:t>Java Identifier Rule:</a:t>
            </a:r>
          </a:p>
          <a:p>
            <a:pPr lvl="1">
              <a:spcBef>
                <a:spcPts val="600"/>
              </a:spcBef>
            </a:pPr>
            <a:r>
              <a:rPr lang="en-US" sz="2400" dirty="0" smtClean="0"/>
              <a:t>May consist of letters (‘a’ – ‘z’, ‘A’ – ‘Z’), digit characters (‘0’ – ‘9’), underscore (</a:t>
            </a:r>
            <a:r>
              <a:rPr lang="en-US" sz="2400" dirty="0" smtClean="0">
                <a:solidFill>
                  <a:srgbClr val="C00000"/>
                </a:solidFill>
              </a:rPr>
              <a:t>_</a:t>
            </a:r>
            <a:r>
              <a:rPr lang="en-US" sz="2400" dirty="0" smtClean="0"/>
              <a:t>) and dollar sign (</a:t>
            </a:r>
            <a:r>
              <a:rPr lang="en-US" sz="2400" dirty="0" smtClean="0">
                <a:solidFill>
                  <a:srgbClr val="C00000"/>
                </a:solidFill>
              </a:rPr>
              <a:t>$</a:t>
            </a:r>
            <a:r>
              <a:rPr lang="en-US" sz="2400" dirty="0" smtClean="0"/>
              <a:t>)</a:t>
            </a:r>
          </a:p>
          <a:p>
            <a:pPr lvl="1">
              <a:spcBef>
                <a:spcPts val="600"/>
              </a:spcBef>
            </a:pPr>
            <a:r>
              <a:rPr lang="en-US" sz="2400" dirty="0" smtClean="0"/>
              <a:t>Cannot begin with a digit character</a:t>
            </a:r>
            <a:endParaRPr lang="en-US" sz="2400" b="1" dirty="0" smtClean="0">
              <a:solidFill>
                <a:srgbClr val="C00000"/>
              </a:solidFill>
            </a:endParaRPr>
          </a:p>
          <a:p>
            <a:pPr>
              <a:spcBef>
                <a:spcPts val="1200"/>
              </a:spcBef>
            </a:pPr>
            <a:r>
              <a:rPr lang="en-US" sz="2800" b="1" dirty="0" smtClean="0">
                <a:solidFill>
                  <a:srgbClr val="660066"/>
                </a:solidFill>
              </a:rPr>
              <a:t>Variable</a:t>
            </a:r>
            <a:r>
              <a:rPr lang="en-US" sz="2800" dirty="0" smtClean="0">
                <a:solidFill>
                  <a:srgbClr val="C00000"/>
                </a:solidFill>
              </a:rPr>
              <a:t> </a:t>
            </a:r>
            <a:r>
              <a:rPr lang="en-US" sz="2800" dirty="0" smtClean="0"/>
              <a:t>is used to store data in a program</a:t>
            </a:r>
          </a:p>
          <a:p>
            <a:pPr lvl="1">
              <a:spcBef>
                <a:spcPts val="600"/>
              </a:spcBef>
            </a:pPr>
            <a:r>
              <a:rPr lang="en-US" sz="2400" dirty="0" smtClean="0"/>
              <a:t>A variable must be declared with a specific </a:t>
            </a:r>
            <a:r>
              <a:rPr lang="en-US" sz="2400" smtClean="0"/>
              <a:t>data type</a:t>
            </a:r>
          </a:p>
          <a:p>
            <a:pPr lvl="1">
              <a:spcBef>
                <a:spcPts val="600"/>
              </a:spcBef>
            </a:pPr>
            <a:r>
              <a:rPr lang="en-US" sz="2400" smtClean="0"/>
              <a:t>Eg:</a:t>
            </a:r>
            <a:endParaRPr lang="en-US" sz="2400"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18</a:t>
            </a:fld>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4" name="TextBox 3"/>
          <p:cNvSpPr txBox="1"/>
          <p:nvPr/>
        </p:nvSpPr>
        <p:spPr>
          <a:xfrm>
            <a:off x="1981200" y="5181600"/>
            <a:ext cx="3429000" cy="707886"/>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smtClean="0">
                <a:latin typeface="Courier New" panose="02070309020205020404" pitchFamily="49" charset="0"/>
                <a:cs typeface="Courier New" panose="02070309020205020404" pitchFamily="49" charset="0"/>
              </a:rPr>
              <a:t>int countDays;</a:t>
            </a:r>
          </a:p>
          <a:p>
            <a:r>
              <a:rPr lang="en-US" sz="2000" b="1" smtClean="0">
                <a:latin typeface="Courier New" panose="02070309020205020404" pitchFamily="49" charset="0"/>
                <a:cs typeface="Courier New" panose="02070309020205020404" pitchFamily="49" charset="0"/>
              </a:rPr>
              <a:t>double priceOfItem;</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516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smtClean="0">
                <a:solidFill>
                  <a:srgbClr val="C00000"/>
                </a:solidFill>
                <a:latin typeface="Britannic Bold" panose="020B0903060703020204" pitchFamily="34" charset="0"/>
              </a:rPr>
              <a:t>4.1</a:t>
            </a:r>
            <a:r>
              <a:rPr lang="en-US" sz="3400" smtClean="0">
                <a:latin typeface="Britannic Bold" panose="020B0903060703020204" pitchFamily="34" charset="0"/>
              </a:rPr>
              <a:t> Identifier, Variable, Constant (2/2)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a:lnSpc>
                <a:spcPct val="110000"/>
              </a:lnSpc>
              <a:spcBef>
                <a:spcPts val="600"/>
              </a:spcBef>
            </a:pPr>
            <a:r>
              <a:rPr lang="en-US" sz="2800" b="1" smtClean="0">
                <a:solidFill>
                  <a:srgbClr val="660066"/>
                </a:solidFill>
              </a:rPr>
              <a:t>Constant</a:t>
            </a:r>
            <a:r>
              <a:rPr lang="en-US" sz="2800" smtClean="0">
                <a:solidFill>
                  <a:srgbClr val="C00000"/>
                </a:solidFill>
              </a:rPr>
              <a:t> </a:t>
            </a:r>
            <a:r>
              <a:rPr lang="en-US" sz="2800" dirty="0" smtClean="0"/>
              <a:t>is used </a:t>
            </a:r>
            <a:r>
              <a:rPr lang="en-US" sz="2800" smtClean="0"/>
              <a:t>to represent a fixed value</a:t>
            </a:r>
            <a:endParaRPr lang="en-US" sz="2800" dirty="0" smtClean="0"/>
          </a:p>
          <a:p>
            <a:pPr lvl="1">
              <a:lnSpc>
                <a:spcPct val="110000"/>
              </a:lnSpc>
              <a:spcBef>
                <a:spcPts val="600"/>
              </a:spcBef>
            </a:pPr>
            <a:r>
              <a:rPr lang="en-US" sz="2400" smtClean="0"/>
              <a:t>Eg: </a:t>
            </a:r>
            <a:endParaRPr lang="en-US" sz="2000" b="1" smtClean="0">
              <a:latin typeface="Courier New" panose="02070309020205020404" pitchFamily="49" charset="0"/>
              <a:cs typeface="Courier New" panose="02070309020205020404" pitchFamily="49" charset="0"/>
            </a:endParaRPr>
          </a:p>
          <a:p>
            <a:pPr lvl="1">
              <a:lnSpc>
                <a:spcPct val="110000"/>
              </a:lnSpc>
              <a:spcBef>
                <a:spcPts val="600"/>
              </a:spcBef>
            </a:pPr>
            <a:r>
              <a:rPr lang="en-US" sz="2400" smtClean="0"/>
              <a:t>Keyword </a:t>
            </a:r>
            <a:r>
              <a:rPr lang="en-US" sz="2000" b="1" smtClean="0">
                <a:solidFill>
                  <a:srgbClr val="C00000"/>
                </a:solidFill>
                <a:latin typeface="Courier New" panose="02070309020205020404" pitchFamily="49" charset="0"/>
                <a:cs typeface="Courier New" panose="02070309020205020404" pitchFamily="49" charset="0"/>
              </a:rPr>
              <a:t>final</a:t>
            </a:r>
            <a:r>
              <a:rPr lang="en-US" sz="2400" smtClean="0"/>
              <a:t> indicates that the value cannot change </a:t>
            </a:r>
            <a:endParaRPr lang="en-US" sz="2400" dirty="0" smtClean="0"/>
          </a:p>
          <a:p>
            <a:pPr>
              <a:lnSpc>
                <a:spcPct val="110000"/>
              </a:lnSpc>
              <a:spcBef>
                <a:spcPts val="1200"/>
              </a:spcBef>
            </a:pPr>
            <a:r>
              <a:rPr lang="en-US" sz="2800" dirty="0" smtClean="0"/>
              <a:t>Guidelines on how to </a:t>
            </a:r>
            <a:r>
              <a:rPr lang="en-US" sz="2800" smtClean="0"/>
              <a:t>name classes,  variables, and constants: </a:t>
            </a:r>
            <a:r>
              <a:rPr lang="en-US" sz="2800" dirty="0" smtClean="0"/>
              <a:t>see CS1020 website </a:t>
            </a:r>
            <a:r>
              <a:rPr lang="en-US" sz="2800" dirty="0" smtClean="0">
                <a:sym typeface="Wingdings" pitchFamily="2" charset="2"/>
              </a:rPr>
              <a:t> Resources  Online:</a:t>
            </a:r>
            <a:endParaRPr lang="en-US" sz="2800" dirty="0" smtClean="0"/>
          </a:p>
          <a:p>
            <a:pPr lvl="1">
              <a:lnSpc>
                <a:spcPct val="110000"/>
              </a:lnSpc>
              <a:spcBef>
                <a:spcPts val="600"/>
              </a:spcBef>
            </a:pPr>
            <a:r>
              <a:rPr lang="en-US" sz="2200" dirty="0" smtClean="0">
                <a:hlinkClick r:id="rId3"/>
              </a:rPr>
              <a:t>http://www.comp.nus.edu.sg</a:t>
            </a:r>
            <a:r>
              <a:rPr lang="en-US" sz="2200" smtClean="0">
                <a:hlinkClick r:id="rId3"/>
              </a:rPr>
              <a:t>/~cs1020/2_resources/online.html</a:t>
            </a:r>
            <a:endParaRPr lang="en-US" sz="2200" smtClean="0"/>
          </a:p>
          <a:p>
            <a:pPr lvl="1">
              <a:lnSpc>
                <a:spcPct val="110000"/>
              </a:lnSpc>
              <a:spcBef>
                <a:spcPts val="600"/>
              </a:spcBef>
            </a:pPr>
            <a:r>
              <a:rPr lang="en-US" sz="2400" smtClean="0"/>
              <a:t>Class name: UpperCamelCase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Math</a:t>
            </a:r>
            <a:r>
              <a:rPr lang="en-US" sz="2000" smtClean="0"/>
              <a:t>, </a:t>
            </a:r>
            <a:r>
              <a:rPr lang="en-US" sz="2000" b="1" smtClean="0">
                <a:latin typeface="Courier New" panose="02070309020205020404" pitchFamily="49" charset="0"/>
                <a:cs typeface="Courier New" panose="02070309020205020404" pitchFamily="49" charset="0"/>
              </a:rPr>
              <a:t>HelloWorld</a:t>
            </a:r>
            <a:r>
              <a:rPr lang="en-US" sz="2000" smtClean="0"/>
              <a:t>, </a:t>
            </a:r>
            <a:r>
              <a:rPr lang="en-US" sz="2000" b="1" smtClean="0">
                <a:latin typeface="Courier New" panose="02070309020205020404" pitchFamily="49" charset="0"/>
                <a:cs typeface="Courier New" panose="02070309020205020404" pitchFamily="49" charset="0"/>
              </a:rPr>
              <a:t>ConvexGeometricShape</a:t>
            </a:r>
          </a:p>
          <a:p>
            <a:pPr lvl="1">
              <a:lnSpc>
                <a:spcPct val="110000"/>
              </a:lnSpc>
              <a:spcBef>
                <a:spcPts val="600"/>
              </a:spcBef>
            </a:pPr>
            <a:r>
              <a:rPr lang="en-US" sz="2400" smtClean="0"/>
              <a:t>Variable name: LowerCamelCase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countDays</a:t>
            </a:r>
            <a:r>
              <a:rPr lang="en-US" sz="2000" smtClean="0"/>
              <a:t>, </a:t>
            </a:r>
            <a:r>
              <a:rPr lang="en-US" sz="2000" b="1" smtClean="0">
                <a:latin typeface="Courier New" panose="02070309020205020404" pitchFamily="49" charset="0"/>
                <a:cs typeface="Courier New" panose="02070309020205020404" pitchFamily="49" charset="0"/>
              </a:rPr>
              <a:t>innerDiameter</a:t>
            </a:r>
            <a:r>
              <a:rPr lang="en-US" sz="2000" smtClean="0"/>
              <a:t>, </a:t>
            </a:r>
            <a:r>
              <a:rPr lang="en-US" sz="2000" b="1" smtClean="0">
                <a:latin typeface="Courier New" panose="02070309020205020404" pitchFamily="49" charset="0"/>
                <a:cs typeface="Courier New" panose="02070309020205020404" pitchFamily="49" charset="0"/>
              </a:rPr>
              <a:t>numOfCoins</a:t>
            </a:r>
          </a:p>
          <a:p>
            <a:pPr lvl="1">
              <a:lnSpc>
                <a:spcPct val="110000"/>
              </a:lnSpc>
              <a:spcBef>
                <a:spcPts val="600"/>
              </a:spcBef>
            </a:pPr>
            <a:r>
              <a:rPr lang="en-US" sz="2400" smtClean="0"/>
              <a:t>Constant: All uppercase with underscore</a:t>
            </a:r>
          </a:p>
          <a:p>
            <a:pPr lvl="2">
              <a:lnSpc>
                <a:spcPct val="110000"/>
              </a:lnSpc>
              <a:spcBef>
                <a:spcPts val="0"/>
              </a:spcBef>
            </a:pPr>
            <a:r>
              <a:rPr lang="en-US" sz="2000" smtClean="0"/>
              <a:t>Eg: </a:t>
            </a:r>
            <a:r>
              <a:rPr lang="en-US" sz="2000" b="1" smtClean="0">
                <a:latin typeface="Courier New" panose="02070309020205020404" pitchFamily="49" charset="0"/>
                <a:cs typeface="Courier New" panose="02070309020205020404" pitchFamily="49" charset="0"/>
              </a:rPr>
              <a:t>PI</a:t>
            </a:r>
            <a:r>
              <a:rPr lang="en-US" sz="2000" smtClean="0"/>
              <a:t>, </a:t>
            </a:r>
            <a:r>
              <a:rPr lang="en-US" sz="2000" b="1" smtClean="0">
                <a:latin typeface="Courier New" panose="02070309020205020404" pitchFamily="49" charset="0"/>
                <a:cs typeface="Courier New" panose="02070309020205020404" pitchFamily="49" charset="0"/>
              </a:rPr>
              <a:t>CONVERSION_RATE</a:t>
            </a:r>
            <a:r>
              <a:rPr lang="en-US" sz="2000" smtClean="0"/>
              <a:t>, </a:t>
            </a:r>
            <a:r>
              <a:rPr lang="en-US" sz="2000" b="1" smtClean="0">
                <a:latin typeface="Courier New" panose="02070309020205020404" pitchFamily="49" charset="0"/>
                <a:cs typeface="Courier New" panose="02070309020205020404" pitchFamily="49" charset="0"/>
              </a:rPr>
              <a:t>CM_PER_INCH</a:t>
            </a:r>
            <a:endParaRPr lang="en-US" sz="2000" b="1" dirty="0" smtClean="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19</a:t>
            </a:fld>
            <a:endParaRPr lang="en-US" sz="1600"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7" name="TextBox 6"/>
          <p:cNvSpPr txBox="1"/>
          <p:nvPr/>
        </p:nvSpPr>
        <p:spPr>
          <a:xfrm>
            <a:off x="1790075" y="1485779"/>
            <a:ext cx="6816908" cy="400110"/>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a:latin typeface="Courier New" panose="02070309020205020404" pitchFamily="49" charset="0"/>
                <a:cs typeface="Courier New" panose="02070309020205020404" pitchFamily="49" charset="0"/>
              </a:rPr>
              <a:t>public static </a:t>
            </a:r>
            <a:r>
              <a:rPr lang="en-US" sz="2000" b="1">
                <a:solidFill>
                  <a:srgbClr val="C00000"/>
                </a:solidFill>
                <a:latin typeface="Courier New" panose="02070309020205020404" pitchFamily="49" charset="0"/>
                <a:cs typeface="Courier New" panose="02070309020205020404" pitchFamily="49" charset="0"/>
              </a:rPr>
              <a:t>final</a:t>
            </a:r>
            <a:r>
              <a:rPr lang="en-US" sz="2000" b="1">
                <a:latin typeface="Courier New" panose="02070309020205020404" pitchFamily="49" charset="0"/>
                <a:cs typeface="Courier New" panose="02070309020205020404" pitchFamily="49" charset="0"/>
              </a:rPr>
              <a:t> int PASSING_MARK = </a:t>
            </a:r>
            <a:r>
              <a:rPr lang="en-US" sz="2000" b="1" smtClean="0">
                <a:latin typeface="Courier New" panose="02070309020205020404" pitchFamily="49" charset="0"/>
                <a:cs typeface="Courier New" panose="02070309020205020404" pitchFamily="49" charset="0"/>
              </a:rPr>
              <a:t>65;</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801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Objectives</a:t>
            </a:r>
            <a:endParaRPr lang="en-US" sz="4000" dirty="0">
              <a:latin typeface="Britannic Bold" panose="020B0903060703020204" pitchFamily="34" charset="0"/>
            </a:endParaRPr>
          </a:p>
        </p:txBody>
      </p:sp>
      <p:sp>
        <p:nvSpPr>
          <p:cNvPr id="4" name="Footer Placeholder 3"/>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a:t>
            </a:fld>
            <a:endParaRPr lang="en-US" sz="1600" dirty="0"/>
          </a:p>
        </p:txBody>
      </p:sp>
      <p:graphicFrame>
        <p:nvGraphicFramePr>
          <p:cNvPr id="9" name="Diagram 8"/>
          <p:cNvGraphicFramePr/>
          <p:nvPr>
            <p:extLst>
              <p:ext uri="{D42A27DB-BD31-4B8C-83A1-F6EECF244321}">
                <p14:modId xmlns:p14="http://schemas.microsoft.com/office/powerpoint/2010/main" val="1372693585"/>
              </p:ext>
            </p:extLst>
          </p:nvPr>
        </p:nvGraphicFramePr>
        <p:xfrm>
          <a:off x="533400" y="1143000"/>
          <a:ext cx="79248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Data Types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990600"/>
            <a:ext cx="8229600" cy="609600"/>
          </a:xfrm>
        </p:spPr>
        <p:txBody>
          <a:bodyPr/>
          <a:lstStyle/>
          <a:p>
            <a:r>
              <a:rPr lang="en-US" dirty="0" smtClean="0"/>
              <a:t>Summary of numeric data types in Java: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3442168"/>
              </p:ext>
            </p:extLst>
          </p:nvPr>
        </p:nvGraphicFramePr>
        <p:xfrm>
          <a:off x="1371600" y="1676400"/>
          <a:ext cx="7162802" cy="3342640"/>
        </p:xfrm>
        <a:graphic>
          <a:graphicData uri="http://schemas.openxmlformats.org/drawingml/2006/table">
            <a:tbl>
              <a:tblPr firstRow="1" bandRow="1">
                <a:tableStyleId>{22838BEF-8BB2-4498-84A7-C5851F593DF1}</a:tableStyleId>
              </a:tblPr>
              <a:tblGrid>
                <a:gridCol w="1066800"/>
                <a:gridCol w="1066800"/>
                <a:gridCol w="5029202"/>
              </a:tblGrid>
              <a:tr h="370840">
                <a:tc>
                  <a:txBody>
                    <a:bodyPr/>
                    <a:lstStyle/>
                    <a:p>
                      <a:r>
                        <a:rPr lang="en-US" smtClean="0"/>
                        <a:t>Type Name</a:t>
                      </a:r>
                      <a:endParaRPr lang="en-US" dirty="0"/>
                    </a:p>
                  </a:txBody>
                  <a:tcPr>
                    <a:solidFill>
                      <a:schemeClr val="tx2">
                        <a:lumMod val="40000"/>
                        <a:lumOff val="60000"/>
                      </a:schemeClr>
                    </a:solidFill>
                  </a:tcPr>
                </a:tc>
                <a:tc>
                  <a:txBody>
                    <a:bodyPr/>
                    <a:lstStyle/>
                    <a:p>
                      <a:r>
                        <a:rPr lang="en-US" dirty="0" smtClean="0"/>
                        <a:t>Size (#bytes)</a:t>
                      </a:r>
                      <a:endParaRPr lang="en-US" dirty="0"/>
                    </a:p>
                  </a:txBody>
                  <a:tcPr>
                    <a:solidFill>
                      <a:schemeClr val="tx2">
                        <a:lumMod val="40000"/>
                        <a:lumOff val="60000"/>
                      </a:schemeClr>
                    </a:solidFill>
                  </a:tcPr>
                </a:tc>
                <a:tc>
                  <a:txBody>
                    <a:bodyPr/>
                    <a:lstStyle/>
                    <a:p>
                      <a:r>
                        <a:rPr lang="en-US" smtClean="0"/>
                        <a:t>Range</a:t>
                      </a:r>
                      <a:endParaRPr lang="en-US" dirty="0"/>
                    </a:p>
                  </a:txBody>
                  <a:tcPr>
                    <a:solidFill>
                      <a:schemeClr val="tx2">
                        <a:lumMod val="40000"/>
                        <a:lumOff val="60000"/>
                      </a:schemeClr>
                    </a:solidFill>
                  </a:tcPr>
                </a:tc>
              </a:tr>
              <a:tr h="370840">
                <a:tc>
                  <a:txBody>
                    <a:bodyPr/>
                    <a:lstStyle/>
                    <a:p>
                      <a:pPr algn="ctr"/>
                      <a:r>
                        <a:rPr lang="en-US" b="1" dirty="0" smtClean="0">
                          <a:latin typeface="Courier New" pitchFamily="49" charset="0"/>
                          <a:cs typeface="Courier New" pitchFamily="49" charset="0"/>
                        </a:rPr>
                        <a:t>byte</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1</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7</a:t>
                      </a:r>
                      <a:r>
                        <a:rPr lang="en-US" b="0" baseline="0" dirty="0" smtClean="0">
                          <a:solidFill>
                            <a:schemeClr val="tx1"/>
                          </a:solidFill>
                        </a:rPr>
                        <a:t> to 2</a:t>
                      </a:r>
                      <a:r>
                        <a:rPr lang="en-US" sz="1800" b="0" kern="1200" baseline="30000" dirty="0" smtClean="0">
                          <a:solidFill>
                            <a:schemeClr val="tx1"/>
                          </a:solidFill>
                          <a:latin typeface="+mn-lt"/>
                          <a:ea typeface="+mn-ea"/>
                          <a:cs typeface="+mn-cs"/>
                        </a:rPr>
                        <a:t>7</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dirty="0" smtClean="0">
                          <a:latin typeface="Courier New" pitchFamily="49" charset="0"/>
                          <a:cs typeface="Courier New" pitchFamily="49" charset="0"/>
                        </a:rPr>
                        <a:t>short </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2</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15</a:t>
                      </a:r>
                      <a:r>
                        <a:rPr lang="en-US" b="0" baseline="0" dirty="0" smtClean="0">
                          <a:solidFill>
                            <a:schemeClr val="tx1"/>
                          </a:solidFill>
                        </a:rPr>
                        <a:t> to 2</a:t>
                      </a:r>
                      <a:r>
                        <a:rPr lang="en-US" sz="1800" b="0" kern="1200" baseline="30000" dirty="0" smtClean="0">
                          <a:solidFill>
                            <a:schemeClr val="tx1"/>
                          </a:solidFill>
                          <a:latin typeface="+mn-lt"/>
                          <a:ea typeface="+mn-ea"/>
                          <a:cs typeface="+mn-cs"/>
                        </a:rPr>
                        <a:t>15</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dirty="0" err="1" smtClean="0">
                          <a:solidFill>
                            <a:srgbClr val="C00000"/>
                          </a:solidFill>
                          <a:latin typeface="Courier New" pitchFamily="49" charset="0"/>
                          <a:cs typeface="Courier New" pitchFamily="49" charset="0"/>
                        </a:rPr>
                        <a:t>int</a:t>
                      </a:r>
                      <a:endParaRPr lang="en-US" b="1" dirty="0">
                        <a:solidFill>
                          <a:srgbClr val="C00000"/>
                        </a:solidFill>
                        <a:latin typeface="Courier New" pitchFamily="49" charset="0"/>
                        <a:cs typeface="Courier New" pitchFamily="49" charset="0"/>
                      </a:endParaRPr>
                    </a:p>
                  </a:txBody>
                  <a:tcPr>
                    <a:solidFill>
                      <a:srgbClr val="FFFFCC"/>
                    </a:solidFill>
                  </a:tcPr>
                </a:tc>
                <a:tc>
                  <a:txBody>
                    <a:bodyPr/>
                    <a:lstStyle/>
                    <a:p>
                      <a:pPr algn="ctr"/>
                      <a:r>
                        <a:rPr lang="en-US" b="1" dirty="0" smtClean="0">
                          <a:solidFill>
                            <a:srgbClr val="C00000"/>
                          </a:solidFill>
                          <a:latin typeface="Courier New" pitchFamily="49" charset="0"/>
                          <a:cs typeface="Courier New" pitchFamily="49" charset="0"/>
                        </a:rPr>
                        <a:t>4</a:t>
                      </a:r>
                      <a:endParaRPr lang="en-US" b="1" dirty="0">
                        <a:solidFill>
                          <a:srgbClr val="C00000"/>
                        </a:solidFill>
                        <a:latin typeface="Courier New" pitchFamily="49" charset="0"/>
                        <a:cs typeface="Courier New" pitchFamily="49" charset="0"/>
                      </a:endParaRPr>
                    </a:p>
                  </a:txBody>
                  <a:tcPr>
                    <a:solidFill>
                      <a:srgbClr val="FFFFCC"/>
                    </a:solidFill>
                  </a:tcPr>
                </a:tc>
                <a:tc>
                  <a:txBody>
                    <a:bodyPr/>
                    <a:lstStyle/>
                    <a:p>
                      <a:r>
                        <a:rPr lang="en-US" b="1" dirty="0" smtClean="0">
                          <a:solidFill>
                            <a:srgbClr val="C00000"/>
                          </a:solidFill>
                        </a:rPr>
                        <a:t>-2</a:t>
                      </a:r>
                      <a:r>
                        <a:rPr lang="en-US" b="1" baseline="30000" dirty="0" smtClean="0">
                          <a:solidFill>
                            <a:srgbClr val="C00000"/>
                          </a:solidFill>
                        </a:rPr>
                        <a:t>31</a:t>
                      </a:r>
                      <a:r>
                        <a:rPr lang="en-US" b="1" baseline="0" dirty="0" smtClean="0">
                          <a:solidFill>
                            <a:srgbClr val="C00000"/>
                          </a:solidFill>
                        </a:rPr>
                        <a:t> to 2</a:t>
                      </a:r>
                      <a:r>
                        <a:rPr lang="en-US" sz="1800" b="1" kern="1200" baseline="30000" dirty="0" smtClean="0">
                          <a:solidFill>
                            <a:srgbClr val="C00000"/>
                          </a:solidFill>
                          <a:latin typeface="+mn-lt"/>
                          <a:ea typeface="+mn-ea"/>
                          <a:cs typeface="+mn-cs"/>
                        </a:rPr>
                        <a:t>31</a:t>
                      </a:r>
                      <a:r>
                        <a:rPr lang="en-US" b="1" baseline="0" dirty="0" smtClean="0">
                          <a:solidFill>
                            <a:srgbClr val="C00000"/>
                          </a:solidFill>
                        </a:rPr>
                        <a:t>-1</a:t>
                      </a:r>
                      <a:endParaRPr lang="en-US" b="1" dirty="0">
                        <a:solidFill>
                          <a:srgbClr val="C00000"/>
                        </a:solidFill>
                      </a:endParaRPr>
                    </a:p>
                  </a:txBody>
                  <a:tcPr>
                    <a:solidFill>
                      <a:srgbClr val="FFFFCC"/>
                    </a:solidFill>
                  </a:tcPr>
                </a:tc>
              </a:tr>
              <a:tr h="370840">
                <a:tc>
                  <a:txBody>
                    <a:bodyPr/>
                    <a:lstStyle/>
                    <a:p>
                      <a:pPr algn="ctr"/>
                      <a:r>
                        <a:rPr lang="en-US" b="1" dirty="0" smtClean="0">
                          <a:latin typeface="Courier New" pitchFamily="49" charset="0"/>
                          <a:cs typeface="Courier New" pitchFamily="49" charset="0"/>
                        </a:rPr>
                        <a:t>long</a:t>
                      </a:r>
                      <a:endParaRPr lang="en-US" b="1" dirty="0">
                        <a:latin typeface="Courier New" pitchFamily="49" charset="0"/>
                        <a:cs typeface="Courier New" pitchFamily="49" charset="0"/>
                      </a:endParaRPr>
                    </a:p>
                  </a:txBody>
                  <a:tcPr>
                    <a:solidFill>
                      <a:srgbClr val="FFFFCC"/>
                    </a:solidFill>
                  </a:tcPr>
                </a:tc>
                <a:tc>
                  <a:txBody>
                    <a:bodyPr/>
                    <a:lstStyle/>
                    <a:p>
                      <a:pPr algn="ctr"/>
                      <a:r>
                        <a:rPr lang="en-US" b="1" dirty="0" smtClean="0">
                          <a:latin typeface="Courier New" pitchFamily="49" charset="0"/>
                          <a:cs typeface="Courier New" pitchFamily="49" charset="0"/>
                        </a:rPr>
                        <a:t>8</a:t>
                      </a:r>
                      <a:endParaRPr lang="en-US" b="1" dirty="0">
                        <a:latin typeface="Courier New" pitchFamily="49" charset="0"/>
                        <a:cs typeface="Courier New" pitchFamily="49" charset="0"/>
                      </a:endParaRP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-2</a:t>
                      </a:r>
                      <a:r>
                        <a:rPr lang="en-US" b="0" baseline="30000" dirty="0" smtClean="0">
                          <a:solidFill>
                            <a:schemeClr val="tx1"/>
                          </a:solidFill>
                        </a:rPr>
                        <a:t>63</a:t>
                      </a:r>
                      <a:r>
                        <a:rPr lang="en-US" b="0" baseline="0" dirty="0" smtClean="0">
                          <a:solidFill>
                            <a:schemeClr val="tx1"/>
                          </a:solidFill>
                        </a:rPr>
                        <a:t> to 2</a:t>
                      </a:r>
                      <a:r>
                        <a:rPr lang="en-US" sz="1800" b="0" kern="1200" baseline="30000" dirty="0" smtClean="0">
                          <a:solidFill>
                            <a:schemeClr val="tx1"/>
                          </a:solidFill>
                          <a:latin typeface="+mn-lt"/>
                          <a:ea typeface="+mn-ea"/>
                          <a:cs typeface="+mn-cs"/>
                        </a:rPr>
                        <a:t>63</a:t>
                      </a:r>
                      <a:r>
                        <a:rPr lang="en-US" b="0" baseline="0" dirty="0" smtClean="0">
                          <a:solidFill>
                            <a:schemeClr val="tx1"/>
                          </a:solidFill>
                        </a:rPr>
                        <a:t>-1</a:t>
                      </a:r>
                      <a:endParaRPr lang="en-US" b="0" dirty="0" smtClean="0">
                        <a:solidFill>
                          <a:schemeClr val="tx1"/>
                        </a:solidFill>
                      </a:endParaRPr>
                    </a:p>
                  </a:txBody>
                  <a:tcPr>
                    <a:solidFill>
                      <a:srgbClr val="FFFFCC"/>
                    </a:solidFill>
                  </a:tcPr>
                </a:tc>
              </a:tr>
              <a:tr h="370840">
                <a:tc>
                  <a:txBody>
                    <a:bodyPr/>
                    <a:lstStyle/>
                    <a:p>
                      <a:pPr algn="ctr"/>
                      <a:r>
                        <a:rPr lang="en-US" b="1" smtClean="0">
                          <a:latin typeface="Courier New" pitchFamily="49" charset="0"/>
                          <a:cs typeface="Courier New" pitchFamily="49" charset="0"/>
                        </a:rPr>
                        <a:t>float</a:t>
                      </a:r>
                      <a:endParaRPr lang="en-US" b="1" dirty="0">
                        <a:latin typeface="Courier New" pitchFamily="49" charset="0"/>
                        <a:cs typeface="Courier New" pitchFamily="49" charset="0"/>
                      </a:endParaRPr>
                    </a:p>
                  </a:txBody>
                  <a:tcPr>
                    <a:solidFill>
                      <a:srgbClr val="FFCCFF"/>
                    </a:solidFill>
                  </a:tcPr>
                </a:tc>
                <a:tc>
                  <a:txBody>
                    <a:bodyPr/>
                    <a:lstStyle/>
                    <a:p>
                      <a:pPr algn="ctr"/>
                      <a:r>
                        <a:rPr lang="en-US" b="1" dirty="0" smtClean="0">
                          <a:latin typeface="Courier New" pitchFamily="49" charset="0"/>
                          <a:cs typeface="Courier New" pitchFamily="49" charset="0"/>
                        </a:rPr>
                        <a:t>4</a:t>
                      </a:r>
                      <a:endParaRPr lang="en-US" b="1" dirty="0">
                        <a:latin typeface="Courier New" pitchFamily="49" charset="0"/>
                        <a:cs typeface="Courier New" pitchFamily="49" charset="0"/>
                      </a:endParaRP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Negative: -3.4028235E</a:t>
                      </a:r>
                      <a:r>
                        <a:rPr lang="en-US" b="0" baseline="0" dirty="0" smtClean="0">
                          <a:solidFill>
                            <a:schemeClr val="tx1"/>
                          </a:solidFill>
                        </a:rPr>
                        <a:t>+38 to -1.4E-45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solidFill>
                            <a:schemeClr val="tx1"/>
                          </a:solidFill>
                        </a:rPr>
                        <a:t>Positive:  1.4E-45 to 3.4028235E+38</a:t>
                      </a:r>
                      <a:endParaRPr lang="en-US" b="0" dirty="0" smtClean="0">
                        <a:solidFill>
                          <a:schemeClr val="tx1"/>
                        </a:solidFill>
                      </a:endParaRPr>
                    </a:p>
                  </a:txBody>
                  <a:tcPr>
                    <a:solidFill>
                      <a:srgbClr val="FFCCFF"/>
                    </a:solidFill>
                  </a:tcPr>
                </a:tc>
              </a:tr>
              <a:tr h="370840">
                <a:tc>
                  <a:txBody>
                    <a:bodyPr/>
                    <a:lstStyle/>
                    <a:p>
                      <a:pPr algn="ctr"/>
                      <a:r>
                        <a:rPr lang="en-US" b="1" dirty="0" smtClean="0">
                          <a:solidFill>
                            <a:srgbClr val="C00000"/>
                          </a:solidFill>
                          <a:latin typeface="Courier New" pitchFamily="49" charset="0"/>
                          <a:cs typeface="Courier New" pitchFamily="49" charset="0"/>
                        </a:rPr>
                        <a:t>double</a:t>
                      </a:r>
                      <a:endParaRPr lang="en-US" b="1" dirty="0">
                        <a:solidFill>
                          <a:srgbClr val="C00000"/>
                        </a:solidFill>
                        <a:latin typeface="Courier New" pitchFamily="49" charset="0"/>
                        <a:cs typeface="Courier New" pitchFamily="49" charset="0"/>
                      </a:endParaRPr>
                    </a:p>
                  </a:txBody>
                  <a:tcPr>
                    <a:solidFill>
                      <a:srgbClr val="FFCCFF"/>
                    </a:solidFill>
                  </a:tcPr>
                </a:tc>
                <a:tc>
                  <a:txBody>
                    <a:bodyPr/>
                    <a:lstStyle/>
                    <a:p>
                      <a:pPr algn="ctr"/>
                      <a:r>
                        <a:rPr lang="en-US" b="1" dirty="0" smtClean="0">
                          <a:solidFill>
                            <a:srgbClr val="C00000"/>
                          </a:solidFill>
                          <a:latin typeface="Courier New" pitchFamily="49" charset="0"/>
                          <a:cs typeface="Courier New" pitchFamily="49" charset="0"/>
                        </a:rPr>
                        <a:t>8</a:t>
                      </a:r>
                      <a:endParaRPr lang="en-US" b="1" dirty="0">
                        <a:solidFill>
                          <a:srgbClr val="C00000"/>
                        </a:solidFill>
                        <a:latin typeface="Courier New" pitchFamily="49" charset="0"/>
                        <a:cs typeface="Courier New" pitchFamily="49" charset="0"/>
                      </a:endParaRP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smtClean="0">
                          <a:solidFill>
                            <a:srgbClr val="C00000"/>
                          </a:solidFill>
                        </a:rPr>
                        <a:t>Negative: -1.7976931348623157E+308</a:t>
                      </a:r>
                      <a:r>
                        <a:rPr lang="en-US" sz="1600" b="1" baseline="0" smtClean="0">
                          <a:solidFill>
                            <a:srgbClr val="C00000"/>
                          </a:solidFill>
                        </a:rPr>
                        <a:t> to -4.9E-324</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smtClean="0">
                          <a:solidFill>
                            <a:srgbClr val="C00000"/>
                          </a:solidFill>
                        </a:rPr>
                        <a:t>Positive</a:t>
                      </a:r>
                      <a:r>
                        <a:rPr lang="en-US" sz="1600" b="1" baseline="0" dirty="0" smtClean="0">
                          <a:solidFill>
                            <a:srgbClr val="C00000"/>
                          </a:solidFill>
                        </a:rPr>
                        <a:t>:  4.9E-324 to </a:t>
                      </a:r>
                      <a:r>
                        <a:rPr lang="en-US" sz="1600" b="1" dirty="0" smtClean="0">
                          <a:solidFill>
                            <a:srgbClr val="C00000"/>
                          </a:solidFill>
                        </a:rPr>
                        <a:t>1.7976931348623157E+308</a:t>
                      </a:r>
                    </a:p>
                  </a:txBody>
                  <a:tcPr>
                    <a:solidFill>
                      <a:srgbClr val="FFCCFF"/>
                    </a:solidFill>
                  </a:tcPr>
                </a:tc>
              </a:tr>
            </a:tbl>
          </a:graphicData>
        </a:graphic>
      </p:graphicFrame>
      <p:sp>
        <p:nvSpPr>
          <p:cNvPr id="5" name="Content Placeholder 2"/>
          <p:cNvSpPr txBox="1">
            <a:spLocks/>
          </p:cNvSpPr>
          <p:nvPr/>
        </p:nvSpPr>
        <p:spPr bwMode="auto">
          <a:xfrm>
            <a:off x="457200" y="51816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smtClean="0"/>
              <a:t>Unless otherwise stated, you are to use:</a:t>
            </a:r>
          </a:p>
          <a:p>
            <a:pPr marL="800100" lvl="1" indent="-342900" fontAlgn="base">
              <a:spcAft>
                <a:spcPct val="0"/>
              </a:spcAft>
              <a:buClr>
                <a:schemeClr val="accent1"/>
              </a:buClr>
              <a:buSzPct val="65000"/>
              <a:buFont typeface="Wingdings" pitchFamily="2" charset="2"/>
              <a:buChar char="n"/>
            </a:pPr>
            <a:r>
              <a:rPr kumimoji="0" lang="en-US" sz="2000" b="1" i="0" u="none" strike="noStrike" kern="0" cap="none" spc="0" normalizeH="0" baseline="0" noProof="0" dirty="0" err="1" smtClean="0">
                <a:ln>
                  <a:noFill/>
                </a:ln>
                <a:solidFill>
                  <a:srgbClr val="0000FF"/>
                </a:solidFill>
                <a:effectLst/>
                <a:uLnTx/>
                <a:uFillTx/>
                <a:latin typeface="Courier New" pitchFamily="49" charset="0"/>
                <a:cs typeface="Courier New" pitchFamily="49" charset="0"/>
              </a:rPr>
              <a:t>int</a:t>
            </a:r>
            <a:r>
              <a:rPr kumimoji="0" lang="en-US" sz="2000" b="0" i="0" u="none" strike="noStrike" kern="0" cap="none" spc="0" normalizeH="0" noProof="0" dirty="0" smtClean="0">
                <a:ln>
                  <a:noFill/>
                </a:ln>
                <a:solidFill>
                  <a:schemeClr val="tx1"/>
                </a:solidFill>
                <a:effectLst/>
                <a:uLnTx/>
                <a:uFillTx/>
                <a:latin typeface="+mn-lt"/>
                <a:ea typeface="+mn-ea"/>
                <a:cs typeface="+mn-cs"/>
              </a:rPr>
              <a:t> for integers</a:t>
            </a:r>
          </a:p>
          <a:p>
            <a:pPr marL="800100" lvl="1" indent="-342900" fontAlgn="base">
              <a:spcAft>
                <a:spcPct val="0"/>
              </a:spcAft>
              <a:buClr>
                <a:schemeClr val="accent1"/>
              </a:buClr>
              <a:buSzPct val="65000"/>
              <a:buFont typeface="Wingdings" pitchFamily="2" charset="2"/>
              <a:buChar char="n"/>
            </a:pPr>
            <a:r>
              <a:rPr lang="en-US" sz="2000" b="1" kern="0" dirty="0">
                <a:solidFill>
                  <a:srgbClr val="0000FF"/>
                </a:solidFill>
                <a:latin typeface="Courier New" pitchFamily="49" charset="0"/>
                <a:cs typeface="Courier New" pitchFamily="49" charset="0"/>
              </a:rPr>
              <a:t>double</a:t>
            </a:r>
            <a:r>
              <a:rPr lang="en-US" sz="2000" kern="0" dirty="0" smtClean="0"/>
              <a:t> for floating-point numbers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20</a:t>
            </a:fld>
            <a:endParaRPr lang="en-US" sz="1600" dirty="0"/>
          </a:p>
        </p:txBody>
      </p:sp>
      <p:sp>
        <p:nvSpPr>
          <p:cNvPr id="9" name="Left Brace 8"/>
          <p:cNvSpPr/>
          <p:nvPr/>
        </p:nvSpPr>
        <p:spPr>
          <a:xfrm>
            <a:off x="914401" y="2360951"/>
            <a:ext cx="304800" cy="13716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Rectangle 9"/>
          <p:cNvSpPr/>
          <p:nvPr/>
        </p:nvSpPr>
        <p:spPr>
          <a:xfrm rot="16200000">
            <a:off x="-114300" y="2707599"/>
            <a:ext cx="1371600" cy="685800"/>
          </a:xfrm>
          <a:prstGeom prst="rect">
            <a:avLst/>
          </a:prstGeom>
          <a:solidFill>
            <a:srgbClr val="F2EE98"/>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Integer Data Types</a:t>
            </a:r>
            <a:endParaRPr lang="en-US" sz="1600" b="1" dirty="0" smtClean="0">
              <a:latin typeface="Courier New" pitchFamily="49" charset="0"/>
              <a:cs typeface="Courier New" pitchFamily="49" charset="0"/>
            </a:endParaRPr>
          </a:p>
        </p:txBody>
      </p:sp>
      <p:sp>
        <p:nvSpPr>
          <p:cNvPr id="11" name="Left Brace 10"/>
          <p:cNvSpPr/>
          <p:nvPr/>
        </p:nvSpPr>
        <p:spPr>
          <a:xfrm>
            <a:off x="990601" y="3762531"/>
            <a:ext cx="228600" cy="12192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Rectangle 11"/>
          <p:cNvSpPr/>
          <p:nvPr/>
        </p:nvSpPr>
        <p:spPr>
          <a:xfrm rot="16200000">
            <a:off x="-38099" y="4029231"/>
            <a:ext cx="1219200" cy="685800"/>
          </a:xfrm>
          <a:prstGeom prst="rect">
            <a:avLst/>
          </a:prstGeom>
          <a:solidFill>
            <a:srgbClr val="FFCCFF"/>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Floating- Point Data Types</a:t>
            </a:r>
            <a:endParaRPr lang="en-US" sz="1600" b="1" dirty="0" smtClean="0">
              <a:latin typeface="Courier New" pitchFamily="49" charset="0"/>
              <a:cs typeface="Courier New"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4"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Operators</a:t>
            </a:r>
            <a:endParaRPr lang="en-US" sz="3600" dirty="0">
              <a:latin typeface="Britannic Bold" panose="020B0903060703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55553639"/>
              </p:ext>
            </p:extLst>
          </p:nvPr>
        </p:nvGraphicFramePr>
        <p:xfrm>
          <a:off x="990600" y="1143000"/>
          <a:ext cx="7620000" cy="3032760"/>
        </p:xfrm>
        <a:graphic>
          <a:graphicData uri="http://schemas.openxmlformats.org/drawingml/2006/table">
            <a:tbl>
              <a:tblPr bandRow="1">
                <a:tableStyleId>{5C22544A-7EE6-4342-B048-85BDC9FD1C3A}</a:tableStyleId>
              </a:tblPr>
              <a:tblGrid>
                <a:gridCol w="2286000"/>
                <a:gridCol w="3581400"/>
                <a:gridCol w="1752600"/>
              </a:tblGrid>
              <a:tr h="370840">
                <a:tc>
                  <a:txBody>
                    <a:bodyPr/>
                    <a:lstStyle/>
                    <a:p>
                      <a:r>
                        <a:rPr lang="en-US" sz="1800" b="0" dirty="0" smtClean="0">
                          <a:solidFill>
                            <a:schemeClr val="tx1"/>
                          </a:solidFill>
                          <a:latin typeface="Courier New" pitchFamily="49" charset="0"/>
                          <a:cs typeface="Courier New" pitchFamily="49" charset="0"/>
                        </a:rPr>
                        <a:t>()</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Parentheses Grouping</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Postfix </a:t>
                      </a:r>
                      <a:r>
                        <a:rPr lang="en-US" sz="1800" b="0" dirty="0" err="1" smtClean="0">
                          <a:solidFill>
                            <a:schemeClr val="tx1"/>
                          </a:solidFill>
                        </a:rPr>
                        <a:t>incrementor</a:t>
                      </a:r>
                      <a:r>
                        <a:rPr lang="en-US" sz="1800" b="0" dirty="0" smtClean="0">
                          <a:solidFill>
                            <a:schemeClr val="tx1"/>
                          </a:solidFill>
                        </a:rPr>
                        <a:t>/</a:t>
                      </a:r>
                      <a:r>
                        <a:rPr lang="en-US" sz="1800" b="0" dirty="0" err="1" smtClean="0">
                          <a:solidFill>
                            <a:schemeClr val="tx1"/>
                          </a:solidFill>
                        </a:rPr>
                        <a:t>decrementor</a:t>
                      </a:r>
                      <a:endParaRPr lang="en-US" sz="1800" b="0" dirty="0">
                        <a:solidFill>
                          <a:schemeClr val="tx1"/>
                        </a:solidFill>
                      </a:endParaRPr>
                    </a:p>
                  </a:txBody>
                  <a:tcPr/>
                </a:tc>
                <a:tc>
                  <a:txBody>
                    <a:bodyPr/>
                    <a:lstStyle/>
                    <a:p>
                      <a:r>
                        <a:rPr lang="en-US" sz="1800" b="0" dirty="0" smtClean="0">
                          <a:solidFill>
                            <a:schemeClr val="tx1"/>
                          </a:solidFill>
                        </a:rPr>
                        <a:t>Right-to-left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p>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Prefix </a:t>
                      </a:r>
                      <a:r>
                        <a:rPr lang="en-US" sz="1800" b="0" dirty="0" err="1" smtClean="0">
                          <a:solidFill>
                            <a:schemeClr val="tx1"/>
                          </a:solidFill>
                        </a:rPr>
                        <a:t>incrementor</a:t>
                      </a:r>
                      <a:r>
                        <a:rPr lang="en-US" sz="1800" b="0" dirty="0" smtClean="0">
                          <a:solidFill>
                            <a:schemeClr val="tx1"/>
                          </a:solidFill>
                        </a:rPr>
                        <a:t>/</a:t>
                      </a:r>
                      <a:r>
                        <a:rPr lang="en-US" sz="1800" b="0" dirty="0" err="1" smtClean="0">
                          <a:solidFill>
                            <a:schemeClr val="tx1"/>
                          </a:solidFill>
                        </a:rPr>
                        <a:t>decrementor</a:t>
                      </a:r>
                      <a:endParaRPr lang="en-US" sz="1800" b="0" dirty="0" smtClean="0">
                        <a:solidFill>
                          <a:schemeClr val="tx1"/>
                        </a:solidFill>
                      </a:endParaRPr>
                    </a:p>
                    <a:p>
                      <a:r>
                        <a:rPr lang="en-US" sz="1800" b="0" dirty="0" smtClean="0">
                          <a:solidFill>
                            <a:schemeClr val="tx1"/>
                          </a:solidFill>
                        </a:rPr>
                        <a:t>Unary +, -</a:t>
                      </a:r>
                      <a:endParaRPr lang="en-US" sz="1800" b="0" dirty="0">
                        <a:solidFill>
                          <a:schemeClr val="tx1"/>
                        </a:solidFill>
                      </a:endParaRPr>
                    </a:p>
                  </a:txBody>
                  <a:tcPr/>
                </a:tc>
                <a:tc>
                  <a:txBody>
                    <a:bodyPr/>
                    <a:lstStyle/>
                    <a:p>
                      <a:r>
                        <a:rPr lang="en-US" sz="1800" b="0" dirty="0" smtClean="0">
                          <a:solidFill>
                            <a:schemeClr val="tx1"/>
                          </a:solidFill>
                        </a:rPr>
                        <a:t>Right-to-left</a:t>
                      </a:r>
                      <a:endParaRPr lang="en-US" sz="1800" b="0" dirty="0">
                        <a:solidFill>
                          <a:schemeClr val="tx1"/>
                        </a:solidFill>
                      </a:endParaRPr>
                    </a:p>
                  </a:txBody>
                  <a:tcPr/>
                </a:tc>
              </a:tr>
              <a:tr h="370840">
                <a:tc>
                  <a:txBody>
                    <a:bodyPr/>
                    <a:lstStyle/>
                    <a:p>
                      <a:r>
                        <a:rPr lang="en-US" sz="1800" b="0" smtClean="0">
                          <a:solidFill>
                            <a:schemeClr val="tx1"/>
                          </a:solidFill>
                          <a:latin typeface="Courier New" pitchFamily="49" charset="0"/>
                          <a:cs typeface="Courier New" pitchFamily="49" charset="0"/>
                        </a:rPr>
                        <a:t>*, /, %</a:t>
                      </a:r>
                      <a:endParaRPr lang="en-US" sz="1800" b="0" dirty="0">
                        <a:solidFill>
                          <a:schemeClr val="tx1"/>
                        </a:solidFill>
                        <a:latin typeface="Courier New" pitchFamily="49" charset="0"/>
                        <a:cs typeface="Courier New" pitchFamily="49" charset="0"/>
                      </a:endParaRPr>
                    </a:p>
                  </a:txBody>
                  <a:tcPr/>
                </a:tc>
                <a:tc>
                  <a:txBody>
                    <a:bodyPr/>
                    <a:lstStyle/>
                    <a:p>
                      <a:r>
                        <a:rPr lang="en-US" sz="1800" b="0" smtClean="0">
                          <a:solidFill>
                            <a:schemeClr val="tx1"/>
                          </a:solidFill>
                        </a:rPr>
                        <a:t>Multiplication, Division, Remainder of division</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r>
                        <a:rPr lang="en-US" sz="1800" b="0" dirty="0" smtClean="0">
                          <a:solidFill>
                            <a:schemeClr val="tx1"/>
                          </a:solidFill>
                          <a:latin typeface="Courier New" pitchFamily="49" charset="0"/>
                          <a:cs typeface="Courier New" pitchFamily="49" charset="0"/>
                        </a:rPr>
                        <a:t>+, -</a:t>
                      </a:r>
                      <a:endParaRPr lang="en-US" sz="1800" b="0" dirty="0">
                        <a:solidFill>
                          <a:schemeClr val="tx1"/>
                        </a:solidFill>
                        <a:latin typeface="Courier New" pitchFamily="49" charset="0"/>
                        <a:cs typeface="Courier New" pitchFamily="49" charset="0"/>
                      </a:endParaRPr>
                    </a:p>
                  </a:txBody>
                  <a:tcPr/>
                </a:tc>
                <a:tc>
                  <a:txBody>
                    <a:bodyPr/>
                    <a:lstStyle/>
                    <a:p>
                      <a:r>
                        <a:rPr lang="en-US" sz="1800" b="0" dirty="0" smtClean="0">
                          <a:solidFill>
                            <a:schemeClr val="tx1"/>
                          </a:solidFill>
                        </a:rPr>
                        <a:t>Addition,</a:t>
                      </a:r>
                      <a:r>
                        <a:rPr lang="en-US" sz="1800" b="0" baseline="0" dirty="0" smtClean="0">
                          <a:solidFill>
                            <a:schemeClr val="tx1"/>
                          </a:solidFill>
                        </a:rPr>
                        <a:t> Subtraction</a:t>
                      </a:r>
                      <a:endParaRPr lang="en-US" sz="1800" b="0" dirty="0">
                        <a:solidFill>
                          <a:schemeClr val="tx1"/>
                        </a:solidFill>
                      </a:endParaRPr>
                    </a:p>
                  </a:txBody>
                  <a:tcPr/>
                </a:tc>
                <a:tc>
                  <a:txBody>
                    <a:bodyPr/>
                    <a:lstStyle/>
                    <a:p>
                      <a:r>
                        <a:rPr lang="en-US" sz="1800" b="0" dirty="0" smtClean="0">
                          <a:solidFill>
                            <a:schemeClr val="tx1"/>
                          </a:solidFill>
                        </a:rPr>
                        <a:t>Left-to-right</a:t>
                      </a:r>
                      <a:endParaRPr lang="en-US" sz="1800" b="0" dirty="0">
                        <a:solidFill>
                          <a:schemeClr val="tx1"/>
                        </a:solidFill>
                      </a:endParaRPr>
                    </a:p>
                  </a:txBody>
                  <a:tcPr/>
                </a:tc>
              </a:tr>
              <a:tr h="370840">
                <a:tc>
                  <a:txBody>
                    <a:bodyPr/>
                    <a:lstStyle/>
                    <a:p>
                      <a:pPr marL="0" algn="l" defTabSz="914400" rtl="0" eaLnBrk="1" latinLnBrk="0" hangingPunct="1"/>
                      <a:r>
                        <a:rPr lang="en-US" sz="1800" b="0" kern="1200" dirty="0" smtClean="0">
                          <a:solidFill>
                            <a:schemeClr val="tx1"/>
                          </a:solidFill>
                          <a:latin typeface="Courier New" pitchFamily="49" charset="0"/>
                          <a:ea typeface="+mn-ea"/>
                          <a:cs typeface="Courier New" pitchFamily="49" charset="0"/>
                        </a:rPr>
                        <a:t>= </a:t>
                      </a:r>
                    </a:p>
                    <a:p>
                      <a:pPr marL="0" algn="l" defTabSz="914400" rtl="0" eaLnBrk="1" latinLnBrk="0" hangingPunct="1"/>
                      <a:r>
                        <a:rPr lang="en-US" sz="1800" b="0" kern="1200" dirty="0" smtClean="0">
                          <a:solidFill>
                            <a:schemeClr val="tx1"/>
                          </a:solidFill>
                          <a:latin typeface="Courier New" pitchFamily="49" charset="0"/>
                          <a:ea typeface="+mn-ea"/>
                          <a:cs typeface="Courier New" pitchFamily="49" charset="0"/>
                        </a:rPr>
                        <a:t>+= -= *= /= %=</a:t>
                      </a:r>
                      <a:endParaRPr lang="en-US" sz="1800" b="0" kern="1200" dirty="0">
                        <a:solidFill>
                          <a:schemeClr val="tx1"/>
                        </a:solidFill>
                        <a:latin typeface="Courier New" pitchFamily="49" charset="0"/>
                        <a:ea typeface="+mn-ea"/>
                        <a:cs typeface="Courier New" pitchFamily="49" charset="0"/>
                      </a:endParaRPr>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Assignment Operator</a:t>
                      </a:r>
                    </a:p>
                    <a:p>
                      <a:pPr marL="0" algn="l" defTabSz="914400" rtl="0" eaLnBrk="1" latinLnBrk="0" hangingPunct="1"/>
                      <a:r>
                        <a:rPr lang="en-US" sz="1800" b="0" kern="1200" dirty="0" smtClean="0">
                          <a:solidFill>
                            <a:schemeClr val="tx1"/>
                          </a:solidFill>
                          <a:latin typeface="+mn-lt"/>
                          <a:ea typeface="+mn-ea"/>
                          <a:cs typeface="+mn-cs"/>
                        </a:rPr>
                        <a:t>Shorthand Operators</a:t>
                      </a:r>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Right-to-left</a:t>
                      </a:r>
                    </a:p>
                  </a:txBody>
                  <a:tcPr/>
                </a:tc>
              </a:tr>
            </a:tbl>
          </a:graphicData>
        </a:graphic>
      </p:graphicFrame>
      <p:grpSp>
        <p:nvGrpSpPr>
          <p:cNvPr id="5" name="Group 4"/>
          <p:cNvGrpSpPr/>
          <p:nvPr/>
        </p:nvGrpSpPr>
        <p:grpSpPr>
          <a:xfrm>
            <a:off x="381000" y="1066800"/>
            <a:ext cx="609600" cy="3352800"/>
            <a:chOff x="533400" y="2134394"/>
            <a:chExt cx="609600" cy="2286000"/>
          </a:xfrm>
        </p:grpSpPr>
        <p:cxnSp>
          <p:nvCxnSpPr>
            <p:cNvPr id="6" name="Straight Arrow Connector 5"/>
            <p:cNvCxnSpPr/>
            <p:nvPr/>
          </p:nvCxnSpPr>
          <p:spPr>
            <a:xfrm rot="5400000" flipH="1" flipV="1">
              <a:off x="-304800" y="3276600"/>
              <a:ext cx="2286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76200" y="2895600"/>
              <a:ext cx="1524000" cy="609600"/>
            </a:xfrm>
            <a:prstGeom prst="rect">
              <a:avLst/>
            </a:prstGeom>
            <a:solidFill>
              <a:schemeClr val="bg1">
                <a:alpha val="70000"/>
              </a:schemeClr>
            </a:solidFill>
            <a:ln w="222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Higher Precedence</a:t>
              </a:r>
              <a:endParaRPr lang="en-US" sz="1600" b="1" dirty="0"/>
            </a:p>
          </p:txBody>
        </p:sp>
      </p:grpSp>
      <p:sp>
        <p:nvSpPr>
          <p:cNvPr id="8" name="Content Placeholder 2"/>
          <p:cNvSpPr>
            <a:spLocks noGrp="1"/>
          </p:cNvSpPr>
          <p:nvPr>
            <p:ph idx="1"/>
          </p:nvPr>
        </p:nvSpPr>
        <p:spPr>
          <a:xfrm>
            <a:off x="457200" y="4419600"/>
            <a:ext cx="8229600" cy="2133600"/>
          </a:xfrm>
        </p:spPr>
        <p:txBody>
          <a:bodyPr>
            <a:normAutofit fontScale="92500"/>
          </a:bodyPr>
          <a:lstStyle/>
          <a:p>
            <a:pPr>
              <a:lnSpc>
                <a:spcPct val="110000"/>
              </a:lnSpc>
            </a:pPr>
            <a:r>
              <a:rPr lang="en-US" sz="2600" dirty="0" smtClean="0"/>
              <a:t>Evaluation of numeric expression:</a:t>
            </a:r>
          </a:p>
          <a:p>
            <a:pPr lvl="1">
              <a:lnSpc>
                <a:spcPct val="110000"/>
              </a:lnSpc>
              <a:spcBef>
                <a:spcPts val="0"/>
              </a:spcBef>
            </a:pPr>
            <a:r>
              <a:rPr lang="en-US" sz="2200" dirty="0" smtClean="0"/>
              <a:t>Determine grouping using precedence</a:t>
            </a:r>
          </a:p>
          <a:p>
            <a:pPr lvl="1">
              <a:lnSpc>
                <a:spcPct val="110000"/>
              </a:lnSpc>
              <a:spcBef>
                <a:spcPts val="0"/>
              </a:spcBef>
            </a:pPr>
            <a:r>
              <a:rPr lang="en-US" sz="2200" dirty="0" smtClean="0"/>
              <a:t>Use </a:t>
            </a:r>
            <a:r>
              <a:rPr lang="en-US" sz="2200" dirty="0" err="1" smtClean="0"/>
              <a:t>associativity</a:t>
            </a:r>
            <a:r>
              <a:rPr lang="en-US" sz="2200" dirty="0" smtClean="0"/>
              <a:t> to differentiate operators of same precedence </a:t>
            </a:r>
          </a:p>
          <a:p>
            <a:pPr lvl="1">
              <a:lnSpc>
                <a:spcPct val="110000"/>
              </a:lnSpc>
              <a:spcBef>
                <a:spcPts val="0"/>
              </a:spcBef>
            </a:pPr>
            <a:r>
              <a:rPr lang="en-US" sz="2200" dirty="0" smtClean="0"/>
              <a:t>Data type conversion is performed for operands with different data type</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21</a:t>
            </a:fld>
            <a:endParaRPr lang="en-US" sz="16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3"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Numeric Data Type Conversion</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4724400"/>
          </a:xfrm>
        </p:spPr>
        <p:txBody>
          <a:bodyPr>
            <a:normAutofit fontScale="77500" lnSpcReduction="20000"/>
          </a:bodyPr>
          <a:lstStyle/>
          <a:p>
            <a:pPr>
              <a:lnSpc>
                <a:spcPct val="120000"/>
              </a:lnSpc>
            </a:pPr>
            <a:r>
              <a:rPr lang="en-US" sz="3100" dirty="0" smtClean="0"/>
              <a:t>When operands of an operation have differing types:</a:t>
            </a:r>
          </a:p>
          <a:p>
            <a:pPr marL="841375" lvl="1" indent="-514350">
              <a:lnSpc>
                <a:spcPct val="120000"/>
              </a:lnSpc>
              <a:buClrTx/>
              <a:buSzPct val="100000"/>
              <a:buFont typeface="+mj-lt"/>
              <a:buAutoNum type="arabicPeriod"/>
            </a:pPr>
            <a:r>
              <a:rPr lang="en-US" dirty="0" smtClean="0"/>
              <a:t>If one of the operands is </a:t>
            </a:r>
            <a:r>
              <a:rPr lang="en-US" b="1" dirty="0" smtClean="0">
                <a:solidFill>
                  <a:srgbClr val="0000FF"/>
                </a:solidFill>
                <a:latin typeface="Courier New" pitchFamily="49" charset="0"/>
                <a:cs typeface="Courier New" pitchFamily="49" charset="0"/>
              </a:rPr>
              <a:t>double</a:t>
            </a:r>
            <a:r>
              <a:rPr lang="en-US" dirty="0" smtClean="0"/>
              <a:t>, convert the other to </a:t>
            </a:r>
            <a:r>
              <a:rPr lang="en-US" b="1" dirty="0" smtClean="0">
                <a:solidFill>
                  <a:srgbClr val="0000FF"/>
                </a:solidFill>
                <a:latin typeface="Courier New" pitchFamily="49" charset="0"/>
                <a:cs typeface="Courier New" pitchFamily="49" charset="0"/>
              </a:rPr>
              <a:t>double</a:t>
            </a:r>
          </a:p>
          <a:p>
            <a:pPr marL="841375" lvl="1" indent="-514350">
              <a:lnSpc>
                <a:spcPct val="120000"/>
              </a:lnSpc>
              <a:buClrTx/>
              <a:buSzPct val="100000"/>
              <a:buFont typeface="+mj-lt"/>
              <a:buAutoNum type="arabicPeriod"/>
            </a:pPr>
            <a:r>
              <a:rPr lang="en-US" dirty="0" smtClean="0"/>
              <a:t>Otherwise, if one of them is </a:t>
            </a:r>
            <a:r>
              <a:rPr lang="en-US" b="1" dirty="0" smtClean="0">
                <a:solidFill>
                  <a:srgbClr val="0000FF"/>
                </a:solidFill>
                <a:latin typeface="Courier New" pitchFamily="49" charset="0"/>
                <a:cs typeface="Courier New" pitchFamily="49" charset="0"/>
              </a:rPr>
              <a:t>float</a:t>
            </a:r>
            <a:r>
              <a:rPr lang="en-US" dirty="0" smtClean="0"/>
              <a:t>, convert the other to </a:t>
            </a:r>
            <a:r>
              <a:rPr lang="en-US" b="1" dirty="0" smtClean="0">
                <a:solidFill>
                  <a:srgbClr val="0000FF"/>
                </a:solidFill>
                <a:latin typeface="Courier New" pitchFamily="49" charset="0"/>
                <a:cs typeface="Courier New" pitchFamily="49" charset="0"/>
              </a:rPr>
              <a:t>float</a:t>
            </a:r>
          </a:p>
          <a:p>
            <a:pPr marL="841375" lvl="1" indent="-514350">
              <a:lnSpc>
                <a:spcPct val="120000"/>
              </a:lnSpc>
              <a:buClrTx/>
              <a:buSzPct val="100000"/>
              <a:buFont typeface="+mj-lt"/>
              <a:buAutoNum type="arabicPeriod"/>
            </a:pPr>
            <a:r>
              <a:rPr lang="en-US" dirty="0" smtClean="0"/>
              <a:t>Otherwise, if one of them is </a:t>
            </a:r>
            <a:r>
              <a:rPr lang="en-US" b="1" dirty="0" smtClean="0">
                <a:solidFill>
                  <a:srgbClr val="0000FF"/>
                </a:solidFill>
                <a:latin typeface="Courier New" pitchFamily="49" charset="0"/>
                <a:cs typeface="Courier New" pitchFamily="49" charset="0"/>
              </a:rPr>
              <a:t>long</a:t>
            </a:r>
            <a:r>
              <a:rPr lang="en-US" dirty="0" smtClean="0"/>
              <a:t>, convert the other to </a:t>
            </a:r>
            <a:r>
              <a:rPr lang="en-US" b="1" dirty="0" smtClean="0">
                <a:solidFill>
                  <a:srgbClr val="0000FF"/>
                </a:solidFill>
                <a:latin typeface="Courier New" pitchFamily="49" charset="0"/>
                <a:cs typeface="Courier New" pitchFamily="49" charset="0"/>
              </a:rPr>
              <a:t>long</a:t>
            </a:r>
          </a:p>
          <a:p>
            <a:pPr marL="841375" lvl="1" indent="-514350">
              <a:lnSpc>
                <a:spcPct val="120000"/>
              </a:lnSpc>
              <a:buClrTx/>
              <a:buSzPct val="100000"/>
              <a:buFont typeface="+mj-lt"/>
              <a:buAutoNum type="arabicPeriod"/>
            </a:pPr>
            <a:r>
              <a:rPr lang="en-US" dirty="0" smtClean="0"/>
              <a:t>Otherwise, convert both into </a:t>
            </a:r>
            <a:r>
              <a:rPr lang="en-US" b="1" dirty="0" err="1" smtClean="0">
                <a:solidFill>
                  <a:srgbClr val="0000FF"/>
                </a:solidFill>
                <a:latin typeface="Courier New" pitchFamily="49" charset="0"/>
                <a:cs typeface="Courier New" pitchFamily="49" charset="0"/>
              </a:rPr>
              <a:t>int</a:t>
            </a:r>
            <a:endParaRPr lang="en-US" dirty="0" smtClean="0"/>
          </a:p>
          <a:p>
            <a:pPr marL="514350" indent="-514350">
              <a:lnSpc>
                <a:spcPct val="120000"/>
              </a:lnSpc>
              <a:spcBef>
                <a:spcPts val="1800"/>
              </a:spcBef>
            </a:pPr>
            <a:r>
              <a:rPr lang="en-US" sz="3100" dirty="0" smtClean="0"/>
              <a:t>When value is assigned to a variable of differing types:</a:t>
            </a:r>
          </a:p>
          <a:p>
            <a:pPr marL="841375" lvl="1" indent="-514350">
              <a:lnSpc>
                <a:spcPct val="120000"/>
              </a:lnSpc>
              <a:spcBef>
                <a:spcPts val="600"/>
              </a:spcBef>
            </a:pPr>
            <a:r>
              <a:rPr lang="en-US" b="1" dirty="0" smtClean="0"/>
              <a:t>Widening (Promotion): </a:t>
            </a:r>
          </a:p>
          <a:p>
            <a:pPr marL="1193800" lvl="2" indent="-514350">
              <a:lnSpc>
                <a:spcPct val="120000"/>
              </a:lnSpc>
              <a:spcBef>
                <a:spcPts val="0"/>
              </a:spcBef>
            </a:pPr>
            <a:r>
              <a:rPr lang="en-US" sz="2600" dirty="0" smtClean="0"/>
              <a:t>Value has a smaller range compared to the variable</a:t>
            </a:r>
          </a:p>
          <a:p>
            <a:pPr marL="1193800" lvl="2" indent="-514350">
              <a:lnSpc>
                <a:spcPct val="120000"/>
              </a:lnSpc>
              <a:spcBef>
                <a:spcPts val="0"/>
              </a:spcBef>
            </a:pPr>
            <a:r>
              <a:rPr lang="en-US" sz="2600" dirty="0" smtClean="0"/>
              <a:t>Converted automatically</a:t>
            </a:r>
          </a:p>
          <a:p>
            <a:pPr marL="841375" lvl="1" indent="-514350">
              <a:lnSpc>
                <a:spcPct val="120000"/>
              </a:lnSpc>
              <a:spcBef>
                <a:spcPts val="600"/>
              </a:spcBef>
            </a:pPr>
            <a:r>
              <a:rPr lang="en-US" b="1" dirty="0" smtClean="0"/>
              <a:t>Narrowing (Demotion):</a:t>
            </a:r>
          </a:p>
          <a:p>
            <a:pPr marL="1193800" lvl="2" indent="-514350">
              <a:lnSpc>
                <a:spcPct val="120000"/>
              </a:lnSpc>
              <a:spcBef>
                <a:spcPts val="0"/>
              </a:spcBef>
            </a:pPr>
            <a:r>
              <a:rPr lang="en-US" sz="2600" dirty="0" smtClean="0"/>
              <a:t>Value has a </a:t>
            </a:r>
            <a:r>
              <a:rPr lang="en-US" sz="2600" b="1" dirty="0" smtClean="0"/>
              <a:t>larger range</a:t>
            </a:r>
            <a:r>
              <a:rPr lang="en-US" sz="2600" dirty="0" smtClean="0"/>
              <a:t> compared to the variable</a:t>
            </a:r>
          </a:p>
          <a:p>
            <a:pPr marL="1193800" lvl="2" indent="-514350">
              <a:lnSpc>
                <a:spcPct val="120000"/>
              </a:lnSpc>
              <a:spcBef>
                <a:spcPts val="0"/>
              </a:spcBef>
            </a:pPr>
            <a:r>
              <a:rPr lang="en-US" sz="2600" b="1" dirty="0" smtClean="0"/>
              <a:t>Explicit type </a:t>
            </a:r>
            <a:r>
              <a:rPr lang="en-US" sz="2600" b="1" dirty="0" smtClean="0">
                <a:solidFill>
                  <a:srgbClr val="C00000"/>
                </a:solidFill>
              </a:rPr>
              <a:t>casting</a:t>
            </a:r>
            <a:r>
              <a:rPr lang="en-US" sz="2600" b="1" dirty="0" smtClean="0"/>
              <a:t> is needed</a:t>
            </a:r>
            <a:endParaRPr lang="en-US" sz="2600" b="1"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22</a:t>
            </a:fld>
            <a:endParaRPr lang="en-US" sz="1600" dirty="0"/>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Data Type Conversion</a:t>
            </a:r>
            <a:endParaRPr lang="en-SG"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2362200"/>
          </a:xfrm>
        </p:spPr>
        <p:txBody>
          <a:bodyPr/>
          <a:lstStyle/>
          <a:p>
            <a:r>
              <a:rPr lang="en-US" dirty="0" smtClean="0"/>
              <a:t>Conversion mistake:</a:t>
            </a:r>
            <a:endParaRPr lang="en-SG"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23</a:t>
            </a:fld>
            <a:endParaRPr lang="en-US" sz="1600" dirty="0"/>
          </a:p>
        </p:txBody>
      </p:sp>
      <p:sp>
        <p:nvSpPr>
          <p:cNvPr id="6" name="Text Box 3"/>
          <p:cNvSpPr txBox="1">
            <a:spLocks noChangeArrowheads="1"/>
          </p:cNvSpPr>
          <p:nvPr/>
        </p:nvSpPr>
        <p:spPr bwMode="auto">
          <a:xfrm>
            <a:off x="609600" y="1676400"/>
            <a:ext cx="47244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d;</a:t>
            </a: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err="1" smtClean="0">
                <a:latin typeface="Courier New" pitchFamily="49" charset="0"/>
              </a:rPr>
              <a:t>i</a:t>
            </a:r>
            <a:r>
              <a:rPr lang="en-US" sz="1600" b="1" dirty="0" smtClean="0">
                <a:latin typeface="Courier New" pitchFamily="49" charset="0"/>
              </a:rPr>
              <a:t> = 31415;</a:t>
            </a:r>
          </a:p>
          <a:p>
            <a:pPr eaLnBrk="0" hangingPunct="0"/>
            <a:r>
              <a:rPr lang="en-US" sz="1600" b="1" dirty="0" smtClean="0">
                <a:latin typeface="Courier New" pitchFamily="49" charset="0"/>
              </a:rPr>
              <a:t>d = </a:t>
            </a:r>
            <a:r>
              <a:rPr lang="en-US" sz="1600" b="1" dirty="0" err="1" smtClean="0">
                <a:latin typeface="Courier New" pitchFamily="49" charset="0"/>
              </a:rPr>
              <a:t>i</a:t>
            </a:r>
            <a:r>
              <a:rPr lang="en-US" sz="1600" b="1" dirty="0" smtClean="0">
                <a:latin typeface="Courier New" pitchFamily="49" charset="0"/>
              </a:rPr>
              <a:t> / 10000; </a:t>
            </a:r>
            <a:endParaRPr lang="en-US" sz="1600" b="1" i="1" dirty="0" smtClean="0">
              <a:solidFill>
                <a:srgbClr val="C00000"/>
              </a:solidFill>
              <a:latin typeface="Courier New" pitchFamily="49" charset="0"/>
            </a:endParaRPr>
          </a:p>
        </p:txBody>
      </p:sp>
      <p:sp>
        <p:nvSpPr>
          <p:cNvPr id="7" name="Rectangle 6"/>
          <p:cNvSpPr/>
          <p:nvPr/>
        </p:nvSpPr>
        <p:spPr>
          <a:xfrm>
            <a:off x="5486400" y="1752600"/>
            <a:ext cx="3276600" cy="990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dirty="0" smtClean="0"/>
              <a:t>What’s the mistake? How do you correct it?</a:t>
            </a:r>
          </a:p>
        </p:txBody>
      </p:sp>
      <p:sp>
        <p:nvSpPr>
          <p:cNvPr id="8" name="Content Placeholder 2"/>
          <p:cNvSpPr txBox="1">
            <a:spLocks/>
          </p:cNvSpPr>
          <p:nvPr/>
        </p:nvSpPr>
        <p:spPr bwMode="auto">
          <a:xfrm>
            <a:off x="533400" y="3429000"/>
            <a:ext cx="8229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smtClean="0"/>
              <a:t>Type casting</a:t>
            </a:r>
            <a:r>
              <a:rPr kumimoji="0" lang="en-US" sz="3000" b="0" i="0" u="none" strike="noStrike" kern="0" cap="none" spc="0" normalizeH="0" baseline="0" noProof="0" dirty="0" smtClean="0">
                <a:ln>
                  <a:noFill/>
                </a:ln>
                <a:solidFill>
                  <a:schemeClr val="tx1"/>
                </a:solidFill>
                <a:effectLst/>
                <a:uLnTx/>
                <a:uFillTx/>
                <a:latin typeface="+mn-lt"/>
                <a:ea typeface="+mn-ea"/>
                <a:cs typeface="+mn-cs"/>
              </a:rPr>
              <a:t>:</a:t>
            </a:r>
            <a:endParaRPr kumimoji="0" lang="en-SG" sz="3000" b="0" i="0" u="none" strike="noStrike" kern="0" cap="none" spc="0" normalizeH="0" baseline="0" noProof="0" dirty="0">
              <a:ln>
                <a:noFill/>
              </a:ln>
              <a:solidFill>
                <a:schemeClr val="tx1"/>
              </a:solidFill>
              <a:effectLst/>
              <a:uLnTx/>
              <a:uFillTx/>
              <a:latin typeface="+mn-lt"/>
              <a:ea typeface="+mn-ea"/>
              <a:cs typeface="+mn-cs"/>
            </a:endParaRPr>
          </a:p>
        </p:txBody>
      </p:sp>
      <p:sp>
        <p:nvSpPr>
          <p:cNvPr id="9" name="Text Box 3"/>
          <p:cNvSpPr txBox="1">
            <a:spLocks noChangeArrowheads="1"/>
          </p:cNvSpPr>
          <p:nvPr/>
        </p:nvSpPr>
        <p:spPr bwMode="auto">
          <a:xfrm>
            <a:off x="685800" y="4038600"/>
            <a:ext cx="46482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0000FF"/>
                </a:solidFill>
                <a:latin typeface="Courier New" pitchFamily="49" charset="0"/>
              </a:rPr>
              <a:t>double</a:t>
            </a:r>
            <a:r>
              <a:rPr lang="en-US" sz="1600" b="1" dirty="0" smtClean="0">
                <a:latin typeface="Courier New" pitchFamily="49" charset="0"/>
              </a:rPr>
              <a:t> d;</a:t>
            </a:r>
          </a:p>
          <a:p>
            <a:pPr eaLnBrk="0" hangingPunct="0"/>
            <a:r>
              <a:rPr lang="en-US" sz="1600" b="1" dirty="0" err="1" smtClean="0">
                <a:solidFill>
                  <a:srgbClr val="0000FF"/>
                </a:solidFill>
                <a:latin typeface="Courier New" pitchFamily="49" charset="0"/>
              </a:rPr>
              <a:t>int</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d = 3.14159;</a:t>
            </a:r>
          </a:p>
          <a:p>
            <a:pPr eaLnBrk="0" hangingPunct="0"/>
            <a:r>
              <a:rPr lang="en-US" sz="1600" b="1" dirty="0" err="1" smtClean="0">
                <a:latin typeface="Courier New" pitchFamily="49" charset="0"/>
              </a:rPr>
              <a:t>i</a:t>
            </a:r>
            <a:r>
              <a:rPr lang="en-US" sz="1600" b="1" dirty="0" smtClean="0">
                <a:latin typeface="Courier New" pitchFamily="49" charset="0"/>
              </a:rPr>
              <a:t> = (</a:t>
            </a:r>
            <a:r>
              <a:rPr lang="en-US" sz="1600" b="1" dirty="0" err="1" smtClean="0">
                <a:solidFill>
                  <a:srgbClr val="0000FF"/>
                </a:solidFill>
                <a:latin typeface="Courier New" pitchFamily="49" charset="0"/>
              </a:rPr>
              <a:t>int</a:t>
            </a:r>
            <a:r>
              <a:rPr lang="en-US" sz="1600" b="1" dirty="0" smtClean="0">
                <a:latin typeface="Courier New" pitchFamily="49" charset="0"/>
              </a:rPr>
              <a:t>) d; </a:t>
            </a:r>
            <a:r>
              <a:rPr lang="en-US" sz="1600" b="1" dirty="0" smtClean="0">
                <a:solidFill>
                  <a:srgbClr val="800000"/>
                </a:solidFill>
                <a:latin typeface="Courier New" pitchFamily="49" charset="0"/>
              </a:rPr>
              <a:t>// </a:t>
            </a:r>
            <a:r>
              <a:rPr lang="en-US" sz="1600" b="1" dirty="0" err="1" smtClean="0">
                <a:solidFill>
                  <a:srgbClr val="800000"/>
                </a:solidFill>
                <a:latin typeface="Courier New" pitchFamily="49" charset="0"/>
              </a:rPr>
              <a:t>i</a:t>
            </a:r>
            <a:r>
              <a:rPr lang="en-US" sz="1600" b="1" dirty="0" smtClean="0">
                <a:solidFill>
                  <a:srgbClr val="800000"/>
                </a:solidFill>
                <a:latin typeface="Courier New" pitchFamily="49" charset="0"/>
              </a:rPr>
              <a:t> is assigned 3   </a:t>
            </a:r>
            <a:endParaRPr lang="en-US" sz="1600" b="1" i="1" dirty="0" smtClean="0">
              <a:solidFill>
                <a:srgbClr val="800000"/>
              </a:solidFill>
              <a:latin typeface="Courier New" pitchFamily="49" charset="0"/>
            </a:endParaRPr>
          </a:p>
        </p:txBody>
      </p:sp>
      <p:sp>
        <p:nvSpPr>
          <p:cNvPr id="11" name="Rectangle 10"/>
          <p:cNvSpPr/>
          <p:nvPr/>
        </p:nvSpPr>
        <p:spPr>
          <a:xfrm>
            <a:off x="5486400" y="3232665"/>
            <a:ext cx="3352800" cy="30202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pPr>
            <a:r>
              <a:rPr lang="en-US" sz="2000" dirty="0" smtClean="0"/>
              <a:t>The </a:t>
            </a:r>
            <a:r>
              <a:rPr lang="en-US" sz="2000" b="1" dirty="0" smtClean="0">
                <a:solidFill>
                  <a:srgbClr val="000099"/>
                </a:solidFill>
                <a:latin typeface="Courier New" pitchFamily="49" charset="0"/>
                <a:cs typeface="Courier New" pitchFamily="49" charset="0"/>
              </a:rPr>
              <a:t>(</a:t>
            </a:r>
            <a:r>
              <a:rPr lang="en-US" sz="2000" b="1" dirty="0" err="1" smtClean="0">
                <a:solidFill>
                  <a:srgbClr val="000099"/>
                </a:solidFill>
                <a:latin typeface="Courier New" pitchFamily="49" charset="0"/>
                <a:cs typeface="Courier New" pitchFamily="49" charset="0"/>
              </a:rPr>
              <a:t>int</a:t>
            </a:r>
            <a:r>
              <a:rPr lang="en-US" sz="2000" b="1" dirty="0" smtClean="0">
                <a:solidFill>
                  <a:srgbClr val="000099"/>
                </a:solidFill>
                <a:latin typeface="Courier New" pitchFamily="49" charset="0"/>
                <a:cs typeface="Courier New" pitchFamily="49" charset="0"/>
              </a:rPr>
              <a:t>) d</a:t>
            </a:r>
            <a:r>
              <a:rPr lang="en-US" sz="2000" dirty="0" smtClean="0">
                <a:solidFill>
                  <a:srgbClr val="000099"/>
                </a:solidFill>
              </a:rPr>
              <a:t> </a:t>
            </a:r>
            <a:r>
              <a:rPr lang="en-US" sz="2000" dirty="0" smtClean="0"/>
              <a:t>expression is known as </a:t>
            </a:r>
            <a:r>
              <a:rPr lang="en-US" sz="2000" b="1" dirty="0" smtClean="0">
                <a:solidFill>
                  <a:srgbClr val="660066"/>
                </a:solidFill>
              </a:rPr>
              <a:t>type casting</a:t>
            </a:r>
            <a:endParaRPr lang="en-US" sz="2000" dirty="0" smtClean="0">
              <a:solidFill>
                <a:srgbClr val="660066"/>
              </a:solidFill>
            </a:endParaRPr>
          </a:p>
          <a:p>
            <a:endParaRPr lang="en-US" sz="1600" dirty="0" smtClean="0"/>
          </a:p>
          <a:p>
            <a:r>
              <a:rPr lang="en-US" sz="2000" b="1" dirty="0" smtClean="0"/>
              <a:t>Syntax:</a:t>
            </a:r>
          </a:p>
          <a:p>
            <a:endParaRPr lang="en-US" sz="1600" dirty="0" smtClean="0"/>
          </a:p>
          <a:p>
            <a:r>
              <a:rPr lang="en-US" sz="2000" dirty="0" smtClean="0">
                <a:latin typeface="Courier New" pitchFamily="49" charset="0"/>
                <a:cs typeface="Courier New" pitchFamily="49" charset="0"/>
              </a:rPr>
              <a:t>(</a:t>
            </a:r>
            <a:r>
              <a:rPr lang="en-US" sz="2000" b="1" dirty="0" err="1" smtClean="0">
                <a:solidFill>
                  <a:srgbClr val="006600"/>
                </a:solidFill>
                <a:latin typeface="Courier New" pitchFamily="49" charset="0"/>
                <a:cs typeface="Courier New" pitchFamily="49" charset="0"/>
              </a:rPr>
              <a:t>datatype</a:t>
            </a:r>
            <a:r>
              <a:rPr lang="en-US" sz="2000" dirty="0" smtClean="0">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value</a:t>
            </a:r>
          </a:p>
          <a:p>
            <a:endParaRPr lang="en-US" sz="1600" dirty="0" smtClean="0"/>
          </a:p>
          <a:p>
            <a:r>
              <a:rPr lang="en-US" sz="2000" b="1" dirty="0" smtClean="0"/>
              <a:t>Effect:</a:t>
            </a:r>
          </a:p>
          <a:p>
            <a:r>
              <a:rPr lang="en-US" b="1" smtClean="0">
                <a:solidFill>
                  <a:srgbClr val="002060"/>
                </a:solidFill>
                <a:latin typeface="Courier New" pitchFamily="49" charset="0"/>
                <a:cs typeface="Courier New" pitchFamily="49" charset="0"/>
              </a:rPr>
              <a:t>value</a:t>
            </a:r>
            <a:r>
              <a:rPr lang="en-US" smtClean="0"/>
              <a:t> </a:t>
            </a:r>
            <a:r>
              <a:rPr lang="en-US" dirty="0" smtClean="0"/>
              <a:t>is converted explicitly to the data type stated if possible.</a:t>
            </a:r>
          </a:p>
          <a:p>
            <a:endParaRPr lang="en-US" sz="1600" dirty="0" smtClean="0"/>
          </a:p>
        </p:txBody>
      </p:sp>
      <p:sp>
        <p:nvSpPr>
          <p:cNvPr id="15" name="TextBox 14"/>
          <p:cNvSpPr txBox="1"/>
          <p:nvPr/>
        </p:nvSpPr>
        <p:spPr>
          <a:xfrm>
            <a:off x="533400" y="5410200"/>
            <a:ext cx="4191000" cy="646331"/>
          </a:xfrm>
          <a:prstGeom prst="rect">
            <a:avLst/>
          </a:prstGeom>
          <a:solidFill>
            <a:srgbClr val="CCCCFF"/>
          </a:solidFill>
          <a:ln>
            <a:solidFill>
              <a:srgbClr val="006600"/>
            </a:solidFill>
          </a:ln>
        </p:spPr>
        <p:txBody>
          <a:bodyPr wrap="square" rtlCol="0">
            <a:spAutoFit/>
          </a:bodyPr>
          <a:lstStyle/>
          <a:p>
            <a:r>
              <a:rPr lang="en-US" dirty="0" smtClean="0"/>
              <a:t>Q: What is assigned to </a:t>
            </a:r>
            <a:r>
              <a:rPr lang="en-US" b="1" dirty="0" err="1" smtClean="0">
                <a:latin typeface="Courier New" pitchFamily="49" charset="0"/>
                <a:cs typeface="Courier New" pitchFamily="49" charset="0"/>
              </a:rPr>
              <a:t>i</a:t>
            </a:r>
            <a:r>
              <a:rPr lang="en-US" dirty="0" smtClean="0"/>
              <a:t> if </a:t>
            </a:r>
            <a:r>
              <a:rPr lang="en-US" b="1" dirty="0" smtClean="0">
                <a:latin typeface="Courier New" pitchFamily="49" charset="0"/>
                <a:cs typeface="Courier New" pitchFamily="49" charset="0"/>
              </a:rPr>
              <a:t>d</a:t>
            </a:r>
            <a:r>
              <a:rPr lang="en-US" dirty="0" smtClean="0"/>
              <a:t> contains 3.987 instead?</a:t>
            </a:r>
            <a:endParaRPr lang="en-SG" dirty="0"/>
          </a:p>
        </p:txBody>
      </p:sp>
      <p:sp>
        <p:nvSpPr>
          <p:cNvPr id="17" name="TextBox 16"/>
          <p:cNvSpPr txBox="1"/>
          <p:nvPr/>
        </p:nvSpPr>
        <p:spPr>
          <a:xfrm>
            <a:off x="838200" y="3048000"/>
            <a:ext cx="3048000" cy="369332"/>
          </a:xfrm>
          <a:prstGeom prst="rect">
            <a:avLst/>
          </a:prstGeom>
          <a:solidFill>
            <a:srgbClr val="CCCCFF"/>
          </a:solidFill>
          <a:ln>
            <a:solidFill>
              <a:srgbClr val="006600"/>
            </a:solidFill>
          </a:ln>
        </p:spPr>
        <p:txBody>
          <a:bodyPr wrap="square" rtlCol="0">
            <a:spAutoFit/>
          </a:bodyPr>
          <a:lstStyle/>
          <a:p>
            <a:r>
              <a:rPr lang="en-US" dirty="0" smtClean="0"/>
              <a:t>Q: What is assigned to </a:t>
            </a:r>
            <a:r>
              <a:rPr lang="en-US" b="1" dirty="0" smtClean="0">
                <a:latin typeface="Courier New" pitchFamily="49" charset="0"/>
                <a:cs typeface="Courier New" pitchFamily="49" charset="0"/>
              </a:rPr>
              <a:t>d</a:t>
            </a:r>
            <a:r>
              <a:rPr lang="en-US" dirty="0" smtClean="0"/>
              <a:t>?</a:t>
            </a:r>
            <a:endParaRPr lang="en-SG" dirty="0"/>
          </a:p>
        </p:txBody>
      </p:sp>
      <p:sp>
        <p:nvSpPr>
          <p:cNvPr id="10" name="TextBox 9"/>
          <p:cNvSpPr txBox="1"/>
          <p:nvPr/>
        </p:nvSpPr>
        <p:spPr>
          <a:xfrm>
            <a:off x="214859" y="6324600"/>
            <a:ext cx="304800" cy="369332"/>
          </a:xfrm>
          <a:prstGeom prst="rect">
            <a:avLst/>
          </a:prstGeom>
          <a:noFill/>
          <a:ln>
            <a:noFill/>
          </a:ln>
        </p:spPr>
        <p:txBody>
          <a:bodyPr wrap="square" rtlCol="0">
            <a:spAutoFit/>
          </a:bodyPr>
          <a:lstStyle/>
          <a:p>
            <a:pPr algn="ctr"/>
            <a:r>
              <a:rPr lang="en-US" smtClean="0">
                <a:sym typeface="Wingdings"/>
              </a:rPr>
              <a:t></a:t>
            </a:r>
            <a:endParaRPr lang="en-US"/>
          </a:p>
        </p:txBody>
      </p:sp>
      <p:sp>
        <p:nvSpPr>
          <p:cNvPr id="18"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Problem: </a:t>
            </a:r>
            <a:r>
              <a:rPr lang="en-US" sz="3600" b="1" dirty="0" smtClean="0">
                <a:latin typeface="Britannic Bold" panose="020B0903060703020204" pitchFamily="34" charset="0"/>
              </a:rPr>
              <a:t>Fahrenheit to Celsius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800" dirty="0" smtClean="0"/>
              <a:t>Write a simple Java </a:t>
            </a:r>
            <a:r>
              <a:rPr lang="en-US" sz="2800" smtClean="0"/>
              <a:t>program </a:t>
            </a:r>
            <a:r>
              <a:rPr lang="en-US" sz="2800" smtClean="0">
                <a:solidFill>
                  <a:srgbClr val="0000FF"/>
                </a:solidFill>
              </a:rPr>
              <a:t>Temperature.Java</a:t>
            </a:r>
            <a:r>
              <a:rPr lang="en-US" sz="2800" smtClean="0"/>
              <a:t>:</a:t>
            </a:r>
            <a:endParaRPr lang="en-US" sz="2800" dirty="0" smtClean="0"/>
          </a:p>
          <a:p>
            <a:pPr lvl="1">
              <a:spcBef>
                <a:spcPts val="600"/>
              </a:spcBef>
            </a:pPr>
            <a:r>
              <a:rPr lang="en-US" sz="2400" smtClean="0"/>
              <a:t>To convert </a:t>
            </a:r>
            <a:r>
              <a:rPr lang="en-US" sz="2400" dirty="0" smtClean="0"/>
              <a:t>a temperature reading in Fahrenheit, a real number, to Celsius degree using the following formula:</a:t>
            </a:r>
          </a:p>
          <a:p>
            <a:pPr lvl="1">
              <a:spcBef>
                <a:spcPts val="600"/>
              </a:spcBef>
              <a:buNone/>
            </a:pPr>
            <a:r>
              <a:rPr lang="en-US" dirty="0" smtClean="0"/>
              <a:t>	</a:t>
            </a:r>
          </a:p>
          <a:p>
            <a:pPr lvl="1">
              <a:spcBef>
                <a:spcPts val="600"/>
              </a:spcBef>
              <a:buNone/>
            </a:pPr>
            <a:endParaRPr lang="en-US" dirty="0" smtClean="0"/>
          </a:p>
          <a:p>
            <a:pPr lvl="1">
              <a:spcBef>
                <a:spcPts val="1200"/>
              </a:spcBef>
            </a:pPr>
            <a:r>
              <a:rPr lang="en-US" sz="2400" dirty="0" smtClean="0"/>
              <a:t>Print out the result</a:t>
            </a:r>
          </a:p>
          <a:p>
            <a:pPr>
              <a:spcBef>
                <a:spcPts val="1800"/>
              </a:spcBef>
            </a:pPr>
            <a:r>
              <a:rPr lang="en-US" sz="2800" dirty="0" smtClean="0"/>
              <a:t>For the time being, you can hard code a value for the temperature in Fahrenheit instead of reading it from user</a:t>
            </a:r>
            <a:endParaRPr lang="en-US" sz="2800"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24</a:t>
            </a:fld>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3123417175"/>
              </p:ext>
            </p:extLst>
          </p:nvPr>
        </p:nvGraphicFramePr>
        <p:xfrm>
          <a:off x="2438400" y="2438400"/>
          <a:ext cx="4365523" cy="914400"/>
        </p:xfrm>
        <a:graphic>
          <a:graphicData uri="http://schemas.openxmlformats.org/presentationml/2006/ole">
            <mc:AlternateContent xmlns:mc="http://schemas.openxmlformats.org/markup-compatibility/2006">
              <mc:Choice xmlns:v="urn:schemas-microsoft-com:vml" Requires="v">
                <p:oleObj spid="_x0000_s33901" name="Equation" r:id="rId4" imgW="1879600" imgH="393700" progId="Equation.3">
                  <p:embed/>
                </p:oleObj>
              </mc:Choice>
              <mc:Fallback>
                <p:oleObj name="Equation" r:id="rId4" imgW="1879600" imgH="393700" progId="Equation.3">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438400"/>
                        <a:ext cx="4365523" cy="914400"/>
                      </a:xfrm>
                      <a:prstGeom prst="rect">
                        <a:avLst/>
                      </a:prstGeom>
                      <a:solidFill>
                        <a:srgbClr val="FFFF99"/>
                      </a:solidFill>
                      <a:ln w="9525">
                        <a:solidFill>
                          <a:schemeClr val="tx1"/>
                        </a:solidFill>
                        <a:prstDash val="dash"/>
                        <a:miter lim="800000"/>
                        <a:headEnd/>
                        <a:tailEnd/>
                      </a:ln>
                    </p:spPr>
                  </p:pic>
                </p:oleObj>
              </mc:Fallback>
            </mc:AlternateContent>
          </a:graphicData>
        </a:graphic>
      </p:graphicFrame>
      <p:sp>
        <p:nvSpPr>
          <p:cNvPr id="8"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4.1</a:t>
            </a:r>
            <a:r>
              <a:rPr lang="en-US" sz="3600" dirty="0" smtClean="0">
                <a:latin typeface="Britannic Bold" panose="020B0903060703020204" pitchFamily="34" charset="0"/>
              </a:rPr>
              <a:t> Solution: </a:t>
            </a:r>
            <a:r>
              <a:rPr lang="en-US" sz="3600" b="1" dirty="0" smtClean="0">
                <a:latin typeface="Britannic Bold" panose="020B0903060703020204" pitchFamily="34" charset="0"/>
              </a:rPr>
              <a:t>Fahrenheit to Celsius</a:t>
            </a:r>
            <a:r>
              <a:rPr lang="en-US" sz="3600" dirty="0" smtClean="0">
                <a:latin typeface="Britannic Bold" panose="020B0903060703020204" pitchFamily="34" charset="0"/>
              </a:rPr>
              <a:t> </a:t>
            </a:r>
            <a:endParaRPr lang="en-US" sz="3600" dirty="0">
              <a:latin typeface="Britannic Bold" panose="020B0903060703020204" pitchFamily="34" charset="0"/>
            </a:endParaRPr>
          </a:p>
        </p:txBody>
      </p:sp>
      <p:sp>
        <p:nvSpPr>
          <p:cNvPr id="6" name="Text Box 3"/>
          <p:cNvSpPr txBox="1">
            <a:spLocks noChangeArrowheads="1"/>
          </p:cNvSpPr>
          <p:nvPr/>
        </p:nvSpPr>
        <p:spPr bwMode="auto">
          <a:xfrm>
            <a:off x="533400" y="990600"/>
            <a:ext cx="6019800" cy="2677656"/>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smtClean="0">
                <a:latin typeface="Courier New" pitchFamily="49" charset="0"/>
              </a:rPr>
              <a:t>Temperature</a:t>
            </a:r>
            <a:r>
              <a:rPr lang="en-US" sz="1600" b="1" dirty="0" smtClean="0">
                <a:solidFill>
                  <a:srgbClr val="0070C0"/>
                </a:solidFill>
                <a:latin typeface="Courier New" pitchFamily="49" charset="0"/>
              </a:rPr>
              <a:t> </a:t>
            </a:r>
            <a:r>
              <a:rPr lang="en-US" sz="1600" b="1" dirty="0" smtClean="0">
                <a:latin typeface="Courier New" pitchFamily="49" charset="0"/>
              </a:rPr>
              <a:t>{</a:t>
            </a:r>
          </a:p>
          <a:p>
            <a:pPr eaLnBrk="0" hangingPunct="0"/>
            <a:endParaRPr lang="en-US" sz="1000" b="1" dirty="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123.5</a:t>
            </a:r>
            <a:r>
              <a:rPr lang="en-US" sz="1600" b="1" dirty="0" smtClean="0">
                <a:latin typeface="Courier New" pitchFamily="49" charset="0"/>
              </a:rPr>
              <a:t>;</a:t>
            </a:r>
            <a:endParaRPr lang="en-US" sz="1600" b="1" dirty="0">
              <a:latin typeface="Courier New" pitchFamily="49" charset="0"/>
            </a:endParaRPr>
          </a:p>
          <a:p>
            <a:pPr eaLnBrk="0" hangingPunct="0"/>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 = (</a:t>
            </a:r>
            <a:r>
              <a:rPr lang="en-US" sz="1600" b="1" dirty="0" smtClean="0">
                <a:solidFill>
                  <a:srgbClr val="006600"/>
                </a:solidFill>
                <a:latin typeface="Courier New" pitchFamily="49" charset="0"/>
              </a:rPr>
              <a:t>5.0</a:t>
            </a:r>
            <a:r>
              <a:rPr lang="en-US" sz="1600" b="1" dirty="0" smtClean="0">
                <a:latin typeface="Courier New" pitchFamily="49" charset="0"/>
              </a:rPr>
              <a:t>/</a:t>
            </a:r>
            <a:r>
              <a:rPr lang="en-US" sz="1600" b="1" dirty="0" smtClean="0">
                <a:solidFill>
                  <a:srgbClr val="006600"/>
                </a:solidFill>
                <a:latin typeface="Courier New" pitchFamily="49" charset="0"/>
              </a:rPr>
              <a:t>9</a:t>
            </a:r>
            <a:r>
              <a:rPr lang="en-US" sz="1600" b="1" dirty="0" smtClean="0">
                <a:latin typeface="Courier New" pitchFamily="49" charset="0"/>
              </a:rPr>
              <a:t>) *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32</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i="1" dirty="0" err="1" smtClean="0">
                <a:latin typeface="Courier New" pitchFamily="49" charset="0"/>
              </a:rPr>
              <a:t>System.out.println</a:t>
            </a:r>
            <a:r>
              <a:rPr lang="en-US" sz="1600" b="1" dirty="0" smtClean="0">
                <a:latin typeface="Courier New" pitchFamily="49" charset="0"/>
              </a:rPr>
              <a:t>(</a:t>
            </a:r>
            <a:r>
              <a:rPr lang="en-US" sz="1600" b="1" dirty="0" smtClean="0">
                <a:solidFill>
                  <a:srgbClr val="006600"/>
                </a:solidFill>
                <a:latin typeface="Courier New" pitchFamily="49" charset="0"/>
              </a:rPr>
              <a:t>"Celsius: " </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p>
          <a:p>
            <a:pPr eaLnBrk="0" hangingPunct="0"/>
            <a:r>
              <a:rPr lang="en-US" sz="1600" b="1" dirty="0">
                <a:latin typeface="Courier New" pitchFamily="49" charset="0"/>
              </a:rPr>
              <a:t>}</a:t>
            </a:r>
          </a:p>
        </p:txBody>
      </p:sp>
      <p:sp>
        <p:nvSpPr>
          <p:cNvPr id="7" name="Content Placeholder 2"/>
          <p:cNvSpPr>
            <a:spLocks noGrp="1"/>
          </p:cNvSpPr>
          <p:nvPr>
            <p:ph idx="1"/>
          </p:nvPr>
        </p:nvSpPr>
        <p:spPr>
          <a:xfrm>
            <a:off x="457200" y="3886200"/>
            <a:ext cx="8534400" cy="2362200"/>
          </a:xfrm>
        </p:spPr>
        <p:txBody>
          <a:bodyPr>
            <a:normAutofit/>
          </a:bodyPr>
          <a:lstStyle/>
          <a:p>
            <a:pPr>
              <a:spcBef>
                <a:spcPts val="0"/>
              </a:spcBef>
            </a:pPr>
            <a:r>
              <a:rPr lang="en-US" sz="2000" dirty="0" smtClean="0"/>
              <a:t>Notes:</a:t>
            </a:r>
          </a:p>
          <a:p>
            <a:pPr lvl="1">
              <a:spcBef>
                <a:spcPts val="600"/>
              </a:spcBef>
            </a:pPr>
            <a:r>
              <a:rPr lang="en-US" sz="1800" b="1" dirty="0" smtClean="0">
                <a:solidFill>
                  <a:srgbClr val="0000FF"/>
                </a:solidFill>
              </a:rPr>
              <a:t>5.0/9</a:t>
            </a:r>
            <a:r>
              <a:rPr lang="en-US" sz="1800" dirty="0" smtClean="0"/>
              <a:t> is necessary to get the correct result (what will 5/9 give?) </a:t>
            </a:r>
          </a:p>
          <a:p>
            <a:pPr lvl="1">
              <a:spcBef>
                <a:spcPts val="600"/>
              </a:spcBef>
            </a:pPr>
            <a:r>
              <a:rPr lang="en-US" sz="1800" dirty="0" smtClean="0"/>
              <a:t>“</a:t>
            </a:r>
            <a:r>
              <a:rPr lang="en-US" sz="1800" b="1" dirty="0" smtClean="0">
                <a:solidFill>
                  <a:srgbClr val="0000FF"/>
                </a:solidFill>
              </a:rPr>
              <a:t>+</a:t>
            </a:r>
            <a:r>
              <a:rPr lang="en-US" sz="1800" dirty="0" smtClean="0"/>
              <a:t>” in the printing statement</a:t>
            </a:r>
          </a:p>
          <a:p>
            <a:pPr lvl="2">
              <a:spcBef>
                <a:spcPts val="0"/>
              </a:spcBef>
            </a:pPr>
            <a:r>
              <a:rPr lang="en-US" sz="1800" dirty="0" smtClean="0">
                <a:solidFill>
                  <a:srgbClr val="000099"/>
                </a:solidFill>
              </a:rPr>
              <a:t>Concatenate</a:t>
            </a:r>
            <a:r>
              <a:rPr lang="en-US" sz="1800" dirty="0" smtClean="0"/>
              <a:t> operator, to combine strings into a single string</a:t>
            </a:r>
          </a:p>
          <a:p>
            <a:pPr lvl="2">
              <a:spcBef>
                <a:spcPts val="0"/>
              </a:spcBef>
            </a:pPr>
            <a:r>
              <a:rPr lang="en-US" sz="1800" dirty="0" smtClean="0"/>
              <a:t>Variable values will be converted to string automatically</a:t>
            </a:r>
          </a:p>
          <a:p>
            <a:pPr lvl="1">
              <a:spcBef>
                <a:spcPts val="600"/>
              </a:spcBef>
            </a:pPr>
            <a:r>
              <a:rPr lang="en-US" sz="1800" dirty="0" smtClean="0"/>
              <a:t>There is another printing statement, </a:t>
            </a:r>
            <a:r>
              <a:rPr lang="en-US" sz="1800" b="1" dirty="0" err="1" smtClean="0">
                <a:solidFill>
                  <a:srgbClr val="0000FF"/>
                </a:solidFill>
                <a:latin typeface="Courier New" pitchFamily="49" charset="0"/>
                <a:cs typeface="Courier New" pitchFamily="49" charset="0"/>
              </a:rPr>
              <a:t>System.out.print</a:t>
            </a:r>
            <a:r>
              <a:rPr lang="en-US" sz="1800" b="1" dirty="0" smtClean="0">
                <a:solidFill>
                  <a:srgbClr val="0000FF"/>
                </a:solidFill>
                <a:latin typeface="Courier New" pitchFamily="49" charset="0"/>
                <a:cs typeface="Courier New" pitchFamily="49" charset="0"/>
              </a:rPr>
              <a:t>()</a:t>
            </a:r>
            <a:r>
              <a:rPr lang="en-US" sz="1800" dirty="0" smtClean="0"/>
              <a:t>, which does not include newline at the end of line (more in section 4.3)</a:t>
            </a:r>
          </a:p>
        </p:txBody>
      </p:sp>
      <p:sp>
        <p:nvSpPr>
          <p:cNvPr id="8" name="Rectangle 7"/>
          <p:cNvSpPr/>
          <p:nvPr/>
        </p:nvSpPr>
        <p:spPr>
          <a:xfrm>
            <a:off x="4800600" y="9144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Temperature.java</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25</a:t>
            </a:fld>
            <a:endParaRPr lang="en-US" sz="1600" dirty="0"/>
          </a:p>
        </p:txBody>
      </p:sp>
      <p:grpSp>
        <p:nvGrpSpPr>
          <p:cNvPr id="17" name="Group 16"/>
          <p:cNvGrpSpPr/>
          <p:nvPr/>
        </p:nvGrpSpPr>
        <p:grpSpPr>
          <a:xfrm>
            <a:off x="2286000" y="2971800"/>
            <a:ext cx="6324600" cy="902732"/>
            <a:chOff x="2362200" y="2971800"/>
            <a:chExt cx="6324600" cy="902732"/>
          </a:xfrm>
        </p:grpSpPr>
        <p:sp>
          <p:nvSpPr>
            <p:cNvPr id="12" name="TextBox 11"/>
            <p:cNvSpPr txBox="1"/>
            <p:nvPr/>
          </p:nvSpPr>
          <p:spPr>
            <a:xfrm>
              <a:off x="2362200" y="3505200"/>
              <a:ext cx="1981200" cy="369332"/>
            </a:xfrm>
            <a:prstGeom prst="rect">
              <a:avLst/>
            </a:prstGeom>
            <a:noFill/>
          </p:spPr>
          <p:txBody>
            <a:bodyPr wrap="square" rtlCol="0">
              <a:spAutoFit/>
            </a:bodyPr>
            <a:lstStyle/>
            <a:p>
              <a:r>
                <a:rPr lang="en-US" dirty="0" smtClean="0">
                  <a:solidFill>
                    <a:srgbClr val="C00000"/>
                  </a:solidFill>
                </a:rPr>
                <a:t>Compare with C:</a:t>
              </a:r>
              <a:endParaRPr lang="en-US" dirty="0">
                <a:solidFill>
                  <a:srgbClr val="C00000"/>
                </a:solidFill>
              </a:endParaRPr>
            </a:p>
          </p:txBody>
        </p:sp>
        <p:cxnSp>
          <p:nvCxnSpPr>
            <p:cNvPr id="16" name="Straight Arrow Connector 15"/>
            <p:cNvCxnSpPr>
              <a:stCxn id="13" idx="0"/>
            </p:cNvCxnSpPr>
            <p:nvPr/>
          </p:nvCxnSpPr>
          <p:spPr>
            <a:xfrm flipH="1" flipV="1">
              <a:off x="3505200" y="2971800"/>
              <a:ext cx="3048000" cy="533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19600" y="3505200"/>
              <a:ext cx="4267200" cy="338554"/>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"Celsius: </a:t>
              </a:r>
              <a:r>
                <a:rPr lang="en-US" sz="1600" b="1" dirty="0" smtClean="0">
                  <a:solidFill>
                    <a:srgbClr val="FF0000"/>
                  </a:solidFill>
                  <a:latin typeface="Courier New" pitchFamily="49" charset="0"/>
                  <a:cs typeface="Courier New" pitchFamily="49" charset="0"/>
                </a:rPr>
                <a:t>%f\n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celsius</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grpSp>
      <p:sp>
        <p:nvSpPr>
          <p:cNvPr id="14"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15" name="TextBox 14"/>
          <p:cNvSpPr txBox="1"/>
          <p:nvPr/>
        </p:nvSpPr>
        <p:spPr>
          <a:xfrm>
            <a:off x="5004216" y="1732160"/>
            <a:ext cx="3911184" cy="646331"/>
          </a:xfrm>
          <a:prstGeom prst="rect">
            <a:avLst/>
          </a:prstGeom>
          <a:solidFill>
            <a:srgbClr val="EEE87A"/>
          </a:solidFill>
          <a:ln>
            <a:solidFill>
              <a:srgbClr val="F6B92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i="1" smtClean="0">
                <a:solidFill>
                  <a:srgbClr val="000099"/>
                </a:solidFill>
              </a:rPr>
              <a:t>Output:</a:t>
            </a:r>
          </a:p>
          <a:p>
            <a:r>
              <a:rPr lang="en-US" b="1" smtClean="0">
                <a:latin typeface="Courier New" panose="02070309020205020404" pitchFamily="49" charset="0"/>
                <a:cs typeface="Courier New" panose="02070309020205020404" pitchFamily="49" charset="0"/>
              </a:rPr>
              <a:t>Celsius: 50.833333333333336</a:t>
            </a:r>
            <a:endParaRPr lang="en-US" b="1">
              <a:latin typeface="Courier New" panose="02070309020205020404" pitchFamily="49" charset="0"/>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up)">
                                      <p:cBhvr>
                                        <p:cTn id="20" dur="500"/>
                                        <p:tgtEl>
                                          <p:spTgt spid="7">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up)">
                                      <p:cBhvr>
                                        <p:cTn id="24" dur="500"/>
                                        <p:tgtEl>
                                          <p:spTgt spid="7">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up)">
                                      <p:cBhvr>
                                        <p:cTn id="28" dur="500"/>
                                        <p:tgtEl>
                                          <p:spTgt spid="7">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US" sz="4400" dirty="0" smtClean="0">
                <a:solidFill>
                  <a:srgbClr val="C00000"/>
                </a:solidFill>
                <a:latin typeface="Britannic Bold" panose="020B0903060703020204" pitchFamily="34" charset="0"/>
              </a:rPr>
              <a:t>4.2</a:t>
            </a:r>
            <a:r>
              <a:rPr lang="en-US" sz="4400" dirty="0" smtClean="0">
                <a:latin typeface="Britannic Bold" panose="020B0903060703020204" pitchFamily="34" charset="0"/>
              </a:rPr>
              <a:t> Control Statements</a:t>
            </a:r>
          </a:p>
        </p:txBody>
      </p:sp>
      <p:sp>
        <p:nvSpPr>
          <p:cNvPr id="13315" name="Rectangle 5"/>
          <p:cNvSpPr>
            <a:spLocks noGrp="1" noChangeArrowheads="1"/>
          </p:cNvSpPr>
          <p:nvPr>
            <p:ph type="subTitle" idx="1"/>
          </p:nvPr>
        </p:nvSpPr>
        <p:spPr/>
        <p:txBody>
          <a:bodyPr/>
          <a:lstStyle/>
          <a:p>
            <a:pPr eaLnBrk="1" hangingPunct="1"/>
            <a:r>
              <a:rPr lang="en-US" sz="3200" dirty="0" smtClean="0">
                <a:latin typeface="Calibri" pitchFamily="34" charset="0"/>
              </a:rPr>
              <a:t>Program Execution Flow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Boolean Data Type </a:t>
            </a:r>
            <a:r>
              <a:rPr lang="en-US" sz="3600" b="1" dirty="0" smtClean="0">
                <a:solidFill>
                  <a:srgbClr val="C00000"/>
                </a:solidFill>
                <a:latin typeface="Britannic Bold" panose="020B0903060703020204" pitchFamily="34" charset="0"/>
              </a:rPr>
              <a:t>[new in Java]</a:t>
            </a:r>
            <a:endParaRPr lang="en-US" sz="3600" dirty="0">
              <a:solidFill>
                <a:srgbClr val="C00000"/>
              </a:solidFill>
              <a:latin typeface="Britannic Bold" panose="020B0903060703020204" pitchFamily="34" charset="0"/>
            </a:endParaRPr>
          </a:p>
        </p:txBody>
      </p:sp>
      <p:sp>
        <p:nvSpPr>
          <p:cNvPr id="3" name="Content Placeholder 2"/>
          <p:cNvSpPr>
            <a:spLocks noGrp="1"/>
          </p:cNvSpPr>
          <p:nvPr>
            <p:ph idx="1"/>
          </p:nvPr>
        </p:nvSpPr>
        <p:spPr>
          <a:xfrm>
            <a:off x="457200" y="990600"/>
            <a:ext cx="8229600" cy="1524000"/>
          </a:xfrm>
        </p:spPr>
        <p:txBody>
          <a:bodyPr>
            <a:normAutofit fontScale="92500" lnSpcReduction="20000"/>
          </a:bodyPr>
          <a:lstStyle/>
          <a:p>
            <a:pPr>
              <a:spcBef>
                <a:spcPts val="600"/>
              </a:spcBef>
            </a:pPr>
            <a:r>
              <a:rPr lang="en-US" dirty="0" smtClean="0"/>
              <a:t>Java provides an actual </a:t>
            </a:r>
            <a:r>
              <a:rPr lang="en-US" b="1" dirty="0" err="1" smtClean="0">
                <a:solidFill>
                  <a:srgbClr val="660066"/>
                </a:solidFill>
              </a:rPr>
              <a:t>boolean</a:t>
            </a:r>
            <a:r>
              <a:rPr lang="en-US" dirty="0" smtClean="0"/>
              <a:t> data type</a:t>
            </a:r>
          </a:p>
          <a:p>
            <a:pPr lvl="1">
              <a:spcBef>
                <a:spcPts val="600"/>
              </a:spcBef>
            </a:pPr>
            <a:r>
              <a:rPr lang="en-US" dirty="0" smtClean="0"/>
              <a:t>Store </a:t>
            </a:r>
            <a:r>
              <a:rPr lang="en-US" dirty="0" err="1" smtClean="0"/>
              <a:t>boolean</a:t>
            </a:r>
            <a:r>
              <a:rPr lang="en-US" dirty="0" smtClean="0"/>
              <a:t> value </a:t>
            </a:r>
            <a:r>
              <a:rPr lang="en-US" b="1" i="1" dirty="0" smtClean="0">
                <a:solidFill>
                  <a:srgbClr val="006600"/>
                </a:solidFill>
              </a:rPr>
              <a:t>true</a:t>
            </a:r>
            <a:r>
              <a:rPr lang="en-US" b="1" i="1" dirty="0" smtClean="0"/>
              <a:t> </a:t>
            </a:r>
            <a:r>
              <a:rPr lang="en-US" dirty="0" smtClean="0"/>
              <a:t>or </a:t>
            </a:r>
            <a:r>
              <a:rPr lang="en-US" b="1" i="1" dirty="0" smtClean="0">
                <a:solidFill>
                  <a:srgbClr val="C00000"/>
                </a:solidFill>
              </a:rPr>
              <a:t>false</a:t>
            </a:r>
            <a:r>
              <a:rPr lang="en-US" dirty="0" smtClean="0"/>
              <a:t>, which are keywords in Java</a:t>
            </a:r>
          </a:p>
          <a:p>
            <a:pPr lvl="1">
              <a:spcBef>
                <a:spcPts val="600"/>
              </a:spcBef>
            </a:pPr>
            <a:r>
              <a:rPr lang="en-US" dirty="0" smtClean="0"/>
              <a:t>Boolean expression evaluates to either </a:t>
            </a:r>
            <a:r>
              <a:rPr lang="en-US" b="1" i="1" dirty="0" smtClean="0">
                <a:solidFill>
                  <a:srgbClr val="006600"/>
                </a:solidFill>
              </a:rPr>
              <a:t>true</a:t>
            </a:r>
            <a:r>
              <a:rPr lang="en-US" dirty="0" smtClean="0"/>
              <a:t> or </a:t>
            </a:r>
            <a:r>
              <a:rPr lang="en-US" b="1" i="1" dirty="0" smtClean="0">
                <a:solidFill>
                  <a:srgbClr val="C00000"/>
                </a:solidFill>
              </a:rPr>
              <a:t>false</a:t>
            </a:r>
          </a:p>
        </p:txBody>
      </p:sp>
      <p:grpSp>
        <p:nvGrpSpPr>
          <p:cNvPr id="4" name="Group 3"/>
          <p:cNvGrpSpPr/>
          <p:nvPr/>
        </p:nvGrpSpPr>
        <p:grpSpPr>
          <a:xfrm>
            <a:off x="838200" y="2514600"/>
            <a:ext cx="7391400" cy="1066800"/>
            <a:chOff x="914400" y="2133600"/>
            <a:chExt cx="5486400" cy="1524000"/>
          </a:xfrm>
        </p:grpSpPr>
        <p:sp>
          <p:nvSpPr>
            <p:cNvPr id="5" name="Rectangle 4"/>
            <p:cNvSpPr/>
            <p:nvPr/>
          </p:nvSpPr>
          <p:spPr>
            <a:xfrm>
              <a:off x="914400" y="2133600"/>
              <a:ext cx="339365"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6" name="Rectangle 5"/>
            <p:cNvSpPr/>
            <p:nvPr/>
          </p:nvSpPr>
          <p:spPr>
            <a:xfrm>
              <a:off x="1253765" y="2133600"/>
              <a:ext cx="5147035"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r>
                <a:rPr lang="en-US" sz="2000" dirty="0" smtClean="0">
                  <a:solidFill>
                    <a:srgbClr val="0000FF"/>
                  </a:solidFill>
                </a:rPr>
                <a:t> </a:t>
              </a:r>
              <a:r>
                <a:rPr lang="en-US" sz="2000" b="1" dirty="0" err="1" smtClean="0">
                  <a:solidFill>
                    <a:srgbClr val="0000FF"/>
                  </a:solidFill>
                  <a:latin typeface="Courier New" pitchFamily="49" charset="0"/>
                  <a:cs typeface="Courier New" pitchFamily="49" charset="0"/>
                </a:rPr>
                <a:t>boolean</a:t>
              </a:r>
              <a:r>
                <a:rPr lang="en-US" sz="2000" b="1" dirty="0" smtClean="0">
                  <a:solidFill>
                    <a:srgbClr val="0000FF"/>
                  </a:solidFill>
                  <a:latin typeface="Courier New" pitchFamily="49" charset="0"/>
                  <a:cs typeface="Courier New" pitchFamily="49" charset="0"/>
                </a:rPr>
                <a:t> </a:t>
              </a:r>
              <a:r>
                <a:rPr lang="en-US" sz="2000" b="1" i="1" dirty="0" smtClean="0">
                  <a:latin typeface="Courier New" pitchFamily="49" charset="0"/>
                  <a:cs typeface="Courier New" pitchFamily="49" charset="0"/>
                </a:rPr>
                <a:t>variable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grpSp>
      <p:grpSp>
        <p:nvGrpSpPr>
          <p:cNvPr id="7" name="Group 6"/>
          <p:cNvGrpSpPr/>
          <p:nvPr/>
        </p:nvGrpSpPr>
        <p:grpSpPr>
          <a:xfrm>
            <a:off x="838200" y="3657600"/>
            <a:ext cx="7391400" cy="2819400"/>
            <a:chOff x="914400" y="2133600"/>
            <a:chExt cx="6629400" cy="1524000"/>
          </a:xfrm>
        </p:grpSpPr>
        <p:sp>
          <p:nvSpPr>
            <p:cNvPr id="8" name="Rectangle 7"/>
            <p:cNvSpPr/>
            <p:nvPr/>
          </p:nvSpPr>
          <p:spPr>
            <a:xfrm>
              <a:off x="914400" y="2133600"/>
              <a:ext cx="410066"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Example</a:t>
              </a:r>
              <a:endParaRPr lang="en-US" b="1" dirty="0"/>
            </a:p>
          </p:txBody>
        </p:sp>
        <p:sp>
          <p:nvSpPr>
            <p:cNvPr id="9" name="Rectangle 8"/>
            <p:cNvSpPr/>
            <p:nvPr/>
          </p:nvSpPr>
          <p:spPr>
            <a:xfrm>
              <a:off x="1324466" y="2133600"/>
              <a:ext cx="6219334"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boolean</a:t>
              </a:r>
              <a:r>
                <a:rPr lang="en-US" b="1" dirty="0" smtClean="0">
                  <a:solidFill>
                    <a:srgbClr val="002060"/>
                  </a:solidFill>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r>
                <a:rPr lang="en-US" b="1" dirty="0" err="1" smtClean="0">
                  <a:solidFill>
                    <a:srgbClr val="0000FF"/>
                  </a:solidFill>
                  <a:latin typeface="Courier New" pitchFamily="49" charset="0"/>
                  <a:cs typeface="Courier New" pitchFamily="49" charset="0"/>
                </a:rPr>
                <a:t>int</a:t>
              </a:r>
              <a:r>
                <a:rPr lang="en-US" b="1" dirty="0" smtClean="0">
                  <a:solidFill>
                    <a:srgbClr val="0000FF"/>
                  </a:solidFill>
                  <a:latin typeface="Courier New" pitchFamily="49" charset="0"/>
                  <a:cs typeface="Courier New" pitchFamily="49" charset="0"/>
                </a:rPr>
                <a:t> </a:t>
              </a:r>
              <a:r>
                <a:rPr lang="en-US" b="1" dirty="0" smtClean="0">
                  <a:latin typeface="Courier New" pitchFamily="49" charset="0"/>
                  <a:cs typeface="Courier New" pitchFamily="49" charset="0"/>
                </a:rPr>
                <a:t>input;</a:t>
              </a:r>
            </a:p>
            <a:p>
              <a:r>
                <a:rPr lang="en-US" b="1" dirty="0" smtClean="0">
                  <a:solidFill>
                    <a:srgbClr val="002060"/>
                  </a:solidFill>
                  <a:latin typeface="Courier New" pitchFamily="49" charset="0"/>
                  <a:cs typeface="Courier New" pitchFamily="49" charset="0"/>
                </a:rPr>
                <a:t>  </a:t>
              </a:r>
              <a:r>
                <a:rPr lang="en-US" b="1" i="1" dirty="0" smtClean="0">
                  <a:solidFill>
                    <a:srgbClr val="C00000"/>
                  </a:solidFill>
                  <a:latin typeface="Courier New" pitchFamily="49" charset="0"/>
                  <a:cs typeface="Courier New" pitchFamily="49" charset="0"/>
                </a:rPr>
                <a:t>// code to read input from user omitted</a:t>
              </a:r>
            </a:p>
            <a:p>
              <a:r>
                <a:rPr lang="en-US" b="1" dirty="0" smtClean="0">
                  <a:solidFill>
                    <a:srgbClr val="00206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if </a:t>
              </a:r>
              <a:r>
                <a:rPr lang="en-US" b="1" dirty="0" smtClean="0">
                  <a:latin typeface="Courier New" pitchFamily="49" charset="0"/>
                  <a:cs typeface="Courier New" pitchFamily="49" charset="0"/>
                </a:rPr>
                <a:t>(input % </a:t>
              </a:r>
              <a:r>
                <a:rPr lang="en-US" b="1" dirty="0" smtClean="0">
                  <a:solidFill>
                    <a:srgbClr val="006600"/>
                  </a:solidFill>
                  <a:latin typeface="Courier New" pitchFamily="49" charset="0"/>
                  <a:cs typeface="Courier New" pitchFamily="49" charset="0"/>
                </a:rPr>
                <a:t>2</a:t>
              </a:r>
              <a:r>
                <a:rPr lang="en-US" b="1" dirty="0" smtClean="0">
                  <a:latin typeface="Courier New" pitchFamily="49" charset="0"/>
                  <a:cs typeface="Courier New" pitchFamily="49" charset="0"/>
                </a:rPr>
                <a:t> == 0)</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true</a:t>
              </a:r>
              <a:r>
                <a:rPr lang="en-US" b="1" dirty="0" smtClean="0">
                  <a:solidFill>
                    <a:srgbClr val="002060"/>
                  </a:solidFill>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 else</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 = </a:t>
              </a:r>
              <a:r>
                <a:rPr lang="en-US" b="1" dirty="0" smtClean="0">
                  <a:solidFill>
                    <a:srgbClr val="006600"/>
                  </a:solidFill>
                  <a:latin typeface="Courier New" pitchFamily="49" charset="0"/>
                  <a:cs typeface="Courier New" pitchFamily="49" charset="0"/>
                </a:rPr>
                <a:t>false</a:t>
              </a:r>
              <a:r>
                <a:rPr lang="en-US" b="1" dirty="0" smtClean="0">
                  <a:solidFill>
                    <a:srgbClr val="002060"/>
                  </a:solidFill>
                  <a:latin typeface="Courier New" pitchFamily="49" charset="0"/>
                  <a:cs typeface="Courier New" pitchFamily="49" charset="0"/>
                </a:rPr>
                <a:t>;</a:t>
              </a:r>
            </a:p>
            <a:p>
              <a:r>
                <a:rPr lang="en-US" b="1" dirty="0" smtClean="0">
                  <a:solidFill>
                    <a:srgbClr val="0000FF"/>
                  </a:solidFill>
                  <a:latin typeface="Courier New" pitchFamily="49" charset="0"/>
                  <a:cs typeface="Courier New" pitchFamily="49" charset="0"/>
                </a:rPr>
                <a:t>  if</a:t>
              </a:r>
              <a:r>
                <a:rPr lang="en-US" b="1" dirty="0" smtClean="0">
                  <a:solidFill>
                    <a:srgbClr val="002060"/>
                  </a:solidFill>
                  <a:latin typeface="Courier New" pitchFamily="49" charset="0"/>
                  <a:cs typeface="Courier New" pitchFamily="49" charset="0"/>
                </a:rPr>
                <a:t>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isEven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i="1" dirty="0" err="1" smtClean="0">
                  <a:latin typeface="Courier New" pitchFamily="49" charset="0"/>
                  <a:cs typeface="Courier New" pitchFamily="49" charset="0"/>
                </a:rPr>
                <a:t>System.out.println</a:t>
              </a:r>
              <a:r>
                <a:rPr lang="en-US" b="1" dirty="0" smtClean="0">
                  <a:latin typeface="Courier New" pitchFamily="49" charset="0"/>
                  <a:cs typeface="Courier New" pitchFamily="49" charset="0"/>
                </a:rPr>
                <a:t>(</a:t>
              </a:r>
              <a:r>
                <a:rPr lang="en-US" b="1" dirty="0" smtClean="0">
                  <a:solidFill>
                    <a:srgbClr val="006600"/>
                  </a:solidFill>
                  <a:latin typeface="Courier New" pitchFamily="49" charset="0"/>
                  <a:cs typeface="Courier New" pitchFamily="49" charset="0"/>
                </a:rPr>
                <a:t>"Input is even!"</a:t>
              </a:r>
              <a:r>
                <a:rPr lang="en-US" b="1" dirty="0" smtClean="0">
                  <a:latin typeface="Courier New" pitchFamily="49" charset="0"/>
                  <a:cs typeface="Courier New" pitchFamily="49" charset="0"/>
                </a:rPr>
                <a:t>);</a:t>
              </a:r>
            </a:p>
            <a:p>
              <a:r>
                <a:rPr lang="en-US" b="1" dirty="0" smtClean="0">
                  <a:solidFill>
                    <a:srgbClr val="002060"/>
                  </a:solidFill>
                  <a:latin typeface="Courier New" pitchFamily="49" charset="0"/>
                  <a:cs typeface="Courier New" pitchFamily="49" charset="0"/>
                </a:rPr>
                <a:t>  </a:t>
              </a:r>
              <a:endParaRPr lang="en-US" b="1" dirty="0">
                <a:latin typeface="Courier New" pitchFamily="49" charset="0"/>
                <a:cs typeface="Courier New" pitchFamily="49" charset="0"/>
              </a:endParaRPr>
            </a:p>
          </p:txBody>
        </p:sp>
      </p:grpSp>
      <p:sp>
        <p:nvSpPr>
          <p:cNvPr id="13" name="Slide Number Placeholder 12"/>
          <p:cNvSpPr>
            <a:spLocks noGrp="1"/>
          </p:cNvSpPr>
          <p:nvPr>
            <p:ph type="sldNum" sz="quarter" idx="4"/>
          </p:nvPr>
        </p:nvSpPr>
        <p:spPr/>
        <p:txBody>
          <a:bodyPr/>
          <a:lstStyle/>
          <a:p>
            <a:fld id="{9D84BA89-CC61-4F67-A868-148EFD8CC251}" type="slidenum">
              <a:rPr lang="en-US" sz="1600" smtClean="0"/>
              <a:pPr/>
              <a:t>27</a:t>
            </a:fld>
            <a:endParaRPr lang="en-US" sz="1600" dirty="0"/>
          </a:p>
        </p:txBody>
      </p:sp>
      <p:grpSp>
        <p:nvGrpSpPr>
          <p:cNvPr id="15" name="Group 14"/>
          <p:cNvGrpSpPr/>
          <p:nvPr/>
        </p:nvGrpSpPr>
        <p:grpSpPr>
          <a:xfrm>
            <a:off x="4419600" y="4572000"/>
            <a:ext cx="4038600" cy="1066800"/>
            <a:chOff x="4419600" y="4572000"/>
            <a:chExt cx="4038600" cy="1066800"/>
          </a:xfrm>
        </p:grpSpPr>
        <p:sp>
          <p:nvSpPr>
            <p:cNvPr id="10" name="Rectangle 9"/>
            <p:cNvSpPr/>
            <p:nvPr/>
          </p:nvSpPr>
          <p:spPr>
            <a:xfrm>
              <a:off x="4800600" y="4724400"/>
              <a:ext cx="3657600" cy="685800"/>
            </a:xfrm>
            <a:prstGeom prst="rect">
              <a:avLst/>
            </a:prstGeom>
            <a:solidFill>
              <a:srgbClr val="FFFFCC"/>
            </a:solidFill>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1600" b="1" dirty="0" smtClean="0"/>
                <a:t>Equivalent: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isEven</a:t>
              </a:r>
              <a:r>
                <a:rPr lang="en-US" sz="1600" b="1" dirty="0" smtClean="0">
                  <a:latin typeface="Courier New" pitchFamily="49" charset="0"/>
                  <a:cs typeface="Courier New" pitchFamily="49" charset="0"/>
                </a:rPr>
                <a:t> = (input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p:txBody>
        </p:sp>
        <p:sp>
          <p:nvSpPr>
            <p:cNvPr id="14" name="Right Brace 13"/>
            <p:cNvSpPr/>
            <p:nvPr/>
          </p:nvSpPr>
          <p:spPr>
            <a:xfrm>
              <a:off x="4419600" y="4572000"/>
              <a:ext cx="228600" cy="10668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Boolean Operators</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28</a:t>
            </a:fld>
            <a:endParaRPr lang="en-US" sz="1600" dirty="0"/>
          </a:p>
        </p:txBody>
      </p:sp>
      <p:graphicFrame>
        <p:nvGraphicFramePr>
          <p:cNvPr id="6" name="Table 5"/>
          <p:cNvGraphicFramePr>
            <a:graphicFrameLocks noGrp="1"/>
          </p:cNvGraphicFramePr>
          <p:nvPr/>
        </p:nvGraphicFramePr>
        <p:xfrm>
          <a:off x="609600" y="1436919"/>
          <a:ext cx="4953000" cy="4547321"/>
        </p:xfrm>
        <a:graphic>
          <a:graphicData uri="http://schemas.openxmlformats.org/drawingml/2006/table">
            <a:tbl>
              <a:tblPr firstRow="1" bandRow="1">
                <a:tableStyleId>{16D9F66E-5EB9-4882-86FB-DCBF35E3C3E4}</a:tableStyleId>
              </a:tblPr>
              <a:tblGrid>
                <a:gridCol w="864810"/>
                <a:gridCol w="1497390"/>
                <a:gridCol w="2590800"/>
              </a:tblGrid>
              <a:tr h="402771">
                <a:tc>
                  <a:txBody>
                    <a:bodyPr/>
                    <a:lstStyle/>
                    <a:p>
                      <a:pPr algn="ctr"/>
                      <a:endParaRPr lang="en-US" sz="2000" dirty="0"/>
                    </a:p>
                  </a:txBody>
                  <a:tcPr>
                    <a:solidFill>
                      <a:schemeClr val="bg1"/>
                    </a:solidFill>
                  </a:tcPr>
                </a:tc>
                <a:tc>
                  <a:txBody>
                    <a:bodyPr/>
                    <a:lstStyle/>
                    <a:p>
                      <a:pPr algn="ctr"/>
                      <a:r>
                        <a:rPr lang="en-US" sz="2000" dirty="0" smtClean="0"/>
                        <a:t>Operators</a:t>
                      </a:r>
                      <a:endParaRPr lang="en-US" sz="2000" dirty="0"/>
                    </a:p>
                  </a:txBody>
                  <a:tcPr>
                    <a:solidFill>
                      <a:srgbClr val="FFFFCC"/>
                    </a:solidFill>
                  </a:tcPr>
                </a:tc>
                <a:tc>
                  <a:txBody>
                    <a:bodyPr/>
                    <a:lstStyle/>
                    <a:p>
                      <a:r>
                        <a:rPr lang="en-US" sz="2000" dirty="0" smtClean="0"/>
                        <a:t>Description</a:t>
                      </a:r>
                      <a:r>
                        <a:rPr lang="en-US" sz="2000" baseline="0" dirty="0" smtClean="0"/>
                        <a:t> </a:t>
                      </a:r>
                      <a:endParaRPr lang="en-US" sz="2000" dirty="0"/>
                    </a:p>
                  </a:txBody>
                  <a:tcPr>
                    <a:solidFill>
                      <a:srgbClr val="FFFFCC"/>
                    </a:solidFill>
                  </a:tcPr>
                </a:tc>
              </a:tr>
              <a:tr h="402771">
                <a:tc rowSpan="6">
                  <a:txBody>
                    <a:bodyPr/>
                    <a:lstStyle/>
                    <a:p>
                      <a:pPr algn="ctr"/>
                      <a:r>
                        <a:rPr lang="en-US" sz="2000" b="1" dirty="0" smtClean="0">
                          <a:solidFill>
                            <a:srgbClr val="660066"/>
                          </a:solidFill>
                          <a:latin typeface="+mn-lt"/>
                          <a:cs typeface="Courier New" pitchFamily="49" charset="0"/>
                        </a:rPr>
                        <a:t>Relational Operators</a:t>
                      </a:r>
                      <a:endParaRPr lang="en-US" sz="2000" b="1" dirty="0">
                        <a:solidFill>
                          <a:srgbClr val="660066"/>
                        </a:solidFill>
                        <a:latin typeface="+mn-lt"/>
                        <a:cs typeface="Courier New" pitchFamily="49" charset="0"/>
                      </a:endParaRPr>
                    </a:p>
                  </a:txBody>
                  <a:tcPr vert="vert270">
                    <a:solidFill>
                      <a:schemeClr val="accent5">
                        <a:lumMod val="40000"/>
                        <a:lumOff val="60000"/>
                      </a:schemeClr>
                    </a:solidFill>
                  </a:tcPr>
                </a:tc>
                <a:tc>
                  <a:txBody>
                    <a:bodyPr/>
                    <a:lstStyle/>
                    <a:p>
                      <a:pPr algn="ctr"/>
                      <a:r>
                        <a:rPr lang="en-US" sz="2000" b="1" dirty="0" smtClean="0">
                          <a:solidFill>
                            <a:srgbClr val="C00000"/>
                          </a:solidFill>
                          <a:latin typeface="Courier New" pitchFamily="49" charset="0"/>
                          <a:cs typeface="Courier New" pitchFamily="49" charset="0"/>
                        </a:rPr>
                        <a:t>&lt;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less than</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&gt;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larger than</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&lt;=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less</a:t>
                      </a:r>
                      <a:r>
                        <a:rPr lang="en-US" sz="2000" baseline="0" dirty="0" smtClean="0"/>
                        <a:t> than</a:t>
                      </a:r>
                      <a:r>
                        <a:rPr lang="en-US" sz="2000" dirty="0" smtClean="0"/>
                        <a:t> </a:t>
                      </a:r>
                      <a:r>
                        <a:rPr lang="en-US" sz="2000" b="0" baseline="0" dirty="0" smtClean="0"/>
                        <a:t>or equal</a:t>
                      </a:r>
                      <a:endParaRPr lang="en-US" sz="2000" b="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&gt;=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larger than or</a:t>
                      </a:r>
                      <a:r>
                        <a:rPr lang="en-US" sz="2000" baseline="0" dirty="0" smtClean="0"/>
                        <a:t> equal</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Equal</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txBody>
                  <a:tcPr/>
                </a:tc>
                <a:tc>
                  <a:txBody>
                    <a:bodyPr/>
                    <a:lstStyle/>
                    <a:p>
                      <a:r>
                        <a:rPr lang="en-US" sz="2000" dirty="0" smtClean="0"/>
                        <a:t>not equal</a:t>
                      </a:r>
                      <a:endParaRPr lang="en-US" sz="2000" dirty="0"/>
                    </a:p>
                  </a:txBody>
                  <a:tcPr/>
                </a:tc>
              </a:tr>
              <a:tr h="0">
                <a:tc gridSpan="3">
                  <a:txBody>
                    <a:bodyPr/>
                    <a:lstStyle/>
                    <a:p>
                      <a:pPr algn="ctr"/>
                      <a:endParaRPr lang="en-US" sz="2000" b="1" dirty="0">
                        <a:solidFill>
                          <a:srgbClr val="660066"/>
                        </a:solidFill>
                        <a:latin typeface="+mn-lt"/>
                        <a:cs typeface="Courier New" pitchFamily="49" charset="0"/>
                      </a:endParaRPr>
                    </a:p>
                  </a:txBody>
                  <a:tcPr vert="vert270">
                    <a:solidFill>
                      <a:schemeClr val="bg1">
                        <a:lumMod val="85000"/>
                      </a:schemeClr>
                    </a:solidFill>
                  </a:tcPr>
                </a:tc>
                <a:tc hMerge="1">
                  <a:txBody>
                    <a:bodyPr/>
                    <a:lstStyle/>
                    <a:p>
                      <a:pPr algn="ctr"/>
                      <a:endParaRPr lang="en-US" sz="1800" b="1" dirty="0">
                        <a:solidFill>
                          <a:srgbClr val="C00000"/>
                        </a:solidFill>
                        <a:latin typeface="Courier New" pitchFamily="49" charset="0"/>
                        <a:cs typeface="Courier New" pitchFamily="49" charset="0"/>
                      </a:endParaRPr>
                    </a:p>
                  </a:txBody>
                  <a:tcPr/>
                </a:tc>
                <a:tc hMerge="1">
                  <a:txBody>
                    <a:bodyPr/>
                    <a:lstStyle/>
                    <a:p>
                      <a:endParaRPr lang="en-US"/>
                    </a:p>
                  </a:txBody>
                  <a:tcPr/>
                </a:tc>
              </a:tr>
              <a:tr h="402771">
                <a:tc rowSpan="4">
                  <a:txBody>
                    <a:bodyPr/>
                    <a:lstStyle/>
                    <a:p>
                      <a:pPr algn="ctr"/>
                      <a:r>
                        <a:rPr lang="en-US" sz="2000" b="1" dirty="0" smtClean="0">
                          <a:solidFill>
                            <a:srgbClr val="660066"/>
                          </a:solidFill>
                          <a:latin typeface="+mn-lt"/>
                          <a:cs typeface="Courier New" pitchFamily="49" charset="0"/>
                        </a:rPr>
                        <a:t>Logical</a:t>
                      </a:r>
                      <a:r>
                        <a:rPr lang="en-US" sz="2000" b="1" baseline="0" dirty="0" smtClean="0">
                          <a:solidFill>
                            <a:srgbClr val="660066"/>
                          </a:solidFill>
                          <a:latin typeface="+mn-lt"/>
                          <a:cs typeface="Courier New" pitchFamily="49" charset="0"/>
                        </a:rPr>
                        <a:t> Operators</a:t>
                      </a:r>
                      <a:endParaRPr lang="en-US" sz="2000" b="1" dirty="0">
                        <a:solidFill>
                          <a:srgbClr val="660066"/>
                        </a:solidFill>
                        <a:latin typeface="+mn-lt"/>
                        <a:cs typeface="Courier New" pitchFamily="49" charset="0"/>
                      </a:endParaRPr>
                    </a:p>
                  </a:txBody>
                  <a:tcPr vert="vert270">
                    <a:solidFill>
                      <a:schemeClr val="accent5">
                        <a:lumMod val="40000"/>
                        <a:lumOff val="60000"/>
                      </a:schemeClr>
                    </a:solidFill>
                  </a:tcPr>
                </a:tc>
                <a:tc>
                  <a:txBody>
                    <a:bodyPr/>
                    <a:lstStyle/>
                    <a:p>
                      <a:pPr algn="ctr"/>
                      <a:r>
                        <a:rPr lang="en-US" sz="1800" b="1" dirty="0" smtClean="0">
                          <a:solidFill>
                            <a:srgbClr val="C00000"/>
                          </a:solidFill>
                          <a:latin typeface="Courier New" pitchFamily="49" charset="0"/>
                          <a:cs typeface="Courier New" pitchFamily="49" charset="0"/>
                        </a:rPr>
                        <a:t>&amp;&amp;</a:t>
                      </a:r>
                      <a:endParaRPr lang="en-US" sz="1800" b="1" dirty="0">
                        <a:solidFill>
                          <a:srgbClr val="C00000"/>
                        </a:solidFill>
                        <a:latin typeface="Courier New" pitchFamily="49" charset="0"/>
                        <a:cs typeface="Courier New" pitchFamily="49" charset="0"/>
                      </a:endParaRPr>
                    </a:p>
                  </a:txBody>
                  <a:tcPr/>
                </a:tc>
                <a:tc>
                  <a:txBody>
                    <a:bodyPr/>
                    <a:lstStyle/>
                    <a:p>
                      <a:r>
                        <a:rPr lang="en-US" sz="2000" dirty="0" smtClean="0"/>
                        <a:t>and</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algn="ctr"/>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or</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not</a:t>
                      </a:r>
                      <a:endParaRPr lang="en-US" sz="2000" dirty="0"/>
                    </a:p>
                  </a:txBody>
                  <a:tcPr/>
                </a:tc>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smtClean="0">
                          <a:solidFill>
                            <a:srgbClr val="C00000"/>
                          </a:solidFill>
                          <a:latin typeface="Courier New" pitchFamily="49" charset="0"/>
                          <a:ea typeface="+mn-ea"/>
                          <a:cs typeface="Courier New" pitchFamily="49" charset="0"/>
                        </a:rPr>
                        <a:t>^</a:t>
                      </a:r>
                      <a:endParaRPr lang="en-US" sz="1800" b="1" kern="1200" dirty="0">
                        <a:solidFill>
                          <a:srgbClr val="C00000"/>
                        </a:solidFill>
                        <a:latin typeface="Courier New" pitchFamily="49" charset="0"/>
                        <a:ea typeface="+mn-ea"/>
                        <a:cs typeface="Courier New" pitchFamily="49" charset="0"/>
                      </a:endParaRPr>
                    </a:p>
                  </a:txBody>
                  <a:tcPr/>
                </a:tc>
                <a:tc>
                  <a:txBody>
                    <a:bodyPr/>
                    <a:lstStyle/>
                    <a:p>
                      <a:r>
                        <a:rPr lang="en-US" sz="2000" dirty="0" smtClean="0"/>
                        <a:t>exclusive-or</a:t>
                      </a:r>
                      <a:endParaRPr lang="en-US" sz="2000" dirty="0"/>
                    </a:p>
                  </a:txBody>
                  <a:tcPr/>
                </a:tc>
              </a:tr>
            </a:tbl>
          </a:graphicData>
        </a:graphic>
      </p:graphicFrame>
      <p:sp>
        <p:nvSpPr>
          <p:cNvPr id="7" name="Right Brace 6"/>
          <p:cNvSpPr/>
          <p:nvPr/>
        </p:nvSpPr>
        <p:spPr>
          <a:xfrm>
            <a:off x="5638800" y="1856282"/>
            <a:ext cx="228600" cy="2410918"/>
          </a:xfrm>
          <a:prstGeom prst="rightBrace">
            <a:avLst>
              <a:gd name="adj1" fmla="val 5505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054908" y="1981200"/>
            <a:ext cx="2784292" cy="21123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t>Operands are variables / values that can be compared directly.</a:t>
            </a:r>
          </a:p>
          <a:p>
            <a:endParaRPr lang="en-US" sz="1600" dirty="0" smtClean="0"/>
          </a:p>
          <a:p>
            <a:r>
              <a:rPr lang="en-US" sz="1600" dirty="0" smtClean="0"/>
              <a:t>Examples:</a:t>
            </a:r>
          </a:p>
          <a:p>
            <a:endParaRPr lang="en-US" sz="1000" dirty="0" smtClean="0"/>
          </a:p>
          <a:p>
            <a:r>
              <a:rPr lang="en-US" sz="1600" b="1" smtClean="0">
                <a:latin typeface="Courier New" pitchFamily="49" charset="0"/>
                <a:cs typeface="Courier New" pitchFamily="49" charset="0"/>
              </a:rPr>
              <a:t>  X </a:t>
            </a:r>
            <a:r>
              <a:rPr lang="en-US" sz="1600" b="1" dirty="0" smtClean="0">
                <a:solidFill>
                  <a:srgbClr val="C00000"/>
                </a:solidFill>
                <a:latin typeface="Courier New" pitchFamily="49" charset="0"/>
                <a:cs typeface="Courier New" pitchFamily="49" charset="0"/>
              </a:rPr>
              <a:t>&lt;</a:t>
            </a:r>
            <a:r>
              <a:rPr lang="en-US" sz="1600" b="1" dirty="0" smtClean="0">
                <a:latin typeface="Courier New" pitchFamily="49" charset="0"/>
                <a:cs typeface="Courier New" pitchFamily="49" charset="0"/>
              </a:rPr>
              <a:t> Y</a:t>
            </a:r>
          </a:p>
          <a:p>
            <a:r>
              <a:rPr lang="en-US" sz="1600" b="1" smtClean="0">
                <a:latin typeface="Courier New" pitchFamily="49" charset="0"/>
                <a:cs typeface="Courier New" pitchFamily="49" charset="0"/>
              </a:rPr>
              <a:t>  1 </a:t>
            </a:r>
            <a:r>
              <a:rPr lang="en-US" sz="1600" b="1" dirty="0" smtClean="0">
                <a:solidFill>
                  <a:srgbClr val="C00000"/>
                </a:solidFill>
                <a:latin typeface="Courier New" pitchFamily="49" charset="0"/>
                <a:cs typeface="Courier New" pitchFamily="49" charset="0"/>
              </a:rPr>
              <a:t>&gt;=</a:t>
            </a:r>
            <a:r>
              <a:rPr lang="en-US" sz="1600" b="1" dirty="0" smtClean="0">
                <a:latin typeface="Courier New" pitchFamily="49" charset="0"/>
                <a:cs typeface="Courier New" pitchFamily="49" charset="0"/>
              </a:rPr>
              <a:t> 4</a:t>
            </a:r>
          </a:p>
        </p:txBody>
      </p:sp>
      <p:sp>
        <p:nvSpPr>
          <p:cNvPr id="9" name="Right Brace 8"/>
          <p:cNvSpPr/>
          <p:nvPr/>
        </p:nvSpPr>
        <p:spPr>
          <a:xfrm>
            <a:off x="5638800" y="4419600"/>
            <a:ext cx="228600" cy="1576466"/>
          </a:xfrm>
          <a:prstGeom prst="rightBrace">
            <a:avLst>
              <a:gd name="adj1" fmla="val 3456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6054908" y="4331533"/>
            <a:ext cx="2784292" cy="1752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smtClean="0"/>
              <a:t>Operands are </a:t>
            </a:r>
            <a:r>
              <a:rPr lang="en-US" sz="1600" dirty="0" err="1" smtClean="0"/>
              <a:t>boolean</a:t>
            </a:r>
            <a:r>
              <a:rPr lang="en-US" sz="1600" dirty="0" smtClean="0"/>
              <a:t> variables/expressions.</a:t>
            </a:r>
          </a:p>
          <a:p>
            <a:endParaRPr lang="en-US" sz="1600" dirty="0" smtClean="0"/>
          </a:p>
          <a:p>
            <a:r>
              <a:rPr lang="en-US" sz="1600" dirty="0" smtClean="0"/>
              <a:t>Examples:</a:t>
            </a:r>
          </a:p>
          <a:p>
            <a:endParaRPr lang="en-US" sz="1000" dirty="0" smtClean="0"/>
          </a:p>
          <a:p>
            <a:r>
              <a:rPr lang="en-US" sz="1600" b="1" smtClean="0">
                <a:latin typeface="Courier New" pitchFamily="49" charset="0"/>
                <a:cs typeface="Courier New" pitchFamily="49" charset="0"/>
              </a:rPr>
              <a:t>  (</a:t>
            </a:r>
            <a:r>
              <a:rPr lang="en-US" sz="1600" b="1" dirty="0" smtClean="0">
                <a:latin typeface="Courier New" pitchFamily="49" charset="0"/>
                <a:cs typeface="Courier New" pitchFamily="49" charset="0"/>
              </a:rPr>
              <a:t>X &lt; Y) </a:t>
            </a:r>
            <a:r>
              <a:rPr lang="en-US" sz="1600" b="1" dirty="0" smtClean="0">
                <a:solidFill>
                  <a:srgbClr val="C00000"/>
                </a:solidFill>
                <a:latin typeface="Courier New" pitchFamily="49" charset="0"/>
                <a:cs typeface="Courier New" pitchFamily="49" charset="0"/>
              </a:rPr>
              <a:t>&amp;&amp;</a:t>
            </a:r>
            <a:r>
              <a:rPr lang="en-US" sz="1600" b="1" dirty="0" smtClean="0">
                <a:latin typeface="Courier New" pitchFamily="49" charset="0"/>
                <a:cs typeface="Courier New" pitchFamily="49" charset="0"/>
              </a:rPr>
              <a:t> (Y &lt; Z)</a:t>
            </a:r>
          </a:p>
          <a:p>
            <a:r>
              <a:rPr lang="en-US" sz="1600" b="1" smtClean="0">
                <a:latin typeface="Courier New" pitchFamily="49" charset="0"/>
                <a:cs typeface="Courier New" pitchFamily="49" charset="0"/>
              </a:rPr>
              <a:t>  (</a:t>
            </a:r>
            <a:r>
              <a:rPr lang="en-US" sz="1600" b="1" smtClean="0">
                <a:solidFill>
                  <a:srgbClr val="C00000"/>
                </a:solidFill>
                <a:latin typeface="Courier New" pitchFamily="49" charset="0"/>
                <a:cs typeface="Courier New" pitchFamily="49" charset="0"/>
              </a:rPr>
              <a:t>!</a:t>
            </a:r>
            <a:r>
              <a:rPr lang="en-US" sz="1600" b="1" dirty="0" err="1" smtClean="0">
                <a:latin typeface="Courier New" pitchFamily="49" charset="0"/>
                <a:cs typeface="Courier New" pitchFamily="49" charset="0"/>
              </a:rPr>
              <a:t>isEven</a:t>
            </a:r>
            <a:r>
              <a:rPr lang="en-US" sz="1600" b="1" dirty="0" smtClean="0">
                <a:latin typeface="Courier New" pitchFamily="49" charset="0"/>
                <a:cs typeface="Courier New" pitchFamily="49" charset="0"/>
              </a:rPr>
              <a:t>)</a:t>
            </a:r>
          </a:p>
        </p:txBody>
      </p:sp>
      <p:sp>
        <p:nvSpPr>
          <p:cNvPr id="11"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Comparison with C</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29</a:t>
            </a:fld>
            <a:endParaRPr lang="en-US" sz="1600" dirty="0"/>
          </a:p>
        </p:txBody>
      </p:sp>
      <p:sp>
        <p:nvSpPr>
          <p:cNvPr id="11" name="Content Placeholder 2"/>
          <p:cNvSpPr>
            <a:spLocks noGrp="1"/>
          </p:cNvSpPr>
          <p:nvPr>
            <p:ph idx="1"/>
          </p:nvPr>
        </p:nvSpPr>
        <p:spPr>
          <a:xfrm>
            <a:off x="457200" y="990600"/>
            <a:ext cx="8229600" cy="1143000"/>
          </a:xfrm>
        </p:spPr>
        <p:txBody>
          <a:bodyPr>
            <a:normAutofit/>
          </a:bodyPr>
          <a:lstStyle/>
          <a:p>
            <a:pPr>
              <a:spcBef>
                <a:spcPts val="600"/>
              </a:spcBef>
            </a:pPr>
            <a:r>
              <a:rPr lang="en-US" sz="2400" dirty="0" smtClean="0"/>
              <a:t>In ANSI C, there is no </a:t>
            </a:r>
            <a:r>
              <a:rPr lang="en-US" sz="2400" dirty="0" err="1" smtClean="0"/>
              <a:t>boolean</a:t>
            </a:r>
            <a:r>
              <a:rPr lang="en-US" sz="2400" dirty="0" smtClean="0"/>
              <a:t> type. </a:t>
            </a:r>
          </a:p>
          <a:p>
            <a:pPr lvl="1">
              <a:spcBef>
                <a:spcPts val="0"/>
              </a:spcBef>
            </a:pPr>
            <a:r>
              <a:rPr lang="en-US" sz="2000" dirty="0" smtClean="0"/>
              <a:t>Zero means ‘false’ and any other value means ‘true’</a:t>
            </a:r>
            <a:endParaRPr lang="en-US" sz="2000" b="1" i="1" dirty="0" smtClean="0">
              <a:solidFill>
                <a:srgbClr val="C00000"/>
              </a:solidFill>
            </a:endParaRPr>
          </a:p>
        </p:txBody>
      </p:sp>
      <p:sp>
        <p:nvSpPr>
          <p:cNvPr id="12" name="Text Box 5"/>
          <p:cNvSpPr txBox="1">
            <a:spLocks noChangeArrowheads="1"/>
          </p:cNvSpPr>
          <p:nvPr/>
        </p:nvSpPr>
        <p:spPr bwMode="auto">
          <a:xfrm>
            <a:off x="914400" y="1752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smtClean="0">
                <a:solidFill>
                  <a:srgbClr val="0000FF"/>
                </a:solidFill>
                <a:latin typeface="Courier New" pitchFamily="49" charset="0"/>
              </a:rPr>
              <a:t>int</a:t>
            </a:r>
            <a:r>
              <a:rPr lang="en-US" b="1" dirty="0" smtClean="0">
                <a:solidFill>
                  <a:srgbClr val="0000FF"/>
                </a:solidFill>
                <a:latin typeface="Courier New" pitchFamily="49" charset="0"/>
              </a:rPr>
              <a:t> </a:t>
            </a:r>
            <a:r>
              <a:rPr lang="en-US" b="1" dirty="0" smtClean="0">
                <a:latin typeface="Courier New" pitchFamily="49" charset="0"/>
              </a:rPr>
              <a:t>x;</a:t>
            </a:r>
          </a:p>
          <a:p>
            <a:pPr eaLnBrk="0" hangingPunct="0"/>
            <a:r>
              <a:rPr lang="en-US" b="1" dirty="0" smtClean="0">
                <a:latin typeface="Courier New" pitchFamily="49" charset="0"/>
              </a:rPr>
              <a:t>... </a:t>
            </a:r>
            <a:r>
              <a:rPr lang="en-US" b="1" dirty="0" smtClean="0">
                <a:solidFill>
                  <a:srgbClr val="800000"/>
                </a:solidFill>
                <a:latin typeface="Courier New" pitchFamily="49" charset="0"/>
              </a:rPr>
              <a:t>// assume x is assigned a non-negative value</a:t>
            </a:r>
          </a:p>
          <a:p>
            <a:pPr eaLnBrk="0" hangingPunct="0"/>
            <a:r>
              <a:rPr lang="en-US" b="1" dirty="0" smtClean="0">
                <a:solidFill>
                  <a:srgbClr val="0000FF"/>
                </a:solidFill>
                <a:latin typeface="Courier New" pitchFamily="49" charset="0"/>
              </a:rPr>
              <a:t>if</a:t>
            </a:r>
            <a:r>
              <a:rPr lang="en-US" b="1" dirty="0" smtClean="0">
                <a:latin typeface="Courier New" pitchFamily="49" charset="0"/>
              </a:rPr>
              <a:t> (x%</a:t>
            </a:r>
            <a:r>
              <a:rPr lang="en-US" b="1" dirty="0" smtClean="0">
                <a:solidFill>
                  <a:srgbClr val="006600"/>
                </a:solidFill>
                <a:latin typeface="Courier New" pitchFamily="49" charset="0"/>
              </a:rPr>
              <a:t>3</a:t>
            </a:r>
            <a:r>
              <a:rPr lang="en-US" b="1" dirty="0" smtClean="0">
                <a:latin typeface="Courier New" pitchFamily="49" charset="0"/>
              </a:rPr>
              <a:t>) </a:t>
            </a:r>
            <a:endParaRPr lang="en-US" b="1" dirty="0">
              <a:latin typeface="Courier New" pitchFamily="49" charset="0"/>
            </a:endParaRPr>
          </a:p>
          <a:p>
            <a:pPr eaLnBrk="0" hangingPunct="0"/>
            <a:r>
              <a:rPr lang="en-US" b="1" dirty="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%d </a:t>
            </a:r>
            <a:r>
              <a:rPr lang="en-US" b="1" dirty="0" smtClean="0">
                <a:solidFill>
                  <a:srgbClr val="006600"/>
                </a:solidFill>
                <a:latin typeface="Courier New" pitchFamily="49" charset="0"/>
              </a:rPr>
              <a:t>is not divisible by 3.</a:t>
            </a:r>
            <a:r>
              <a:rPr lang="en-US" b="1" dirty="0" smtClean="0">
                <a:solidFill>
                  <a:srgbClr val="FF0000"/>
                </a:solidFill>
                <a:latin typeface="Courier New" pitchFamily="49" charset="0"/>
              </a:rPr>
              <a:t>\n</a:t>
            </a:r>
            <a:r>
              <a:rPr lang="en-US" b="1" dirty="0" smtClean="0">
                <a:solidFill>
                  <a:srgbClr val="006600"/>
                </a:solidFill>
                <a:latin typeface="Courier New" pitchFamily="49" charset="0"/>
              </a:rPr>
              <a:t>"</a:t>
            </a:r>
            <a:r>
              <a:rPr lang="en-US" b="1" dirty="0" smtClean="0">
                <a:latin typeface="Courier New" pitchFamily="49" charset="0"/>
              </a:rPr>
              <a:t>, x);</a:t>
            </a:r>
          </a:p>
          <a:p>
            <a:pPr eaLnBrk="0" hangingPunct="0"/>
            <a:r>
              <a:rPr lang="en-US" b="1" dirty="0" smtClean="0">
                <a:solidFill>
                  <a:srgbClr val="0000FF"/>
                </a:solidFill>
                <a:latin typeface="Courier New" pitchFamily="49" charset="0"/>
              </a:rPr>
              <a:t>else</a:t>
            </a:r>
            <a:r>
              <a:rPr lang="en-US" b="1" dirty="0" smtClean="0">
                <a:latin typeface="Courier New" pitchFamily="49" charset="0"/>
              </a:rPr>
              <a:t> </a:t>
            </a:r>
          </a:p>
          <a:p>
            <a:pPr eaLnBrk="0" hangingPunct="0"/>
            <a:r>
              <a:rPr lang="en-US" b="1" dirty="0" smtClean="0">
                <a:latin typeface="Courier New" pitchFamily="49" charset="0"/>
              </a:rPr>
              <a:t>   </a:t>
            </a:r>
            <a:r>
              <a:rPr lang="en-US" b="1" dirty="0" err="1" smtClean="0">
                <a:latin typeface="Courier New" pitchFamily="49" charset="0"/>
              </a:rPr>
              <a:t>printf</a:t>
            </a:r>
            <a:r>
              <a:rPr lang="en-US" b="1" dirty="0" smtClean="0">
                <a:latin typeface="Courier New" pitchFamily="49" charset="0"/>
              </a:rPr>
              <a:t>(</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%d </a:t>
            </a:r>
            <a:r>
              <a:rPr lang="en-US" b="1" dirty="0" smtClean="0">
                <a:solidFill>
                  <a:srgbClr val="006600"/>
                </a:solidFill>
                <a:latin typeface="Courier New" pitchFamily="49" charset="0"/>
              </a:rPr>
              <a:t>is divisible by 3.</a:t>
            </a:r>
            <a:r>
              <a:rPr lang="en-US" b="1" dirty="0" smtClean="0">
                <a:solidFill>
                  <a:srgbClr val="FF0000"/>
                </a:solidFill>
                <a:latin typeface="Courier New" pitchFamily="49" charset="0"/>
              </a:rPr>
              <a:t>\n</a:t>
            </a:r>
            <a:r>
              <a:rPr lang="en-US" b="1" dirty="0" smtClean="0">
                <a:solidFill>
                  <a:srgbClr val="006600"/>
                </a:solidFill>
                <a:latin typeface="Courier New" pitchFamily="49" charset="0"/>
              </a:rPr>
              <a:t>"</a:t>
            </a:r>
            <a:r>
              <a:rPr lang="en-US" b="1" dirty="0" smtClean="0">
                <a:latin typeface="Courier New" pitchFamily="49" charset="0"/>
              </a:rPr>
              <a:t>, x);</a:t>
            </a:r>
          </a:p>
        </p:txBody>
      </p:sp>
      <p:sp>
        <p:nvSpPr>
          <p:cNvPr id="13" name="Content Placeholder 2"/>
          <p:cNvSpPr txBox="1">
            <a:spLocks/>
          </p:cNvSpPr>
          <p:nvPr/>
        </p:nvSpPr>
        <p:spPr bwMode="auto">
          <a:xfrm>
            <a:off x="533400" y="35814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 Java, the</a:t>
            </a:r>
            <a:r>
              <a:rPr kumimoji="0" lang="en-US" sz="2400" b="0" i="0" u="none" strike="noStrike" kern="0" cap="none" spc="0" normalizeH="0" noProof="0" dirty="0" smtClean="0">
                <a:ln>
                  <a:noFill/>
                </a:ln>
                <a:solidFill>
                  <a:schemeClr val="tx1"/>
                </a:solidFill>
                <a:effectLst/>
                <a:uLnTx/>
                <a:uFillTx/>
                <a:latin typeface="+mn-lt"/>
                <a:ea typeface="+mn-ea"/>
                <a:cs typeface="+mn-cs"/>
              </a:rPr>
              <a:t> above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is </a:t>
            </a:r>
            <a:r>
              <a:rPr kumimoji="0" lang="en-US" sz="2400" b="0" i="0" u="sng" strike="noStrike" kern="0" cap="none" spc="0" normalizeH="0" baseline="0" noProof="0" dirty="0" smtClean="0">
                <a:ln>
                  <a:noFill/>
                </a:ln>
                <a:solidFill>
                  <a:srgbClr val="C00000"/>
                </a:solidFill>
                <a:effectLst/>
                <a:uLnTx/>
                <a:uFillTx/>
                <a:latin typeface="+mn-lt"/>
                <a:ea typeface="+mn-ea"/>
                <a:cs typeface="+mn-cs"/>
              </a:rPr>
              <a:t>invalid</a:t>
            </a:r>
          </a:p>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smtClean="0"/>
              <a:t>Java code: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4" name="Text Box 5"/>
          <p:cNvSpPr txBox="1">
            <a:spLocks noChangeArrowheads="1"/>
          </p:cNvSpPr>
          <p:nvPr/>
        </p:nvSpPr>
        <p:spPr bwMode="auto">
          <a:xfrm>
            <a:off x="914400" y="4419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smtClean="0">
                <a:solidFill>
                  <a:srgbClr val="0000FF"/>
                </a:solidFill>
                <a:latin typeface="Courier New" pitchFamily="49" charset="0"/>
              </a:rPr>
              <a:t>int</a:t>
            </a:r>
            <a:r>
              <a:rPr lang="en-US" b="1" dirty="0" smtClean="0">
                <a:solidFill>
                  <a:srgbClr val="0000FF"/>
                </a:solidFill>
                <a:latin typeface="Courier New" pitchFamily="49" charset="0"/>
              </a:rPr>
              <a:t> </a:t>
            </a:r>
            <a:r>
              <a:rPr lang="en-US" b="1" dirty="0" smtClean="0">
                <a:latin typeface="Courier New" pitchFamily="49" charset="0"/>
              </a:rPr>
              <a:t>x;</a:t>
            </a:r>
          </a:p>
          <a:p>
            <a:pPr eaLnBrk="0" hangingPunct="0"/>
            <a:r>
              <a:rPr lang="en-US" b="1" dirty="0" smtClean="0">
                <a:latin typeface="Courier New" pitchFamily="49" charset="0"/>
              </a:rPr>
              <a:t>... </a:t>
            </a:r>
            <a:r>
              <a:rPr lang="en-US" b="1" dirty="0" smtClean="0">
                <a:solidFill>
                  <a:srgbClr val="800000"/>
                </a:solidFill>
                <a:latin typeface="Courier New" pitchFamily="49" charset="0"/>
              </a:rPr>
              <a:t>// assume x is assigned a non-negative value</a:t>
            </a:r>
          </a:p>
          <a:p>
            <a:pPr eaLnBrk="0" hangingPunct="0"/>
            <a:r>
              <a:rPr lang="en-US" b="1" dirty="0" smtClean="0">
                <a:solidFill>
                  <a:srgbClr val="0000FF"/>
                </a:solidFill>
                <a:latin typeface="Courier New" pitchFamily="49" charset="0"/>
              </a:rPr>
              <a:t>if</a:t>
            </a:r>
            <a:r>
              <a:rPr lang="en-US" b="1" dirty="0" smtClean="0">
                <a:latin typeface="Courier New" pitchFamily="49" charset="0"/>
              </a:rPr>
              <a:t> (x%</a:t>
            </a:r>
            <a:r>
              <a:rPr lang="en-US" b="1" dirty="0" smtClean="0">
                <a:solidFill>
                  <a:srgbClr val="006600"/>
                </a:solidFill>
                <a:latin typeface="Courier New" pitchFamily="49" charset="0"/>
              </a:rPr>
              <a:t>3</a:t>
            </a:r>
            <a:r>
              <a:rPr lang="en-US" b="1" dirty="0" smtClean="0">
                <a:latin typeface="Courier New" pitchFamily="49" charset="0"/>
              </a:rPr>
              <a:t> != </a:t>
            </a:r>
            <a:r>
              <a:rPr lang="en-US" b="1" dirty="0" smtClean="0">
                <a:solidFill>
                  <a:srgbClr val="006600"/>
                </a:solidFill>
                <a:latin typeface="Courier New" pitchFamily="49" charset="0"/>
              </a:rPr>
              <a:t>0</a:t>
            </a:r>
            <a:r>
              <a:rPr lang="en-US" b="1" dirty="0" smtClean="0">
                <a:latin typeface="Courier New" pitchFamily="49" charset="0"/>
              </a:rPr>
              <a:t>) </a:t>
            </a:r>
            <a:endParaRPr lang="en-US" b="1" dirty="0">
              <a:latin typeface="Courier New" pitchFamily="49" charset="0"/>
            </a:endParaRPr>
          </a:p>
          <a:p>
            <a:pPr eaLnBrk="0" hangingPunct="0"/>
            <a:r>
              <a:rPr lang="en-US" b="1" dirty="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(x +</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is not divisible by 3."</a:t>
            </a:r>
            <a:r>
              <a:rPr lang="en-US" b="1" dirty="0" smtClean="0">
                <a:latin typeface="Courier New" pitchFamily="49" charset="0"/>
              </a:rPr>
              <a:t>);</a:t>
            </a:r>
          </a:p>
          <a:p>
            <a:pPr eaLnBrk="0" hangingPunct="0"/>
            <a:r>
              <a:rPr lang="en-US" b="1" dirty="0" smtClean="0">
                <a:solidFill>
                  <a:srgbClr val="0000FF"/>
                </a:solidFill>
                <a:latin typeface="Courier New" pitchFamily="49" charset="0"/>
              </a:rPr>
              <a:t>else</a:t>
            </a:r>
            <a:endParaRPr lang="en-US" b="1" dirty="0" smtClean="0">
              <a:latin typeface="Courier New" pitchFamily="49" charset="0"/>
            </a:endParaRPr>
          </a:p>
          <a:p>
            <a:pPr eaLnBrk="0" hangingPunct="0"/>
            <a:r>
              <a:rPr lang="en-US" b="1" dirty="0" smtClean="0">
                <a:latin typeface="Courier New" pitchFamily="49" charset="0"/>
              </a:rPr>
              <a:t>   </a:t>
            </a:r>
            <a:r>
              <a:rPr lang="en-US" b="1" dirty="0" err="1" smtClean="0">
                <a:latin typeface="Courier New" pitchFamily="49" charset="0"/>
              </a:rPr>
              <a:t>System.out.println</a:t>
            </a:r>
            <a:r>
              <a:rPr lang="en-US" b="1" dirty="0" smtClean="0">
                <a:latin typeface="Courier New" pitchFamily="49" charset="0"/>
              </a:rPr>
              <a:t>(x +</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a:t>
            </a:r>
            <a:r>
              <a:rPr lang="en-US" b="1" dirty="0" smtClean="0">
                <a:solidFill>
                  <a:srgbClr val="FF0000"/>
                </a:solidFill>
                <a:latin typeface="Courier New" pitchFamily="49" charset="0"/>
              </a:rPr>
              <a:t> </a:t>
            </a:r>
            <a:r>
              <a:rPr lang="en-US" b="1" dirty="0" smtClean="0">
                <a:solidFill>
                  <a:srgbClr val="006600"/>
                </a:solidFill>
                <a:latin typeface="Courier New" pitchFamily="49" charset="0"/>
              </a:rPr>
              <a:t>is divisible by 3."</a:t>
            </a:r>
            <a:r>
              <a:rPr lang="en-US" b="1" dirty="0" smtClean="0">
                <a:latin typeface="Courier New" pitchFamily="49" charset="0"/>
              </a:rPr>
              <a:t>);</a:t>
            </a:r>
          </a:p>
        </p:txBody>
      </p:sp>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References</a:t>
            </a:r>
            <a:endParaRPr lang="en-US" sz="4000" dirty="0">
              <a:latin typeface="Britannic Bold" panose="020B0903060703020204" pitchFamily="34" charset="0"/>
            </a:endParaRPr>
          </a:p>
        </p:txBody>
      </p:sp>
      <p:sp>
        <p:nvSpPr>
          <p:cNvPr id="4" name="Footer Placeholder 3"/>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2199709111"/>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36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Selection Statements</a:t>
            </a:r>
          </a:p>
        </p:txBody>
      </p:sp>
      <p:sp>
        <p:nvSpPr>
          <p:cNvPr id="14340" name="Rectangle 7"/>
          <p:cNvSpPr>
            <a:spLocks noGrp="1" noChangeArrowheads="1"/>
          </p:cNvSpPr>
          <p:nvPr>
            <p:ph type="body" sz="half" idx="2"/>
          </p:nvPr>
        </p:nvSpPr>
        <p:spPr>
          <a:xfrm>
            <a:off x="3276600" y="1143000"/>
            <a:ext cx="5562600" cy="1905000"/>
          </a:xfrm>
        </p:spPr>
        <p:txBody>
          <a:bodyPr/>
          <a:lstStyle/>
          <a:p>
            <a:pPr eaLnBrk="1" hangingPunct="1"/>
            <a:r>
              <a:rPr lang="en-US" sz="2000" b="1" dirty="0" smtClean="0">
                <a:solidFill>
                  <a:srgbClr val="660066"/>
                </a:solidFill>
                <a:latin typeface="Courier New" pitchFamily="49" charset="0"/>
              </a:rPr>
              <a:t>if-else</a:t>
            </a:r>
            <a:r>
              <a:rPr lang="en-US" sz="2000" dirty="0" smtClean="0">
                <a:latin typeface="Courier New" pitchFamily="49" charset="0"/>
              </a:rPr>
              <a:t> </a:t>
            </a:r>
            <a:r>
              <a:rPr lang="en-US" sz="2200" dirty="0" smtClean="0"/>
              <a:t>statement</a:t>
            </a:r>
          </a:p>
          <a:p>
            <a:pPr lvl="1"/>
            <a:r>
              <a:rPr lang="en-US" sz="1800" dirty="0" smtClean="0"/>
              <a:t>else-part is optional</a:t>
            </a:r>
          </a:p>
          <a:p>
            <a:pPr eaLnBrk="1" hangingPunct="1"/>
            <a:r>
              <a:rPr lang="en-US" sz="2200" dirty="0" smtClean="0"/>
              <a:t>Condition:</a:t>
            </a:r>
          </a:p>
          <a:p>
            <a:pPr lvl="1" eaLnBrk="1" hangingPunct="1"/>
            <a:r>
              <a:rPr lang="en-US" sz="2000" b="1" dirty="0" smtClean="0"/>
              <a:t>Must be a </a:t>
            </a:r>
            <a:r>
              <a:rPr lang="en-US" sz="2000" b="1" i="1" dirty="0" err="1" smtClean="0">
                <a:solidFill>
                  <a:srgbClr val="0000FF"/>
                </a:solidFill>
              </a:rPr>
              <a:t>boolean</a:t>
            </a:r>
            <a:r>
              <a:rPr lang="en-US" sz="2000" b="1" dirty="0" smtClean="0"/>
              <a:t> expression</a:t>
            </a:r>
          </a:p>
          <a:p>
            <a:pPr lvl="1" eaLnBrk="1" hangingPunct="1"/>
            <a:r>
              <a:rPr lang="en-US" sz="2000" b="1" dirty="0" smtClean="0">
                <a:solidFill>
                  <a:srgbClr val="C00000"/>
                </a:solidFill>
              </a:rPr>
              <a:t>Unlike C, integer values are NOT valid</a:t>
            </a:r>
          </a:p>
          <a:p>
            <a:pPr lvl="1" eaLnBrk="1" hangingPunct="1">
              <a:buNone/>
            </a:pPr>
            <a:endParaRPr lang="en-US" sz="2000" dirty="0" smtClean="0"/>
          </a:p>
        </p:txBody>
      </p:sp>
      <p:sp>
        <p:nvSpPr>
          <p:cNvPr id="14341" name="Text Box 4"/>
          <p:cNvSpPr txBox="1">
            <a:spLocks noChangeArrowheads="1"/>
          </p:cNvSpPr>
          <p:nvPr/>
        </p:nvSpPr>
        <p:spPr bwMode="auto">
          <a:xfrm>
            <a:off x="609600" y="1143000"/>
            <a:ext cx="2362200" cy="1938992"/>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if </a:t>
            </a:r>
            <a:r>
              <a:rPr lang="en-US" sz="2000" b="1" dirty="0" smtClean="0">
                <a:latin typeface="Courier New" pitchFamily="49" charset="0"/>
              </a:rPr>
              <a:t>(a </a:t>
            </a:r>
            <a:r>
              <a:rPr lang="en-US" sz="2000" b="1" dirty="0">
                <a:latin typeface="Courier New" pitchFamily="49" charset="0"/>
              </a:rPr>
              <a:t>&gt; </a:t>
            </a:r>
            <a:r>
              <a:rPr lang="en-US" sz="2000" b="1" dirty="0" smtClean="0">
                <a:latin typeface="Courier New" pitchFamily="49" charset="0"/>
              </a:rPr>
              <a:t>b) </a:t>
            </a:r>
            <a:r>
              <a:rPr lang="en-US" sz="2000" b="1" dirty="0">
                <a:latin typeface="Courier New" pitchFamily="49" charset="0"/>
              </a:rPr>
              <a:t>{</a:t>
            </a:r>
          </a:p>
          <a:p>
            <a:pPr eaLnBrk="0" hangingPunct="0"/>
            <a:r>
              <a:rPr lang="en-US" sz="2000" b="1" dirty="0">
                <a:latin typeface="Courier New" pitchFamily="49" charset="0"/>
              </a:rPr>
              <a:t>   ...</a:t>
            </a:r>
          </a:p>
          <a:p>
            <a:pPr eaLnBrk="0" hangingPunct="0"/>
            <a:r>
              <a:rPr lang="en-US" sz="2000" b="1" dirty="0" smtClean="0">
                <a:latin typeface="Courier New" pitchFamily="49" charset="0"/>
              </a:rPr>
              <a:t>}</a:t>
            </a:r>
          </a:p>
          <a:p>
            <a:pPr eaLnBrk="0" hangingPunct="0"/>
            <a:r>
              <a:rPr lang="en-US" sz="2000" b="1" dirty="0" smtClean="0">
                <a:solidFill>
                  <a:srgbClr val="0000FF"/>
                </a:solidFill>
                <a:latin typeface="Courier New" pitchFamily="49" charset="0"/>
              </a:rPr>
              <a:t>else</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a:t>
            </a:r>
          </a:p>
          <a:p>
            <a:pPr eaLnBrk="0" hangingPunct="0"/>
            <a:r>
              <a:rPr lang="en-US" sz="2000" b="1" dirty="0">
                <a:latin typeface="Courier New" pitchFamily="49" charset="0"/>
              </a:rPr>
              <a:t>}</a:t>
            </a:r>
          </a:p>
        </p:txBody>
      </p:sp>
      <p:grpSp>
        <p:nvGrpSpPr>
          <p:cNvPr id="11" name="Group 10"/>
          <p:cNvGrpSpPr/>
          <p:nvPr/>
        </p:nvGrpSpPr>
        <p:grpSpPr>
          <a:xfrm>
            <a:off x="609600" y="3276600"/>
            <a:ext cx="8153400" cy="2835275"/>
            <a:chOff x="609600" y="3276600"/>
            <a:chExt cx="8153400" cy="2835275"/>
          </a:xfrm>
        </p:grpSpPr>
        <p:sp>
          <p:nvSpPr>
            <p:cNvPr id="14342" name="Rectangle 8"/>
            <p:cNvSpPr>
              <a:spLocks noChangeArrowheads="1"/>
            </p:cNvSpPr>
            <p:nvPr/>
          </p:nvSpPr>
          <p:spPr bwMode="auto">
            <a:xfrm>
              <a:off x="3276600" y="3276600"/>
              <a:ext cx="54864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000" b="1" dirty="0">
                  <a:solidFill>
                    <a:srgbClr val="660066"/>
                  </a:solidFill>
                  <a:latin typeface="Courier New" pitchFamily="49" charset="0"/>
                </a:rPr>
                <a:t>switch-case</a:t>
              </a:r>
              <a:r>
                <a:rPr lang="en-US" sz="2000" dirty="0">
                  <a:latin typeface="Courier New" pitchFamily="49" charset="0"/>
                </a:rPr>
                <a:t> </a:t>
              </a:r>
              <a:r>
                <a:rPr lang="en-US" sz="2200" dirty="0"/>
                <a:t>statement</a:t>
              </a:r>
            </a:p>
            <a:p>
              <a:pPr marL="342900" indent="-342900">
                <a:spcBef>
                  <a:spcPct val="20000"/>
                </a:spcBef>
                <a:buClr>
                  <a:schemeClr val="accent1"/>
                </a:buClr>
                <a:buSzPct val="65000"/>
                <a:buFont typeface="Wingdings" pitchFamily="2" charset="2"/>
                <a:buChar char="n"/>
              </a:pPr>
              <a:r>
                <a:rPr lang="en-US" sz="2200" dirty="0" smtClean="0"/>
                <a:t>Expression </a:t>
              </a:r>
              <a:r>
                <a:rPr lang="en-US" sz="2200" dirty="0"/>
                <a:t>in </a:t>
              </a:r>
              <a:r>
                <a:rPr lang="en-US" sz="2000" b="1" dirty="0">
                  <a:solidFill>
                    <a:srgbClr val="660066"/>
                  </a:solidFill>
                  <a:latin typeface="Courier New" pitchFamily="49" charset="0"/>
                </a:rPr>
                <a:t>switch</a:t>
              </a:r>
              <a:r>
                <a:rPr lang="en-US" sz="2000" b="1" dirty="0" smtClean="0">
                  <a:solidFill>
                    <a:srgbClr val="660066"/>
                  </a:solidFill>
                  <a:latin typeface="Courier New" pitchFamily="49" charset="0"/>
                </a:rPr>
                <a:t>()</a:t>
              </a:r>
              <a:r>
                <a:rPr lang="en-US" sz="2200" dirty="0" smtClean="0"/>
                <a:t> </a:t>
              </a:r>
              <a:r>
                <a:rPr lang="en-US" sz="2200" dirty="0"/>
                <a:t>must </a:t>
              </a:r>
              <a:r>
                <a:rPr lang="en-US" sz="2200" dirty="0" smtClean="0"/>
                <a:t>evaluate to a value of </a:t>
              </a:r>
              <a:r>
                <a:rPr lang="en-US" sz="2200" b="1" dirty="0" smtClean="0">
                  <a:solidFill>
                    <a:srgbClr val="006600"/>
                  </a:solidFill>
                  <a:latin typeface="Courier New" pitchFamily="49" charset="0"/>
                  <a:cs typeface="Courier New" pitchFamily="49" charset="0"/>
                </a:rPr>
                <a:t>char</a:t>
              </a:r>
              <a:r>
                <a:rPr lang="en-US" sz="2200" dirty="0" smtClean="0"/>
                <a:t>, </a:t>
              </a:r>
              <a:r>
                <a:rPr lang="en-US" sz="2200" b="1" dirty="0" smtClean="0">
                  <a:solidFill>
                    <a:srgbClr val="006600"/>
                  </a:solidFill>
                  <a:latin typeface="Courier New" pitchFamily="49" charset="0"/>
                  <a:cs typeface="Courier New" pitchFamily="49" charset="0"/>
                </a:rPr>
                <a:t>byte</a:t>
              </a:r>
              <a:r>
                <a:rPr lang="en-US" sz="2200" dirty="0" smtClean="0"/>
                <a:t>, </a:t>
              </a:r>
              <a:r>
                <a:rPr lang="en-US" sz="2200" b="1" dirty="0" smtClean="0">
                  <a:solidFill>
                    <a:srgbClr val="006600"/>
                  </a:solidFill>
                  <a:latin typeface="Courier New" pitchFamily="49" charset="0"/>
                  <a:cs typeface="Courier New" pitchFamily="49" charset="0"/>
                </a:rPr>
                <a:t>short</a:t>
              </a:r>
              <a:r>
                <a:rPr lang="en-US" sz="2200" dirty="0" smtClean="0"/>
                <a:t> or </a:t>
              </a:r>
              <a:r>
                <a:rPr lang="en-US" sz="2200" b="1" dirty="0" err="1" smtClean="0">
                  <a:solidFill>
                    <a:srgbClr val="006600"/>
                  </a:solidFill>
                  <a:latin typeface="Courier New" pitchFamily="49" charset="0"/>
                  <a:cs typeface="Courier New" pitchFamily="49" charset="0"/>
                </a:rPr>
                <a:t>int</a:t>
              </a:r>
              <a:r>
                <a:rPr lang="en-US" sz="2200" b="1" dirty="0" smtClean="0"/>
                <a:t> </a:t>
              </a:r>
              <a:r>
                <a:rPr lang="en-US" sz="2200" dirty="0" smtClean="0"/>
                <a:t>type</a:t>
              </a:r>
              <a:endParaRPr lang="en-US" sz="2200" dirty="0"/>
            </a:p>
            <a:p>
              <a:pPr marL="342900" indent="-342900">
                <a:spcBef>
                  <a:spcPct val="20000"/>
                </a:spcBef>
                <a:buClr>
                  <a:schemeClr val="accent1"/>
                </a:buClr>
                <a:buSzPct val="65000"/>
                <a:buFont typeface="Wingdings" pitchFamily="2" charset="2"/>
                <a:buChar char="n"/>
              </a:pPr>
              <a:r>
                <a:rPr lang="en-US" sz="2000" b="1" dirty="0" smtClean="0">
                  <a:solidFill>
                    <a:srgbClr val="660066"/>
                  </a:solidFill>
                  <a:latin typeface="Courier New" pitchFamily="49" charset="0"/>
                </a:rPr>
                <a:t>break</a:t>
              </a:r>
              <a:r>
                <a:rPr lang="en-US" sz="2200" dirty="0" smtClean="0"/>
                <a:t>: </a:t>
              </a:r>
              <a:r>
                <a:rPr lang="en-US" sz="2200" dirty="0"/>
                <a:t>stop the </a:t>
              </a:r>
              <a:r>
                <a:rPr lang="en-US" sz="2200" dirty="0" smtClean="0"/>
                <a:t>fall-through </a:t>
              </a:r>
              <a:r>
                <a:rPr lang="en-US" sz="2200" dirty="0"/>
                <a:t>execution</a:t>
              </a:r>
            </a:p>
            <a:p>
              <a:pPr marL="342900" indent="-342900">
                <a:spcBef>
                  <a:spcPct val="20000"/>
                </a:spcBef>
                <a:buClr>
                  <a:schemeClr val="accent1"/>
                </a:buClr>
                <a:buSzPct val="65000"/>
                <a:buFont typeface="Wingdings" pitchFamily="2" charset="2"/>
                <a:buChar char="n"/>
              </a:pPr>
              <a:r>
                <a:rPr lang="en-US" sz="2000" b="1" dirty="0" smtClean="0">
                  <a:solidFill>
                    <a:srgbClr val="660066"/>
                  </a:solidFill>
                  <a:latin typeface="Courier New" pitchFamily="49" charset="0"/>
                </a:rPr>
                <a:t>default</a:t>
              </a:r>
              <a:r>
                <a:rPr lang="en-US" sz="2200" dirty="0" smtClean="0"/>
                <a:t>: </a:t>
              </a:r>
              <a:r>
                <a:rPr lang="en-US" sz="2200" dirty="0"/>
                <a:t>catch all </a:t>
              </a:r>
              <a:r>
                <a:rPr lang="en-US" sz="2200"/>
                <a:t>unmatched </a:t>
              </a:r>
              <a:r>
                <a:rPr lang="en-US" sz="2200" smtClean="0"/>
                <a:t>cases; may be optional</a:t>
              </a:r>
              <a:endParaRPr lang="en-US" sz="2200" dirty="0"/>
            </a:p>
          </p:txBody>
        </p:sp>
        <p:sp>
          <p:nvSpPr>
            <p:cNvPr id="14343" name="Text Box 9"/>
            <p:cNvSpPr txBox="1">
              <a:spLocks noChangeArrowheads="1"/>
            </p:cNvSpPr>
            <p:nvPr/>
          </p:nvSpPr>
          <p:spPr bwMode="auto">
            <a:xfrm>
              <a:off x="609600" y="3276600"/>
              <a:ext cx="2362200" cy="28352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switch</a:t>
              </a:r>
              <a:r>
                <a:rPr lang="en-US" sz="2000" b="1" dirty="0">
                  <a:latin typeface="Courier New" pitchFamily="49" charset="0"/>
                </a:rPr>
                <a:t> </a:t>
              </a:r>
              <a:r>
                <a:rPr lang="en-US" sz="2000" b="1" dirty="0" smtClean="0">
                  <a:latin typeface="Courier New" pitchFamily="49" charset="0"/>
                </a:rPr>
                <a:t>(a</a:t>
              </a:r>
              <a:r>
                <a:rPr lang="en-US" sz="2000" b="1" dirty="0">
                  <a:latin typeface="Courier New" pitchFamily="49" charset="0"/>
                </a:rPr>
                <a:t>) {</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1:</a:t>
              </a:r>
            </a:p>
            <a:p>
              <a:pPr eaLnBrk="0" hangingPunct="0"/>
              <a:r>
                <a:rPr lang="en-US" sz="2000" b="1" dirty="0">
                  <a:latin typeface="Courier New" pitchFamily="49" charset="0"/>
                </a:rPr>
                <a:t>       ...</a:t>
              </a:r>
              <a:br>
                <a:rPr lang="en-US" sz="2000" b="1" dirty="0">
                  <a:latin typeface="Courier New" pitchFamily="49" charset="0"/>
                </a:rPr>
              </a:br>
              <a:r>
                <a:rPr lang="en-US" sz="2000" b="1" dirty="0">
                  <a:latin typeface="Courier New" pitchFamily="49" charset="0"/>
                </a:rPr>
                <a:t>       </a:t>
              </a:r>
              <a:r>
                <a:rPr lang="en-US" sz="2000" b="1" dirty="0">
                  <a:solidFill>
                    <a:srgbClr val="0000FF"/>
                  </a:solidFill>
                  <a:latin typeface="Courier New" pitchFamily="49" charset="0"/>
                </a:rPr>
                <a:t>break</a:t>
              </a:r>
              <a:r>
                <a:rPr lang="en-US" sz="2000" b="1" dirty="0">
                  <a:latin typeface="Courier New" pitchFamily="49" charset="0"/>
                </a:rPr>
                <a:t>;</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2:</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3:</a:t>
              </a:r>
            </a:p>
            <a:p>
              <a:pPr eaLnBrk="0" hangingPunct="0"/>
              <a:r>
                <a:rPr lang="en-US" sz="2000" b="1" dirty="0">
                  <a:latin typeface="Courier New" pitchFamily="49" charset="0"/>
                </a:rPr>
                <a:t>       ...</a:t>
              </a:r>
            </a:p>
            <a:p>
              <a:pPr eaLnBrk="0" hangingPunct="0"/>
              <a:r>
                <a:rPr lang="en-US" sz="2000" b="1" dirty="0">
                  <a:latin typeface="Courier New" pitchFamily="49" charset="0"/>
                </a:rPr>
                <a:t>   </a:t>
              </a:r>
              <a:r>
                <a:rPr lang="en-US" sz="2000" b="1" dirty="0">
                  <a:solidFill>
                    <a:srgbClr val="0000FF"/>
                  </a:solidFill>
                  <a:latin typeface="Courier New" pitchFamily="49" charset="0"/>
                </a:rPr>
                <a:t>default</a:t>
              </a:r>
              <a:r>
                <a:rPr lang="en-US" sz="2000" b="1" dirty="0">
                  <a:latin typeface="Courier New" pitchFamily="49" charset="0"/>
                </a:rPr>
                <a:t>:</a:t>
              </a:r>
            </a:p>
            <a:p>
              <a:pPr eaLnBrk="0" hangingPunct="0"/>
              <a:r>
                <a:rPr lang="en-US" sz="2000" b="1" dirty="0">
                  <a:latin typeface="Courier New" pitchFamily="49" charset="0"/>
                </a:rPr>
                <a:t>}</a:t>
              </a:r>
            </a:p>
          </p:txBody>
        </p:sp>
      </p:grpSp>
      <p:sp>
        <p:nvSpPr>
          <p:cNvPr id="14344" name="Line 10"/>
          <p:cNvSpPr>
            <a:spLocks noChangeShapeType="1"/>
          </p:cNvSpPr>
          <p:nvPr/>
        </p:nvSpPr>
        <p:spPr bwMode="auto">
          <a:xfrm>
            <a:off x="457200" y="3200400"/>
            <a:ext cx="8229600" cy="0"/>
          </a:xfrm>
          <a:prstGeom prst="line">
            <a:avLst/>
          </a:prstGeom>
          <a:noFill/>
          <a:ln w="12700">
            <a:solidFill>
              <a:schemeClr val="accent1"/>
            </a:solidFill>
            <a:prstDash val="dash"/>
            <a:round/>
            <a:headEnd/>
            <a:tailEnd/>
          </a:ln>
        </p:spPr>
        <p:txBody>
          <a:bodyPr/>
          <a:lstStyle/>
          <a:p>
            <a:endParaRPr lang="en-US"/>
          </a:p>
        </p:txBody>
      </p:sp>
      <p:sp>
        <p:nvSpPr>
          <p:cNvPr id="9" name="Slide Number Placeholder 10"/>
          <p:cNvSpPr txBox="1">
            <a:spLocks/>
          </p:cNvSpPr>
          <p:nvPr/>
        </p:nvSpPr>
        <p:spPr>
          <a:xfrm>
            <a:off x="8534400" y="6492875"/>
            <a:ext cx="609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84BA89-CC61-4F67-A868-148EFD8CC251}" type="slidenum">
              <a:rPr kumimoji="0" lang="en-US" sz="1600" b="1" i="1" u="none" strike="noStrike" kern="1200" cap="none" spc="0" normalizeH="0" baseline="0" noProof="0" smtClean="0">
                <a:ln>
                  <a:noFill/>
                </a:ln>
                <a:solidFill>
                  <a:srgbClr val="C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600" b="1" i="1" u="none" strike="noStrike" kern="1200" cap="none" spc="0" normalizeH="0" baseline="0" noProof="0" dirty="0">
              <a:ln>
                <a:noFill/>
              </a:ln>
              <a:solidFill>
                <a:srgbClr val="C00000"/>
              </a:solidFill>
              <a:effectLst/>
              <a:uLnTx/>
              <a:uFillTx/>
              <a:latin typeface="+mn-lt"/>
              <a:ea typeface="+mn-ea"/>
              <a:cs typeface="+mn-cs"/>
            </a:endParaRPr>
          </a:p>
        </p:txBody>
      </p:sp>
      <p:sp>
        <p:nvSpPr>
          <p:cNvPr id="12"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Repetition Statements (1/2)</a:t>
            </a:r>
          </a:p>
        </p:txBody>
      </p:sp>
      <p:sp>
        <p:nvSpPr>
          <p:cNvPr id="15364" name="Rectangle 4"/>
          <p:cNvSpPr>
            <a:spLocks noChangeArrowheads="1"/>
          </p:cNvSpPr>
          <p:nvPr/>
        </p:nvSpPr>
        <p:spPr bwMode="auto">
          <a:xfrm>
            <a:off x="3200400" y="990600"/>
            <a:ext cx="54102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a:t>Valid conditions:</a:t>
            </a:r>
          </a:p>
          <a:p>
            <a:pPr marL="669925" lvl="1" indent="-325438">
              <a:spcBef>
                <a:spcPct val="20000"/>
              </a:spcBef>
              <a:buClr>
                <a:schemeClr val="accent2"/>
              </a:buClr>
              <a:buSzPct val="60000"/>
              <a:buFont typeface="Wingdings" pitchFamily="2" charset="2"/>
              <a:buChar char="q"/>
            </a:pPr>
            <a:r>
              <a:rPr lang="en-US" sz="2000" b="1" dirty="0" smtClean="0"/>
              <a:t>Must be a </a:t>
            </a:r>
            <a:r>
              <a:rPr lang="en-US" sz="2000" b="1" i="1" dirty="0" err="1" smtClean="0">
                <a:solidFill>
                  <a:srgbClr val="0000FF"/>
                </a:solidFill>
              </a:rPr>
              <a:t>boolean</a:t>
            </a:r>
            <a:r>
              <a:rPr lang="en-US" sz="2000" b="1" dirty="0" smtClean="0"/>
              <a:t> expression</a:t>
            </a:r>
            <a:endParaRPr lang="en-US" sz="2000" b="1" dirty="0"/>
          </a:p>
          <a:p>
            <a:pPr marL="342900" indent="-342900">
              <a:spcBef>
                <a:spcPct val="20000"/>
              </a:spcBef>
              <a:buClr>
                <a:schemeClr val="accent1"/>
              </a:buClr>
              <a:buSzPct val="65000"/>
              <a:buFont typeface="Wingdings" pitchFamily="2" charset="2"/>
              <a:buChar char="n"/>
            </a:pPr>
            <a:r>
              <a:rPr lang="en-US" sz="2200" b="1" dirty="0" smtClean="0">
                <a:solidFill>
                  <a:srgbClr val="660066"/>
                </a:solidFill>
                <a:latin typeface="Courier New" pitchFamily="49" charset="0"/>
              </a:rPr>
              <a:t>while</a:t>
            </a:r>
            <a:r>
              <a:rPr lang="en-US" sz="2400" dirty="0" smtClean="0"/>
              <a:t> </a:t>
            </a:r>
            <a:r>
              <a:rPr lang="en-US" sz="2400" dirty="0"/>
              <a:t>: check condition before executing body</a:t>
            </a:r>
          </a:p>
          <a:p>
            <a:pPr marL="342900" indent="-342900">
              <a:spcBef>
                <a:spcPct val="20000"/>
              </a:spcBef>
              <a:buClr>
                <a:schemeClr val="accent1"/>
              </a:buClr>
              <a:buSzPct val="65000"/>
              <a:buFont typeface="Wingdings" pitchFamily="2" charset="2"/>
              <a:buChar char="n"/>
            </a:pPr>
            <a:r>
              <a:rPr lang="en-US" sz="2200" b="1" dirty="0" smtClean="0">
                <a:solidFill>
                  <a:srgbClr val="660066"/>
                </a:solidFill>
                <a:latin typeface="Courier New" pitchFamily="49" charset="0"/>
              </a:rPr>
              <a:t>do-while</a:t>
            </a:r>
            <a:r>
              <a:rPr lang="en-US" sz="2400" dirty="0"/>
              <a:t>: execute body before condition checking</a:t>
            </a:r>
          </a:p>
        </p:txBody>
      </p:sp>
      <p:sp>
        <p:nvSpPr>
          <p:cNvPr id="15365" name="Text Box 5"/>
          <p:cNvSpPr txBox="1">
            <a:spLocks noChangeArrowheads="1"/>
          </p:cNvSpPr>
          <p:nvPr/>
        </p:nvSpPr>
        <p:spPr bwMode="auto">
          <a:xfrm>
            <a:off x="457200" y="12192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while</a:t>
            </a:r>
            <a:r>
              <a:rPr lang="en-US" sz="2000" b="1" dirty="0">
                <a:latin typeface="Courier New" pitchFamily="49" charset="0"/>
              </a:rPr>
              <a:t> (a &gt; b)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sp>
        <p:nvSpPr>
          <p:cNvPr id="15366" name="Text Box 6"/>
          <p:cNvSpPr txBox="1">
            <a:spLocks noChangeArrowheads="1"/>
          </p:cNvSpPr>
          <p:nvPr/>
        </p:nvSpPr>
        <p:spPr bwMode="auto">
          <a:xfrm>
            <a:off x="457200" y="2590800"/>
            <a:ext cx="26670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do</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r>
              <a:rPr lang="en-US" sz="2000" b="1" dirty="0">
                <a:solidFill>
                  <a:srgbClr val="0000FF"/>
                </a:solidFill>
                <a:latin typeface="Courier New" pitchFamily="49" charset="0"/>
              </a:rPr>
              <a:t>while</a:t>
            </a:r>
            <a:r>
              <a:rPr lang="en-US" sz="2000" b="1" dirty="0">
                <a:latin typeface="Courier New" pitchFamily="49" charset="0"/>
              </a:rPr>
              <a:t> (a &gt; b);</a:t>
            </a:r>
          </a:p>
        </p:txBody>
      </p:sp>
      <p:grpSp>
        <p:nvGrpSpPr>
          <p:cNvPr id="12" name="Group 11"/>
          <p:cNvGrpSpPr/>
          <p:nvPr/>
        </p:nvGrpSpPr>
        <p:grpSpPr>
          <a:xfrm>
            <a:off x="457200" y="3962400"/>
            <a:ext cx="8458200" cy="2514600"/>
            <a:chOff x="457200" y="3962400"/>
            <a:chExt cx="8458200" cy="2514600"/>
          </a:xfrm>
        </p:grpSpPr>
        <p:sp>
          <p:nvSpPr>
            <p:cNvPr id="15367" name="Rectangle 7"/>
            <p:cNvSpPr>
              <a:spLocks noChangeArrowheads="1"/>
            </p:cNvSpPr>
            <p:nvPr/>
          </p:nvSpPr>
          <p:spPr bwMode="auto">
            <a:xfrm>
              <a:off x="3200400" y="3962400"/>
              <a:ext cx="5715000" cy="25146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b="1" dirty="0" smtClean="0">
                  <a:solidFill>
                    <a:srgbClr val="0070C0"/>
                  </a:solidFill>
                  <a:latin typeface="Courier New" pitchFamily="49" charset="0"/>
                </a:rPr>
                <a:t>A</a:t>
              </a:r>
              <a:r>
                <a:rPr lang="en-US" sz="2400" dirty="0" smtClean="0"/>
                <a:t>: </a:t>
              </a:r>
              <a:r>
                <a:rPr lang="en-US" sz="2400" dirty="0"/>
                <a:t>initialization (e.g. </a:t>
              </a:r>
              <a:r>
                <a:rPr lang="en-US" sz="2200" b="1" dirty="0" err="1">
                  <a:latin typeface="Courier New" pitchFamily="49" charset="0"/>
                </a:rPr>
                <a:t>i</a:t>
              </a:r>
              <a:r>
                <a:rPr lang="en-US" sz="2200" b="1" dirty="0">
                  <a:latin typeface="Courier New" pitchFamily="49" charset="0"/>
                </a:rPr>
                <a:t> = 0</a:t>
              </a:r>
              <a:r>
                <a:rPr lang="en-US" sz="2400" dirty="0"/>
                <a:t>)</a:t>
              </a:r>
            </a:p>
            <a:p>
              <a:pPr marL="342900" indent="-342900">
                <a:spcBef>
                  <a:spcPct val="20000"/>
                </a:spcBef>
                <a:buClr>
                  <a:schemeClr val="accent1"/>
                </a:buClr>
                <a:buSzPct val="65000"/>
                <a:buFont typeface="Wingdings" pitchFamily="2" charset="2"/>
                <a:buChar char="n"/>
              </a:pPr>
              <a:r>
                <a:rPr lang="en-US" sz="2200" b="1" dirty="0" smtClean="0">
                  <a:solidFill>
                    <a:srgbClr val="006600"/>
                  </a:solidFill>
                  <a:latin typeface="Courier New" pitchFamily="49" charset="0"/>
                </a:rPr>
                <a:t>B</a:t>
              </a:r>
              <a:r>
                <a:rPr lang="en-US" sz="2400" dirty="0" smtClean="0"/>
                <a:t>: </a:t>
              </a:r>
              <a:r>
                <a:rPr lang="en-US" sz="2400" dirty="0"/>
                <a:t>condition (e.g. </a:t>
              </a:r>
              <a:r>
                <a:rPr lang="en-US" sz="2200" b="1" dirty="0" err="1">
                  <a:latin typeface="Courier New" pitchFamily="49" charset="0"/>
                </a:rPr>
                <a:t>i</a:t>
              </a:r>
              <a:r>
                <a:rPr lang="en-US" sz="2200" b="1" dirty="0">
                  <a:latin typeface="Courier New" pitchFamily="49" charset="0"/>
                </a:rPr>
                <a:t> &lt; 10</a:t>
              </a:r>
              <a:r>
                <a:rPr lang="en-US" sz="2400" dirty="0"/>
                <a:t>)</a:t>
              </a:r>
            </a:p>
            <a:p>
              <a:pPr marL="342900" indent="-342900">
                <a:spcBef>
                  <a:spcPct val="20000"/>
                </a:spcBef>
                <a:buClr>
                  <a:schemeClr val="accent1"/>
                </a:buClr>
                <a:buSzPct val="65000"/>
                <a:buFont typeface="Wingdings" pitchFamily="2" charset="2"/>
                <a:buChar char="n"/>
              </a:pPr>
              <a:r>
                <a:rPr lang="en-US" sz="2200" b="1" dirty="0" smtClean="0">
                  <a:solidFill>
                    <a:srgbClr val="FF0000"/>
                  </a:solidFill>
                  <a:latin typeface="Courier New" pitchFamily="49" charset="0"/>
                </a:rPr>
                <a:t>C</a:t>
              </a:r>
              <a:r>
                <a:rPr lang="en-US" sz="2400" dirty="0" smtClean="0"/>
                <a:t>: </a:t>
              </a:r>
              <a:r>
                <a:rPr lang="en-US" sz="2400" dirty="0"/>
                <a:t>update (e.g. </a:t>
              </a:r>
              <a:r>
                <a:rPr lang="en-US" sz="2200" b="1" dirty="0" err="1">
                  <a:latin typeface="Courier New" pitchFamily="49" charset="0"/>
                </a:rPr>
                <a:t>i</a:t>
              </a:r>
              <a:r>
                <a:rPr lang="en-US" sz="2200" b="1" dirty="0">
                  <a:latin typeface="Courier New" pitchFamily="49" charset="0"/>
                </a:rPr>
                <a:t>++</a:t>
              </a:r>
              <a:r>
                <a:rPr lang="en-US" sz="2400" dirty="0"/>
                <a:t>)</a:t>
              </a:r>
            </a:p>
            <a:p>
              <a:pPr marL="342900" indent="-342900">
                <a:spcBef>
                  <a:spcPct val="20000"/>
                </a:spcBef>
                <a:buClr>
                  <a:schemeClr val="accent1"/>
                </a:buClr>
                <a:buSzPct val="65000"/>
                <a:buFont typeface="Wingdings" pitchFamily="2" charset="2"/>
                <a:buChar char="n"/>
              </a:pPr>
              <a:r>
                <a:rPr lang="en-US" sz="2400" dirty="0"/>
                <a:t>Any of the above can be empty</a:t>
              </a:r>
            </a:p>
            <a:p>
              <a:pPr marL="342900" indent="-342900">
                <a:spcBef>
                  <a:spcPct val="20000"/>
                </a:spcBef>
                <a:buClr>
                  <a:schemeClr val="accent1"/>
                </a:buClr>
                <a:buSzPct val="65000"/>
                <a:buFont typeface="Wingdings" pitchFamily="2" charset="2"/>
                <a:buChar char="n"/>
              </a:pPr>
              <a:r>
                <a:rPr lang="en-US" sz="2400" dirty="0"/>
                <a:t>Execution order:</a:t>
              </a:r>
            </a:p>
            <a:p>
              <a:pPr marL="669925" lvl="1" indent="-325438">
                <a:buClr>
                  <a:schemeClr val="accent2"/>
                </a:buClr>
                <a:buSzPct val="60000"/>
                <a:buFont typeface="Wingdings" pitchFamily="2" charset="2"/>
                <a:buChar char="q"/>
              </a:pPr>
              <a:r>
                <a:rPr lang="en-US" sz="2000" b="1" dirty="0" smtClean="0">
                  <a:solidFill>
                    <a:srgbClr val="0070C0"/>
                  </a:solidFill>
                  <a:latin typeface="Courier New" pitchFamily="49" charset="0"/>
                </a:rPr>
                <a:t>A</a:t>
              </a:r>
              <a:r>
                <a:rPr lang="en-US" sz="2000" b="1" dirty="0" smtClean="0">
                  <a:latin typeface="Courier New" pitchFamily="49" charset="0"/>
                </a:rPr>
                <a:t>, </a:t>
              </a:r>
              <a:r>
                <a:rPr lang="en-US" sz="2000" b="1" dirty="0" smtClean="0">
                  <a:solidFill>
                    <a:srgbClr val="006600"/>
                  </a:solidFill>
                  <a:latin typeface="Courier New" pitchFamily="49" charset="0"/>
                </a:rPr>
                <a:t>B</a:t>
              </a:r>
              <a:r>
                <a:rPr lang="en-US" sz="2000" b="1" dirty="0" smtClean="0">
                  <a:latin typeface="Courier New" pitchFamily="49" charset="0"/>
                </a:rPr>
                <a:t>, </a:t>
              </a:r>
              <a:r>
                <a:rPr lang="en-US" sz="2000" b="1" dirty="0">
                  <a:latin typeface="Courier New" pitchFamily="49" charset="0"/>
                </a:rPr>
                <a:t>body, </a:t>
              </a:r>
              <a:r>
                <a:rPr lang="en-US" sz="2000" b="1" dirty="0" smtClean="0">
                  <a:solidFill>
                    <a:srgbClr val="FF0000"/>
                  </a:solidFill>
                  <a:latin typeface="Courier New" pitchFamily="49" charset="0"/>
                </a:rPr>
                <a:t>C</a:t>
              </a:r>
              <a:r>
                <a:rPr lang="en-US" sz="2000" b="1" dirty="0" smtClean="0">
                  <a:latin typeface="Courier New" pitchFamily="49" charset="0"/>
                </a:rPr>
                <a:t>, </a:t>
              </a:r>
              <a:r>
                <a:rPr lang="en-US" sz="2000" b="1" dirty="0" smtClean="0">
                  <a:solidFill>
                    <a:srgbClr val="006600"/>
                  </a:solidFill>
                  <a:latin typeface="Courier New" pitchFamily="49" charset="0"/>
                </a:rPr>
                <a:t>B</a:t>
              </a:r>
              <a:r>
                <a:rPr lang="en-US" sz="2000" b="1" dirty="0" smtClean="0">
                  <a:latin typeface="Courier New" pitchFamily="49" charset="0"/>
                </a:rPr>
                <a:t>, </a:t>
              </a:r>
              <a:r>
                <a:rPr lang="en-US" sz="2000" b="1" dirty="0">
                  <a:latin typeface="Courier New" pitchFamily="49" charset="0"/>
                </a:rPr>
                <a:t>body, </a:t>
              </a:r>
              <a:r>
                <a:rPr lang="en-US" sz="2000" b="1" dirty="0" smtClean="0">
                  <a:solidFill>
                    <a:srgbClr val="FF0000"/>
                  </a:solidFill>
                  <a:latin typeface="Courier New" pitchFamily="49" charset="0"/>
                </a:rPr>
                <a:t>C</a:t>
              </a:r>
              <a:r>
                <a:rPr lang="en-US" sz="2000" b="1" dirty="0" smtClean="0">
                  <a:latin typeface="Courier New" pitchFamily="49" charset="0"/>
                </a:rPr>
                <a:t>, </a:t>
              </a:r>
              <a:r>
                <a:rPr lang="en-US" sz="2000" b="1" dirty="0">
                  <a:latin typeface="Courier New" pitchFamily="49" charset="0"/>
                </a:rPr>
                <a:t>…</a:t>
              </a:r>
            </a:p>
          </p:txBody>
        </p:sp>
        <p:sp>
          <p:nvSpPr>
            <p:cNvPr id="15368" name="Text Box 8"/>
            <p:cNvSpPr txBox="1">
              <a:spLocks noChangeArrowheads="1"/>
            </p:cNvSpPr>
            <p:nvPr/>
          </p:nvSpPr>
          <p:spPr bwMode="auto">
            <a:xfrm>
              <a:off x="457200" y="45720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for</a:t>
              </a:r>
              <a:r>
                <a:rPr lang="en-US" sz="2000" b="1" dirty="0">
                  <a:latin typeface="Courier New" pitchFamily="49" charset="0"/>
                </a:rPr>
                <a:t> (</a:t>
              </a:r>
              <a:r>
                <a:rPr lang="en-US" sz="2000" b="1" dirty="0">
                  <a:solidFill>
                    <a:srgbClr val="0070C0"/>
                  </a:solidFill>
                  <a:latin typeface="Courier New" pitchFamily="49" charset="0"/>
                </a:rPr>
                <a:t>A</a:t>
              </a:r>
              <a:r>
                <a:rPr lang="en-US" sz="2000" b="1" dirty="0">
                  <a:latin typeface="Courier New" pitchFamily="49" charset="0"/>
                </a:rPr>
                <a:t>; </a:t>
              </a:r>
              <a:r>
                <a:rPr lang="en-US" sz="2000" b="1" dirty="0">
                  <a:solidFill>
                    <a:srgbClr val="006600"/>
                  </a:solidFill>
                  <a:latin typeface="Courier New" pitchFamily="49" charset="0"/>
                </a:rPr>
                <a:t>B</a:t>
              </a:r>
              <a:r>
                <a:rPr lang="en-US" sz="2000" b="1" dirty="0">
                  <a:latin typeface="Courier New" pitchFamily="49" charset="0"/>
                </a:rPr>
                <a:t>; </a:t>
              </a:r>
              <a:r>
                <a:rPr lang="en-US" sz="2000" b="1" dirty="0">
                  <a:solidFill>
                    <a:srgbClr val="FF0000"/>
                  </a:solidFill>
                  <a:latin typeface="Courier New" pitchFamily="49" charset="0"/>
                </a:rPr>
                <a:t>C</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grpSp>
      <p:sp>
        <p:nvSpPr>
          <p:cNvPr id="15369" name="Line 9"/>
          <p:cNvSpPr>
            <a:spLocks noChangeShapeType="1"/>
          </p:cNvSpPr>
          <p:nvPr/>
        </p:nvSpPr>
        <p:spPr bwMode="auto">
          <a:xfrm>
            <a:off x="457200" y="3886200"/>
            <a:ext cx="8229600" cy="0"/>
          </a:xfrm>
          <a:prstGeom prst="line">
            <a:avLst/>
          </a:prstGeom>
          <a:noFill/>
          <a:ln w="12700">
            <a:solidFill>
              <a:schemeClr val="accent1"/>
            </a:solidFill>
            <a:prstDash val="dash"/>
            <a:round/>
            <a:headEnd/>
            <a:tailEnd/>
          </a:ln>
        </p:spPr>
        <p:txBody>
          <a:bodyPr/>
          <a:lstStyle/>
          <a:p>
            <a:endParaRPr lang="en-US"/>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31</a:t>
            </a:fld>
            <a:endParaRPr lang="en-US" sz="1600" dirty="0"/>
          </a:p>
        </p:txBody>
      </p:sp>
      <p:sp>
        <p:nvSpPr>
          <p:cNvPr id="13"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smtClean="0">
                <a:solidFill>
                  <a:srgbClr val="C00000"/>
                </a:solidFill>
                <a:latin typeface="Britannic Bold" panose="020B0903060703020204" pitchFamily="34" charset="0"/>
              </a:rPr>
              <a:t>4.2</a:t>
            </a:r>
            <a:r>
              <a:rPr lang="en-US" sz="3600" dirty="0" smtClean="0">
                <a:latin typeface="Britannic Bold" panose="020B0903060703020204" pitchFamily="34" charset="0"/>
              </a:rPr>
              <a:t> Repetition Statements (2/2)</a:t>
            </a:r>
          </a:p>
        </p:txBody>
      </p:sp>
      <p:sp>
        <p:nvSpPr>
          <p:cNvPr id="15364" name="Rectangle 4"/>
          <p:cNvSpPr>
            <a:spLocks noChangeArrowheads="1"/>
          </p:cNvSpPr>
          <p:nvPr/>
        </p:nvSpPr>
        <p:spPr bwMode="auto">
          <a:xfrm>
            <a:off x="533400" y="1143000"/>
            <a:ext cx="8077200" cy="9144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smtClean="0"/>
              <a:t>In ANSI C, the loop variable must be declared before it is used in a ‘for’ loop</a:t>
            </a:r>
            <a:endParaRPr lang="en-US" sz="2200" dirty="0"/>
          </a:p>
        </p:txBody>
      </p:sp>
      <p:sp>
        <p:nvSpPr>
          <p:cNvPr id="15365" name="Text Box 5"/>
          <p:cNvSpPr txBox="1">
            <a:spLocks noChangeArrowheads="1"/>
          </p:cNvSpPr>
          <p:nvPr/>
        </p:nvSpPr>
        <p:spPr bwMode="auto">
          <a:xfrm>
            <a:off x="2438400" y="1981200"/>
            <a:ext cx="4267200" cy="1323439"/>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err="1" smtClean="0">
                <a:solidFill>
                  <a:srgbClr val="0000FF"/>
                </a:solidFill>
                <a:latin typeface="Courier New" pitchFamily="49" charset="0"/>
              </a:rPr>
              <a:t>int</a:t>
            </a:r>
            <a:r>
              <a:rPr lang="en-US" sz="2000" b="1" dirty="0" smtClean="0">
                <a:solidFill>
                  <a:srgbClr val="0000FF"/>
                </a:solidFill>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endParaRPr lang="en-US" sz="2000" b="1" dirty="0" smtClean="0">
              <a:solidFill>
                <a:srgbClr val="660066"/>
              </a:solidFill>
              <a:latin typeface="Courier New" pitchFamily="49" charset="0"/>
            </a:endParaRPr>
          </a:p>
          <a:p>
            <a:pPr eaLnBrk="0" hangingPunct="0"/>
            <a:r>
              <a:rPr lang="en-US" sz="2000" b="1" dirty="0" smtClean="0">
                <a:solidFill>
                  <a:srgbClr val="0000FF"/>
                </a:solidFill>
                <a:latin typeface="Courier New" pitchFamily="49" charset="0"/>
              </a:rPr>
              <a:t>for</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r>
              <a:rPr lang="en-US" sz="2000" b="1" dirty="0" smtClean="0">
                <a:solidFill>
                  <a:srgbClr val="006600"/>
                </a:solidFill>
                <a:latin typeface="Courier New" pitchFamily="49" charset="0"/>
              </a:rPr>
              <a:t>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&lt;</a:t>
            </a:r>
            <a:r>
              <a:rPr lang="en-US" sz="2000" b="1" dirty="0" smtClean="0">
                <a:solidFill>
                  <a:srgbClr val="006600"/>
                </a:solidFill>
                <a:latin typeface="Courier New" pitchFamily="49" charset="0"/>
              </a:rPr>
              <a:t>10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32</a:t>
            </a:fld>
            <a:endParaRPr lang="en-US" sz="1600" dirty="0"/>
          </a:p>
        </p:txBody>
      </p:sp>
      <p:sp>
        <p:nvSpPr>
          <p:cNvPr id="12" name="Rectangle 4"/>
          <p:cNvSpPr>
            <a:spLocks noChangeArrowheads="1"/>
          </p:cNvSpPr>
          <p:nvPr/>
        </p:nvSpPr>
        <p:spPr bwMode="auto">
          <a:xfrm>
            <a:off x="533400" y="3581400"/>
            <a:ext cx="8077200" cy="15240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smtClean="0"/>
              <a:t>In Java, the loop variable may be declared in the </a:t>
            </a:r>
            <a:r>
              <a:rPr lang="en-US" sz="2200" dirty="0" err="1" smtClean="0"/>
              <a:t>initialisation</a:t>
            </a:r>
            <a:r>
              <a:rPr lang="en-US" sz="2200" dirty="0" smtClean="0"/>
              <a:t> part of the ‘for’ loop</a:t>
            </a:r>
          </a:p>
          <a:p>
            <a:pPr marL="342900" indent="-342900">
              <a:spcBef>
                <a:spcPct val="20000"/>
              </a:spcBef>
              <a:buClr>
                <a:schemeClr val="accent1"/>
              </a:buClr>
              <a:buSzPct val="65000"/>
              <a:buFont typeface="Wingdings" pitchFamily="2" charset="2"/>
              <a:buChar char="n"/>
            </a:pPr>
            <a:r>
              <a:rPr lang="en-US" sz="2200" dirty="0" smtClean="0"/>
              <a:t>In example below, the scope of variable </a:t>
            </a:r>
            <a:r>
              <a:rPr lang="en-US" sz="2200" b="1" dirty="0" err="1" smtClean="0">
                <a:latin typeface="Courier New" pitchFamily="49" charset="0"/>
                <a:cs typeface="Courier New" pitchFamily="49" charset="0"/>
              </a:rPr>
              <a:t>i</a:t>
            </a:r>
            <a:r>
              <a:rPr lang="en-US" sz="2200" dirty="0" smtClean="0"/>
              <a:t> is within the ‘for’ loop only</a:t>
            </a:r>
            <a:endParaRPr lang="en-US" sz="2200" dirty="0"/>
          </a:p>
        </p:txBody>
      </p:sp>
      <p:sp>
        <p:nvSpPr>
          <p:cNvPr id="13" name="Text Box 5"/>
          <p:cNvSpPr txBox="1">
            <a:spLocks noChangeArrowheads="1"/>
          </p:cNvSpPr>
          <p:nvPr/>
        </p:nvSpPr>
        <p:spPr bwMode="auto">
          <a:xfrm>
            <a:off x="2438400" y="5105400"/>
            <a:ext cx="4267200" cy="1015663"/>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smtClean="0">
                <a:solidFill>
                  <a:srgbClr val="0000FF"/>
                </a:solidFill>
                <a:latin typeface="Courier New" pitchFamily="49" charset="0"/>
              </a:rPr>
              <a:t>for</a:t>
            </a:r>
            <a:r>
              <a:rPr lang="en-US" sz="2000" b="1" dirty="0" smtClean="0">
                <a:latin typeface="Courier New" pitchFamily="49" charset="0"/>
              </a:rPr>
              <a:t> (</a:t>
            </a:r>
            <a:r>
              <a:rPr lang="en-US" sz="2000" b="1" dirty="0" err="1" smtClean="0">
                <a:solidFill>
                  <a:srgbClr val="0000FF"/>
                </a:solidFill>
                <a:latin typeface="Courier New" pitchFamily="49" charset="0"/>
              </a:rPr>
              <a:t>int</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a:t>
            </a:r>
            <a:r>
              <a:rPr lang="en-US" sz="2000" b="1" dirty="0" smtClean="0">
                <a:solidFill>
                  <a:srgbClr val="006600"/>
                </a:solidFill>
                <a:latin typeface="Courier New" pitchFamily="49" charset="0"/>
              </a:rPr>
              <a:t>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&lt;</a:t>
            </a:r>
            <a:r>
              <a:rPr lang="en-US" sz="2000" b="1" dirty="0" smtClean="0">
                <a:solidFill>
                  <a:srgbClr val="006600"/>
                </a:solidFill>
                <a:latin typeface="Courier New" pitchFamily="49" charset="0"/>
              </a:rPr>
              <a:t>10</a:t>
            </a:r>
            <a:r>
              <a:rPr lang="en-US" sz="2000" b="1" dirty="0" smtClean="0">
                <a:latin typeface="Courier New" pitchFamily="49" charset="0"/>
              </a:rPr>
              <a:t>; </a:t>
            </a:r>
            <a:r>
              <a:rPr lang="en-US" sz="2000" b="1" dirty="0" err="1" smtClean="0">
                <a:latin typeface="Courier New" pitchFamily="49" charset="0"/>
              </a:rPr>
              <a:t>i</a:t>
            </a:r>
            <a:r>
              <a:rPr lang="en-US" sz="2000" b="1" dirty="0" smtClean="0">
                <a:latin typeface="Courier New" pitchFamily="49" charset="0"/>
              </a:rPr>
              <a:t>++) </a:t>
            </a:r>
            <a:r>
              <a:rPr lang="en-US" sz="2000" b="1" dirty="0">
                <a:latin typeface="Courier New" pitchFamily="49" charset="0"/>
              </a:rPr>
              <a:t>{</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solidFill>
                  <a:srgbClr val="C00000"/>
                </a:solidFill>
                <a:latin typeface="Britannic Bold" panose="020B0903060703020204" pitchFamily="34" charset="0"/>
              </a:rPr>
              <a:t>4.3</a:t>
            </a:r>
            <a:r>
              <a:rPr lang="en-US" sz="4400" dirty="0" smtClean="0">
                <a:latin typeface="Britannic Bold" panose="020B0903060703020204" pitchFamily="34" charset="0"/>
              </a:rPr>
              <a:t> </a:t>
            </a:r>
            <a:r>
              <a:rPr lang="en-US" sz="4400" smtClean="0">
                <a:latin typeface="Britannic Bold" panose="020B0903060703020204" pitchFamily="34" charset="0"/>
              </a:rPr>
              <a:t>Basic Input/Output</a:t>
            </a:r>
            <a:endParaRPr lang="en-US" sz="4400" dirty="0">
              <a:latin typeface="Britannic Bold" panose="020B0903060703020204" pitchFamily="34" charset="0"/>
            </a:endParaRPr>
          </a:p>
        </p:txBody>
      </p:sp>
      <p:sp>
        <p:nvSpPr>
          <p:cNvPr id="5" name="Subtitle 4"/>
          <p:cNvSpPr>
            <a:spLocks noGrp="1"/>
          </p:cNvSpPr>
          <p:nvPr>
            <p:ph type="subTitle" idx="1"/>
          </p:nvPr>
        </p:nvSpPr>
        <p:spPr/>
        <p:txBody>
          <a:bodyPr/>
          <a:lstStyle/>
          <a:p>
            <a:r>
              <a:rPr lang="en-US" sz="3200" dirty="0" smtClean="0">
                <a:latin typeface="Calibri" pitchFamily="34" charset="0"/>
              </a:rPr>
              <a:t>Interacting with the outside world</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The </a:t>
            </a:r>
            <a:r>
              <a:rPr lang="en-US" sz="3600" b="1" dirty="0" smtClean="0">
                <a:latin typeface="Britannic Bold" panose="020B0903060703020204" pitchFamily="34" charset="0"/>
              </a:rPr>
              <a:t>Scanner </a:t>
            </a:r>
            <a:r>
              <a:rPr lang="en-US" sz="3600" dirty="0" smtClean="0">
                <a:latin typeface="Britannic Bold" panose="020B0903060703020204" pitchFamily="34" charset="0"/>
              </a:rPr>
              <a:t>Class</a:t>
            </a:r>
            <a:endParaRPr lang="en-US" sz="3600" dirty="0">
              <a:latin typeface="Britannic Bold" panose="020B0903060703020204" pitchFamily="34" charset="0"/>
            </a:endParaRPr>
          </a:p>
        </p:txBody>
      </p:sp>
      <p:grpSp>
        <p:nvGrpSpPr>
          <p:cNvPr id="5" name="Group 3"/>
          <p:cNvGrpSpPr/>
          <p:nvPr/>
        </p:nvGrpSpPr>
        <p:grpSpPr>
          <a:xfrm>
            <a:off x="685800" y="2514600"/>
            <a:ext cx="7391399" cy="3733800"/>
            <a:chOff x="914401" y="2133600"/>
            <a:chExt cx="3124199" cy="1524001"/>
          </a:xfrm>
        </p:grpSpPr>
        <p:sp>
          <p:nvSpPr>
            <p:cNvPr id="9" name="Rectangle 8"/>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10" name="Rectangle 9"/>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smtClean="0">
                  <a:latin typeface="Courier New" pitchFamily="49" charset="0"/>
                  <a:cs typeface="Courier New" pitchFamily="49" charset="0"/>
                </a:rPr>
                <a:t>  </a:t>
              </a:r>
              <a:r>
                <a:rPr lang="en-US" sz="2000" b="1" i="1" dirty="0" smtClean="0">
                  <a:solidFill>
                    <a:srgbClr val="C00000"/>
                  </a:solidFill>
                  <a:latin typeface="Courier New" pitchFamily="49" charset="0"/>
                  <a:cs typeface="Courier New" pitchFamily="49" charset="0"/>
                </a:rPr>
                <a:t>//Declaration of Scanner "variable"</a:t>
              </a:r>
            </a:p>
            <a:p>
              <a:r>
                <a:rPr lang="en-US" sz="2000" b="1" dirty="0" smtClean="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Scanner</a:t>
              </a:r>
              <a:r>
                <a:rPr lang="en-US" sz="2000" b="1" dirty="0" smtClean="0">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 new Scanner(</a:t>
              </a:r>
              <a:r>
                <a:rPr lang="en-US" sz="2000" b="1" dirty="0" err="1" smtClean="0">
                  <a:latin typeface="Courier New" pitchFamily="49" charset="0"/>
                  <a:cs typeface="Courier New" pitchFamily="49" charset="0"/>
                </a:rPr>
                <a:t>System.in</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i="1" dirty="0" smtClean="0">
                  <a:solidFill>
                    <a:srgbClr val="C00000"/>
                  </a:solidFill>
                  <a:latin typeface="Courier New" pitchFamily="49" charset="0"/>
                  <a:cs typeface="Courier New" pitchFamily="49" charset="0"/>
                </a:rPr>
                <a:t>//Functionality provided</a:t>
              </a:r>
            </a:p>
            <a:p>
              <a:r>
                <a:rPr lang="en-US" sz="2000" b="1" dirty="0" smtClean="0">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err="1" smtClean="0">
                  <a:latin typeface="Courier New" pitchFamily="49" charset="0"/>
                  <a:cs typeface="Courier New" pitchFamily="49" charset="0"/>
                </a:rPr>
                <a:t>nextInt</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p>
            <a:p>
              <a:r>
                <a:rPr lang="en-US" sz="2000" b="1" i="1" dirty="0" smtClean="0">
                  <a:solidFill>
                    <a:srgbClr val="002060"/>
                  </a:solidFill>
                  <a:latin typeface="Courier New" pitchFamily="49" charset="0"/>
                  <a:cs typeface="Courier New" pitchFamily="49" charset="0"/>
                </a:rPr>
                <a:t>  </a:t>
              </a:r>
              <a:r>
                <a:rPr lang="en-US" sz="2000" b="1" i="1" dirty="0" err="1" smtClean="0">
                  <a:solidFill>
                    <a:srgbClr val="002060"/>
                  </a:solidFill>
                  <a:latin typeface="Courier New" pitchFamily="49" charset="0"/>
                  <a:cs typeface="Courier New" pitchFamily="49" charset="0"/>
                </a:rPr>
                <a:t>scVar.</a:t>
              </a:r>
              <a:r>
                <a:rPr lang="en-US" sz="2000" b="1" i="1" dirty="0" err="1" smtClean="0">
                  <a:latin typeface="Courier New" pitchFamily="49" charset="0"/>
                  <a:cs typeface="Courier New" pitchFamily="49" charset="0"/>
                </a:rPr>
                <a:t>nextDouble</a:t>
              </a:r>
              <a:r>
                <a:rPr lang="en-US"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endParaRPr lang="en-US" sz="2000" b="1" dirty="0" smtClean="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grpSp>
        <p:nvGrpSpPr>
          <p:cNvPr id="6" name="Group 6"/>
          <p:cNvGrpSpPr/>
          <p:nvPr/>
        </p:nvGrpSpPr>
        <p:grpSpPr>
          <a:xfrm>
            <a:off x="685800" y="1219200"/>
            <a:ext cx="7391399" cy="1219200"/>
            <a:chOff x="914401" y="2133600"/>
            <a:chExt cx="3124199" cy="1524001"/>
          </a:xfrm>
        </p:grpSpPr>
        <p:sp>
          <p:nvSpPr>
            <p:cNvPr id="7" name="Rectangle 6"/>
            <p:cNvSpPr/>
            <p:nvPr/>
          </p:nvSpPr>
          <p:spPr>
            <a:xfrm>
              <a:off x="914401" y="2133600"/>
              <a:ext cx="242993"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PACKAGE</a:t>
              </a:r>
              <a:endParaRPr lang="en-US" b="1" dirty="0"/>
            </a:p>
          </p:txBody>
        </p:sp>
        <p:sp>
          <p:nvSpPr>
            <p:cNvPr id="8" name="Rectangle 7"/>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r>
                <a:rPr lang="en-US" sz="2000" b="1" i="1" dirty="0" smtClean="0">
                  <a:latin typeface="Courier New" pitchFamily="49" charset="0"/>
                  <a:cs typeface="Courier New" pitchFamily="49" charset="0"/>
                </a:rPr>
                <a:t> </a:t>
              </a:r>
              <a:r>
                <a:rPr lang="en-US" sz="2000" b="1" dirty="0" smtClean="0">
                  <a:solidFill>
                    <a:srgbClr val="660066"/>
                  </a:solidFill>
                  <a:latin typeface="Courier New" pitchFamily="49" charset="0"/>
                  <a:cs typeface="Courier New" pitchFamily="49" charset="0"/>
                </a:rPr>
                <a:t>import</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java.util.Scanner</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  </a:t>
              </a:r>
              <a:endParaRPr lang="en-US" sz="2000" dirty="0" smtClean="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4" name="Rectangle 13"/>
          <p:cNvSpPr/>
          <p:nvPr/>
        </p:nvSpPr>
        <p:spPr>
          <a:xfrm>
            <a:off x="4648200" y="38862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Read an integer value from source </a:t>
            </a:r>
            <a:r>
              <a:rPr lang="en-US" sz="1600" dirty="0" err="1" smtClean="0"/>
              <a:t>System.in</a:t>
            </a:r>
            <a:endParaRPr lang="en-US" sz="1600" dirty="0" smtClean="0">
              <a:latin typeface="Courier New" pitchFamily="49" charset="0"/>
              <a:cs typeface="Courier New" pitchFamily="49" charset="0"/>
            </a:endParaRPr>
          </a:p>
        </p:txBody>
      </p:sp>
      <p:sp>
        <p:nvSpPr>
          <p:cNvPr id="15" name="Rectangle 14"/>
          <p:cNvSpPr/>
          <p:nvPr/>
        </p:nvSpPr>
        <p:spPr>
          <a:xfrm>
            <a:off x="4648200" y="4724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Read a double value from source </a:t>
            </a:r>
            <a:r>
              <a:rPr lang="en-US" sz="1600" dirty="0" err="1" smtClean="0"/>
              <a:t>System.in</a:t>
            </a:r>
            <a:endParaRPr lang="en-US" sz="1600" dirty="0" smtClean="0">
              <a:latin typeface="Courier New" pitchFamily="49" charset="0"/>
              <a:cs typeface="Courier New" pitchFamily="49" charset="0"/>
            </a:endParaRPr>
          </a:p>
        </p:txBody>
      </p:sp>
      <p:sp>
        <p:nvSpPr>
          <p:cNvPr id="16" name="Rectangle 15"/>
          <p:cNvSpPr/>
          <p:nvPr/>
        </p:nvSpPr>
        <p:spPr>
          <a:xfrm>
            <a:off x="4648200" y="5486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smtClean="0"/>
              <a:t>Other </a:t>
            </a:r>
            <a:r>
              <a:rPr lang="en-US" sz="1600" smtClean="0"/>
              <a:t>data types, </a:t>
            </a:r>
            <a:r>
              <a:rPr lang="en-US" sz="1600" dirty="0" smtClean="0"/>
              <a:t>to be covered later</a:t>
            </a:r>
            <a:endParaRPr lang="en-US" sz="1600" dirty="0" smtClean="0">
              <a:latin typeface="Courier New" pitchFamily="49" charset="0"/>
              <a:cs typeface="Courier New" pitchFamily="49" charset="0"/>
            </a:endParaRPr>
          </a:p>
        </p:txBody>
      </p:sp>
      <p:sp>
        <p:nvSpPr>
          <p:cNvPr id="19" name="Slide Number Placeholder 18"/>
          <p:cNvSpPr>
            <a:spLocks noGrp="1"/>
          </p:cNvSpPr>
          <p:nvPr>
            <p:ph type="sldNum" sz="quarter" idx="4"/>
          </p:nvPr>
        </p:nvSpPr>
        <p:spPr/>
        <p:txBody>
          <a:bodyPr/>
          <a:lstStyle/>
          <a:p>
            <a:fld id="{9D84BA89-CC61-4F67-A868-148EFD8CC251}" type="slidenum">
              <a:rPr lang="en-US" sz="1600" smtClean="0"/>
              <a:pPr/>
              <a:t>34</a:t>
            </a:fld>
            <a:endParaRPr lang="en-US" sz="1600" dirty="0"/>
          </a:p>
        </p:txBody>
      </p:sp>
      <p:sp>
        <p:nvSpPr>
          <p:cNvPr id="1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600" dirty="0" smtClean="0">
                <a:solidFill>
                  <a:srgbClr val="C00000"/>
                </a:solidFill>
                <a:latin typeface="Britannic Bold" panose="020B0903060703020204" pitchFamily="34" charset="0"/>
              </a:rPr>
              <a:t>4.3 </a:t>
            </a:r>
            <a:r>
              <a:rPr lang="en-US" sz="3600" dirty="0" smtClean="0">
                <a:latin typeface="Britannic Bold" panose="020B0903060703020204" pitchFamily="34" charset="0"/>
              </a:rPr>
              <a:t>Reading Input: </a:t>
            </a:r>
            <a:r>
              <a:rPr lang="en-US" sz="3600" b="1" dirty="0" smtClean="0">
                <a:latin typeface="Britannic Bold" panose="020B0903060703020204" pitchFamily="34" charset="0"/>
              </a:rPr>
              <a:t>Fahrenheit </a:t>
            </a:r>
            <a:r>
              <a:rPr lang="en-US" sz="3600" b="1" err="1" smtClean="0">
                <a:latin typeface="Britannic Bold" panose="020B0903060703020204" pitchFamily="34" charset="0"/>
              </a:rPr>
              <a:t>Ver</a:t>
            </a:r>
            <a:r>
              <a:rPr lang="en-US" sz="3600" b="1" smtClean="0">
                <a:latin typeface="Britannic Bold" panose="020B0903060703020204" pitchFamily="34" charset="0"/>
              </a:rPr>
              <a:t> 2</a:t>
            </a:r>
            <a:endParaRPr lang="en-US" sz="3600" dirty="0">
              <a:latin typeface="Britannic Bold" panose="020B0903060703020204" pitchFamily="34" charset="0"/>
            </a:endParaRPr>
          </a:p>
        </p:txBody>
      </p:sp>
      <p:sp>
        <p:nvSpPr>
          <p:cNvPr id="4" name="Text Box 3"/>
          <p:cNvSpPr txBox="1">
            <a:spLocks noChangeArrowheads="1"/>
          </p:cNvSpPr>
          <p:nvPr/>
        </p:nvSpPr>
        <p:spPr bwMode="auto">
          <a:xfrm>
            <a:off x="554636" y="1166842"/>
            <a:ext cx="7924800" cy="4524315"/>
          </a:xfrm>
          <a:prstGeom prst="rect">
            <a:avLst/>
          </a:prstGeom>
          <a:solidFill>
            <a:srgbClr val="FFFFCC"/>
          </a:solidFill>
          <a:ln w="9525">
            <a:solidFill>
              <a:srgbClr val="800080"/>
            </a:solidFill>
            <a:miter lim="800000"/>
            <a:headEnd/>
            <a:tailEnd/>
          </a:ln>
        </p:spPr>
        <p:txBody>
          <a:bodyPr wrap="square">
            <a:spAutoFit/>
          </a:bodyPr>
          <a:lstStyle/>
          <a:p>
            <a:pPr eaLnBrk="0" hangingPunct="0"/>
            <a:r>
              <a:rPr lang="en-US" sz="1600" b="1" dirty="0" smtClean="0">
                <a:solidFill>
                  <a:srgbClr val="660066"/>
                </a:solidFill>
                <a:latin typeface="Courier New" pitchFamily="49" charset="0"/>
              </a:rPr>
              <a:t>import </a:t>
            </a:r>
            <a:r>
              <a:rPr lang="en-US" sz="1600" b="1" dirty="0" err="1" smtClean="0">
                <a:latin typeface="Courier New" pitchFamily="49" charset="0"/>
              </a:rPr>
              <a:t>java.util.Scanner</a:t>
            </a:r>
            <a:r>
              <a:rPr lang="en-US" sz="1600" b="1" dirty="0" smtClean="0">
                <a:latin typeface="Courier New" pitchFamily="49" charset="0"/>
              </a:rPr>
              <a:t>;   </a:t>
            </a:r>
            <a:r>
              <a:rPr lang="en-US" sz="1600" b="1" dirty="0" smtClean="0">
                <a:solidFill>
                  <a:srgbClr val="800000"/>
                </a:solidFill>
                <a:latin typeface="Courier New" pitchFamily="49" charset="0"/>
              </a:rPr>
              <a:t>// or import </a:t>
            </a:r>
            <a:r>
              <a:rPr lang="en-US" sz="1600" b="1" dirty="0" err="1" smtClean="0">
                <a:solidFill>
                  <a:srgbClr val="800000"/>
                </a:solidFill>
                <a:latin typeface="Courier New" pitchFamily="49" charset="0"/>
              </a:rPr>
              <a:t>java.util</a:t>
            </a:r>
            <a:r>
              <a:rPr lang="en-US" sz="1600" b="1" dirty="0" smtClean="0">
                <a:solidFill>
                  <a:srgbClr val="800000"/>
                </a:solidFill>
                <a:latin typeface="Courier New" pitchFamily="49" charset="0"/>
              </a:rPr>
              <a:t>.*;</a:t>
            </a:r>
            <a:endParaRPr lang="en-US" sz="1600" b="1" i="1" dirty="0" smtClean="0">
              <a:solidFill>
                <a:srgbClr val="800000"/>
              </a:solidFill>
              <a:latin typeface="Courier New" pitchFamily="49" charset="0"/>
            </a:endParaRPr>
          </a:p>
          <a:p>
            <a:pPr eaLnBrk="0" hangingPunct="0"/>
            <a:endParaRPr lang="en-US" sz="1600" b="1" dirty="0" smtClean="0">
              <a:solidFill>
                <a:srgbClr val="660066"/>
              </a:solidFill>
              <a:latin typeface="Courier New" pitchFamily="49" charset="0"/>
            </a:endParaRPr>
          </a:p>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err="1" smtClean="0">
                <a:latin typeface="Courier New" pitchFamily="49" charset="0"/>
              </a:rPr>
              <a:t>TemperatureInteractive</a:t>
            </a:r>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double</a:t>
            </a:r>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r>
              <a:rPr lang="en-US" sz="1600" b="1" dirty="0" smtClean="0">
                <a:latin typeface="Courier New" pitchFamily="49" charset="0"/>
              </a:rPr>
              <a:t>     Scanner sc = </a:t>
            </a:r>
            <a:r>
              <a:rPr lang="en-US" sz="1600" b="1" dirty="0" smtClean="0">
                <a:solidFill>
                  <a:srgbClr val="0000FF"/>
                </a:solidFill>
                <a:latin typeface="Courier New" pitchFamily="49" charset="0"/>
              </a:rPr>
              <a:t>new</a:t>
            </a:r>
            <a:r>
              <a:rPr lang="en-US" sz="1600" b="1" dirty="0" smtClean="0">
                <a:latin typeface="Courier New" pitchFamily="49" charset="0"/>
              </a:rPr>
              <a:t> Scanner(</a:t>
            </a:r>
            <a:r>
              <a:rPr lang="en-US" sz="1600" b="1" dirty="0" err="1" smtClean="0">
                <a:latin typeface="Courier New" pitchFamily="49" charset="0"/>
              </a:rPr>
              <a:t>System.in</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a:t>
            </a:r>
            <a:r>
              <a:rPr lang="en-US" sz="1600" b="1" dirty="0" smtClean="0">
                <a:latin typeface="Courier New" pitchFamily="49" charset="0"/>
              </a:rPr>
              <a:t>(</a:t>
            </a:r>
            <a:r>
              <a:rPr lang="en-US" sz="1600" b="1" dirty="0" smtClean="0">
                <a:solidFill>
                  <a:srgbClr val="006600"/>
                </a:solidFill>
                <a:latin typeface="Courier New" pitchFamily="49" charset="0"/>
              </a:rPr>
              <a:t>"Enter temperature in Fahrenheit: "</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fahrenheit</a:t>
            </a:r>
            <a:r>
              <a:rPr lang="en-US" sz="1600" b="1" dirty="0" smtClean="0">
                <a:latin typeface="Courier New" pitchFamily="49" charset="0"/>
              </a:rPr>
              <a:t> = </a:t>
            </a:r>
            <a:r>
              <a:rPr lang="en-US" sz="1600" b="1" dirty="0" err="1" smtClean="0">
                <a:latin typeface="Courier New" pitchFamily="49" charset="0"/>
              </a:rPr>
              <a:t>sc.</a:t>
            </a:r>
            <a:r>
              <a:rPr lang="en-US" sz="1600" b="1" i="1" dirty="0" err="1" smtClean="0">
                <a:latin typeface="Courier New" pitchFamily="49" charset="0"/>
              </a:rPr>
              <a:t>nextDouble</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 = (</a:t>
            </a:r>
            <a:r>
              <a:rPr lang="en-US" sz="1600" b="1" dirty="0" smtClean="0">
                <a:solidFill>
                  <a:srgbClr val="006600"/>
                </a:solidFill>
                <a:latin typeface="Courier New" pitchFamily="49" charset="0"/>
              </a:rPr>
              <a:t>5.0</a:t>
            </a:r>
            <a:r>
              <a:rPr lang="en-US" sz="1600" b="1" dirty="0" smtClean="0">
                <a:latin typeface="Courier New" pitchFamily="49" charset="0"/>
              </a:rPr>
              <a:t>/</a:t>
            </a:r>
            <a:r>
              <a:rPr lang="en-US" sz="1600" b="1" dirty="0" smtClean="0">
                <a:solidFill>
                  <a:srgbClr val="006600"/>
                </a:solidFill>
                <a:latin typeface="Courier New" pitchFamily="49" charset="0"/>
              </a:rPr>
              <a:t>9</a:t>
            </a:r>
            <a:r>
              <a:rPr lang="en-US" sz="1600" b="1" dirty="0" smtClean="0">
                <a:latin typeface="Courier New" pitchFamily="49" charset="0"/>
              </a:rPr>
              <a:t>) * (</a:t>
            </a:r>
            <a:r>
              <a:rPr lang="en-US" sz="1600" b="1" dirty="0" err="1" smtClean="0">
                <a:latin typeface="Courier New" pitchFamily="49" charset="0"/>
              </a:rPr>
              <a:t>fahrenheit</a:t>
            </a:r>
            <a:r>
              <a:rPr lang="en-US" sz="1600" b="1" dirty="0" smtClean="0">
                <a:latin typeface="Courier New" pitchFamily="49" charset="0"/>
              </a:rPr>
              <a:t> – </a:t>
            </a:r>
            <a:r>
              <a:rPr lang="en-US" sz="1600" b="1" dirty="0" smtClean="0">
                <a:solidFill>
                  <a:srgbClr val="006600"/>
                </a:solidFill>
                <a:latin typeface="Courier New" pitchFamily="49" charset="0"/>
              </a:rPr>
              <a:t>32</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i="1" dirty="0" err="1" smtClean="0">
                <a:latin typeface="Courier New" pitchFamily="49" charset="0"/>
              </a:rPr>
              <a:t>System.out.println</a:t>
            </a:r>
            <a:r>
              <a:rPr lang="en-US" sz="1600" b="1" dirty="0" smtClean="0">
                <a:latin typeface="Courier New" pitchFamily="49" charset="0"/>
              </a:rPr>
              <a:t>(</a:t>
            </a:r>
            <a:r>
              <a:rPr lang="en-US" sz="1600" b="1" dirty="0" smtClean="0">
                <a:solidFill>
                  <a:srgbClr val="006600"/>
                </a:solidFill>
                <a:latin typeface="Courier New" pitchFamily="49" charset="0"/>
              </a:rPr>
              <a:t>"Celsius: " </a:t>
            </a:r>
            <a:r>
              <a:rPr lang="en-US" sz="1600" b="1" dirty="0" smtClean="0">
                <a:latin typeface="Courier New" pitchFamily="49" charset="0"/>
              </a:rPr>
              <a:t>+ </a:t>
            </a:r>
            <a:r>
              <a:rPr lang="en-US" sz="1600" b="1" dirty="0" err="1" smtClean="0">
                <a:latin typeface="Courier New" pitchFamily="49" charset="0"/>
              </a:rPr>
              <a:t>celsius</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a:t>
            </a:r>
            <a:endParaRPr lang="en-US" sz="1600" b="1" dirty="0">
              <a:latin typeface="Courier New" pitchFamily="49" charset="0"/>
            </a:endParaRPr>
          </a:p>
        </p:txBody>
      </p:sp>
      <p:sp>
        <p:nvSpPr>
          <p:cNvPr id="6" name="Rectangle 5"/>
          <p:cNvSpPr/>
          <p:nvPr/>
        </p:nvSpPr>
        <p:spPr>
          <a:xfrm>
            <a:off x="1011836" y="29194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83836" y="5434042"/>
            <a:ext cx="2971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TemperatureInteractive.java</a:t>
            </a: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35</a:t>
            </a:fld>
            <a:endParaRPr lang="en-US" sz="1600" dirty="0"/>
          </a:p>
        </p:txBody>
      </p:sp>
      <p:sp>
        <p:nvSpPr>
          <p:cNvPr id="11" name="Rectangle 10"/>
          <p:cNvSpPr/>
          <p:nvPr/>
        </p:nvSpPr>
        <p:spPr>
          <a:xfrm>
            <a:off x="1011836" y="36052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2236" y="1090642"/>
            <a:ext cx="3505200" cy="457200"/>
          </a:xfrm>
          <a:prstGeom prst="rect">
            <a:avLst/>
          </a:prstGeom>
          <a:solidFill>
            <a:srgbClr val="CCCCFF">
              <a:alpha val="29804"/>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Points </a:t>
            </a:r>
            <a:r>
              <a:rPr lang="en-US" sz="3600" b="1" smtClean="0">
                <a:latin typeface="Britannic Bold" panose="020B0903060703020204" pitchFamily="34" charset="0"/>
              </a:rPr>
              <a:t>(1/3)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r>
              <a:rPr lang="en-US" dirty="0" smtClean="0"/>
              <a:t>The statement</a:t>
            </a:r>
          </a:p>
          <a:p>
            <a:pPr lvl="1">
              <a:buNone/>
            </a:pPr>
            <a:r>
              <a:rPr lang="en-US" sz="2000" b="1" dirty="0" smtClean="0">
                <a:solidFill>
                  <a:srgbClr val="00B050"/>
                </a:solidFill>
                <a:latin typeface="Courier New" pitchFamily="49" charset="0"/>
              </a:rPr>
              <a:t>	</a:t>
            </a:r>
            <a:r>
              <a:rPr lang="en-US" sz="2000" b="1" dirty="0" smtClean="0">
                <a:solidFill>
                  <a:srgbClr val="660066"/>
                </a:solidFill>
                <a:latin typeface="Courier New" pitchFamily="49" charset="0"/>
              </a:rPr>
              <a:t>Scanner</a:t>
            </a:r>
            <a:r>
              <a:rPr lang="en-US" sz="2000" b="1" dirty="0" smtClean="0">
                <a:latin typeface="Courier New" pitchFamily="49" charset="0"/>
              </a:rPr>
              <a:t> </a:t>
            </a:r>
            <a:r>
              <a:rPr lang="en-US" sz="2000" b="1" dirty="0" smtClean="0">
                <a:solidFill>
                  <a:srgbClr val="002060"/>
                </a:solidFill>
                <a:latin typeface="Courier New" pitchFamily="49" charset="0"/>
              </a:rPr>
              <a:t>sc</a:t>
            </a:r>
            <a:r>
              <a:rPr lang="en-US" sz="2000" b="1" dirty="0" smtClean="0">
                <a:latin typeface="Courier New" pitchFamily="49" charset="0"/>
              </a:rPr>
              <a:t> = </a:t>
            </a:r>
            <a:r>
              <a:rPr lang="en-US" sz="2000" b="1" dirty="0" smtClean="0">
                <a:solidFill>
                  <a:srgbClr val="0000FF"/>
                </a:solidFill>
                <a:latin typeface="Courier New" pitchFamily="49" charset="0"/>
              </a:rPr>
              <a:t>new</a:t>
            </a:r>
            <a:r>
              <a:rPr lang="en-US" sz="2000" b="1" dirty="0" smtClean="0">
                <a:latin typeface="Courier New" pitchFamily="49" charset="0"/>
              </a:rPr>
              <a:t> </a:t>
            </a:r>
            <a:r>
              <a:rPr lang="en-US" sz="2000" b="1" dirty="0" smtClean="0">
                <a:solidFill>
                  <a:srgbClr val="660066"/>
                </a:solidFill>
                <a:latin typeface="Courier New" pitchFamily="49" charset="0"/>
              </a:rPr>
              <a:t>Scanner</a:t>
            </a:r>
            <a:r>
              <a:rPr lang="en-US" sz="2000" b="1" dirty="0" smtClean="0">
                <a:latin typeface="Courier New" pitchFamily="49" charset="0"/>
              </a:rPr>
              <a:t>(</a:t>
            </a:r>
            <a:r>
              <a:rPr lang="en-US" sz="2000" b="1" dirty="0" err="1" smtClean="0">
                <a:latin typeface="Courier New" pitchFamily="49" charset="0"/>
              </a:rPr>
              <a:t>System.in</a:t>
            </a:r>
            <a:r>
              <a:rPr lang="en-US" sz="2000" b="1" dirty="0" smtClean="0">
                <a:latin typeface="Courier New" pitchFamily="49" charset="0"/>
              </a:rPr>
              <a:t>);</a:t>
            </a:r>
            <a:endParaRPr lang="en-US" sz="2000" dirty="0" smtClean="0"/>
          </a:p>
          <a:p>
            <a:pPr lvl="1"/>
            <a:r>
              <a:rPr lang="en-US" dirty="0" smtClean="0"/>
              <a:t>Declares a variable “</a:t>
            </a:r>
            <a:r>
              <a:rPr lang="en-US" b="1" dirty="0" smtClean="0">
                <a:solidFill>
                  <a:srgbClr val="002060"/>
                </a:solidFill>
                <a:latin typeface="Courier New" pitchFamily="49" charset="0"/>
                <a:cs typeface="Courier New" pitchFamily="49" charset="0"/>
              </a:rPr>
              <a:t>sc</a:t>
            </a:r>
            <a:r>
              <a:rPr lang="en-US" dirty="0" smtClean="0"/>
              <a:t>” of </a:t>
            </a:r>
            <a:r>
              <a:rPr lang="en-US" b="1" dirty="0" smtClean="0">
                <a:solidFill>
                  <a:srgbClr val="660066"/>
                </a:solidFill>
                <a:latin typeface="Courier New" pitchFamily="49" charset="0"/>
                <a:cs typeface="Courier New" pitchFamily="49" charset="0"/>
              </a:rPr>
              <a:t>Scanner</a:t>
            </a:r>
            <a:r>
              <a:rPr lang="en-US" dirty="0" smtClean="0"/>
              <a:t> type</a:t>
            </a:r>
          </a:p>
          <a:p>
            <a:pPr lvl="1"/>
            <a:r>
              <a:rPr lang="en-US" dirty="0" smtClean="0"/>
              <a:t>The initialization “</a:t>
            </a:r>
            <a:r>
              <a:rPr lang="en-US" sz="2400" b="1" dirty="0" smtClean="0">
                <a:solidFill>
                  <a:srgbClr val="0000FF"/>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smtClean="0">
                <a:solidFill>
                  <a:srgbClr val="660066"/>
                </a:solidFill>
                <a:latin typeface="Courier New" pitchFamily="49" charset="0"/>
                <a:cs typeface="Courier New" pitchFamily="49" charset="0"/>
              </a:rPr>
              <a:t>Scanner</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System.in</a:t>
            </a:r>
            <a:r>
              <a:rPr lang="en-US" sz="2400" b="1" dirty="0" smtClean="0">
                <a:latin typeface="Courier New" pitchFamily="49" charset="0"/>
                <a:cs typeface="Courier New" pitchFamily="49" charset="0"/>
              </a:rPr>
              <a:t>)</a:t>
            </a:r>
            <a:r>
              <a:rPr lang="en-US" dirty="0" smtClean="0"/>
              <a:t>”</a:t>
            </a:r>
          </a:p>
          <a:p>
            <a:pPr lvl="2"/>
            <a:r>
              <a:rPr lang="en-US" dirty="0" smtClean="0"/>
              <a:t>Constructs a </a:t>
            </a:r>
            <a:r>
              <a:rPr lang="en-US" b="1" dirty="0" smtClean="0">
                <a:solidFill>
                  <a:srgbClr val="660066"/>
                </a:solidFill>
                <a:latin typeface="Courier New" pitchFamily="49" charset="0"/>
                <a:cs typeface="Courier New" pitchFamily="49" charset="0"/>
              </a:rPr>
              <a:t>Scanner</a:t>
            </a:r>
            <a:r>
              <a:rPr lang="en-US" dirty="0" smtClean="0"/>
              <a:t> object </a:t>
            </a:r>
          </a:p>
          <a:p>
            <a:pPr lvl="3"/>
            <a:r>
              <a:rPr lang="en-US" dirty="0" smtClean="0"/>
              <a:t>We will discuss more about object later </a:t>
            </a:r>
          </a:p>
          <a:p>
            <a:pPr lvl="2"/>
            <a:r>
              <a:rPr lang="en-US" dirty="0" smtClean="0"/>
              <a:t>Attaches it to the standard input “</a:t>
            </a:r>
            <a:r>
              <a:rPr lang="en-US" b="1" dirty="0" err="1" smtClean="0">
                <a:latin typeface="Courier New" pitchFamily="49" charset="0"/>
                <a:cs typeface="Courier New" pitchFamily="49" charset="0"/>
              </a:rPr>
              <a:t>System.in</a:t>
            </a:r>
            <a:r>
              <a:rPr lang="en-US" dirty="0" smtClean="0"/>
              <a:t>” (which is the keyboard)</a:t>
            </a:r>
          </a:p>
          <a:p>
            <a:pPr lvl="3"/>
            <a:r>
              <a:rPr lang="en-US" dirty="0" smtClean="0"/>
              <a:t>This Scanner object </a:t>
            </a:r>
            <a:r>
              <a:rPr lang="en-US" b="1" dirty="0" smtClean="0">
                <a:solidFill>
                  <a:srgbClr val="C00000"/>
                </a:solidFill>
              </a:rPr>
              <a:t>sc</a:t>
            </a:r>
            <a:r>
              <a:rPr lang="en-US" dirty="0" smtClean="0"/>
              <a:t> will receive input from this source</a:t>
            </a:r>
          </a:p>
          <a:p>
            <a:pPr lvl="2"/>
            <a:r>
              <a:rPr lang="en-US" dirty="0" smtClean="0"/>
              <a:t>Scanner can attach to a variety of input sources; this is just a typical usage</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36</a:t>
            </a:fld>
            <a:endParaRPr lang="en-US" sz="1600" dirty="0"/>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Points </a:t>
            </a:r>
            <a:r>
              <a:rPr lang="en-US" sz="3600" b="1" smtClean="0">
                <a:latin typeface="Britannic Bold" panose="020B0903060703020204" pitchFamily="34" charset="0"/>
              </a:rPr>
              <a:t>(2/3)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pPr>
              <a:spcBef>
                <a:spcPts val="600"/>
              </a:spcBef>
            </a:pPr>
            <a:r>
              <a:rPr lang="en-US" dirty="0" smtClean="0"/>
              <a:t>After proper initialization, a Scanner object provides functionality to read value of various types from the input source</a:t>
            </a:r>
          </a:p>
          <a:p>
            <a:pPr>
              <a:spcBef>
                <a:spcPts val="1800"/>
              </a:spcBef>
            </a:pPr>
            <a:r>
              <a:rPr lang="en-US" dirty="0" smtClean="0"/>
              <a:t>The statement</a:t>
            </a:r>
          </a:p>
          <a:p>
            <a:pPr lvl="1">
              <a:spcBef>
                <a:spcPts val="600"/>
              </a:spcBef>
              <a:buNone/>
            </a:pPr>
            <a:r>
              <a:rPr lang="en-US" sz="2400" b="1" dirty="0" err="1" smtClean="0">
                <a:latin typeface="Courier New" pitchFamily="49" charset="0"/>
              </a:rPr>
              <a:t>fahrenheit</a:t>
            </a:r>
            <a:r>
              <a:rPr lang="en-US" sz="2400" b="1" dirty="0" smtClean="0">
                <a:latin typeface="Courier New" pitchFamily="49" charset="0"/>
              </a:rPr>
              <a:t> = </a:t>
            </a:r>
            <a:r>
              <a:rPr lang="en-US" sz="2400" b="1" dirty="0" err="1" smtClean="0">
                <a:solidFill>
                  <a:srgbClr val="002060"/>
                </a:solidFill>
                <a:latin typeface="Courier New" pitchFamily="49" charset="0"/>
              </a:rPr>
              <a:t>sc</a:t>
            </a:r>
            <a:r>
              <a:rPr lang="en-US" sz="2400" b="1" dirty="0" err="1" smtClean="0">
                <a:latin typeface="Courier New" pitchFamily="49" charset="0"/>
              </a:rPr>
              <a:t>.</a:t>
            </a:r>
            <a:r>
              <a:rPr lang="en-US" sz="2400" b="1" i="1" dirty="0" err="1" smtClean="0">
                <a:latin typeface="Courier New" pitchFamily="49" charset="0"/>
              </a:rPr>
              <a:t>nextDouble</a:t>
            </a:r>
            <a:r>
              <a:rPr lang="en-US" sz="2400" b="1" dirty="0" smtClean="0">
                <a:latin typeface="Courier New" pitchFamily="49" charset="0"/>
              </a:rPr>
              <a:t>();</a:t>
            </a:r>
          </a:p>
          <a:p>
            <a:pPr lvl="1">
              <a:spcBef>
                <a:spcPts val="600"/>
              </a:spcBef>
            </a:pPr>
            <a:r>
              <a:rPr lang="en-US" sz="2400" b="1" i="1" dirty="0" err="1" smtClean="0">
                <a:latin typeface="Courier New" pitchFamily="49" charset="0"/>
              </a:rPr>
              <a:t>nextDouble</a:t>
            </a:r>
            <a:r>
              <a:rPr lang="en-US" sz="2400" b="1" i="1" dirty="0" smtClean="0">
                <a:latin typeface="Courier New" pitchFamily="49" charset="0"/>
              </a:rPr>
              <a:t>() </a:t>
            </a:r>
            <a:r>
              <a:rPr lang="en-US" sz="2400" dirty="0" smtClean="0"/>
              <a:t>works like a function (called </a:t>
            </a:r>
            <a:r>
              <a:rPr lang="en-US" sz="2400" dirty="0" smtClean="0">
                <a:solidFill>
                  <a:srgbClr val="C00000"/>
                </a:solidFill>
              </a:rPr>
              <a:t>method</a:t>
            </a:r>
            <a:r>
              <a:rPr lang="en-US" sz="2400" dirty="0" smtClean="0"/>
              <a:t> in Java) that returns a double value read interactively</a:t>
            </a:r>
          </a:p>
          <a:p>
            <a:pPr lvl="1">
              <a:spcBef>
                <a:spcPts val="600"/>
              </a:spcBef>
            </a:pPr>
            <a:r>
              <a:rPr lang="en-US" sz="2400" dirty="0" smtClean="0"/>
              <a:t>The Scanner object </a:t>
            </a:r>
            <a:r>
              <a:rPr lang="en-US" sz="2400" b="1" dirty="0" smtClean="0">
                <a:solidFill>
                  <a:srgbClr val="C00000"/>
                </a:solidFill>
              </a:rPr>
              <a:t>sc</a:t>
            </a:r>
            <a:r>
              <a:rPr lang="en-US" sz="2400" dirty="0" smtClean="0"/>
              <a:t> converts the input into the appropriate data type and returns it</a:t>
            </a:r>
          </a:p>
          <a:p>
            <a:pPr lvl="2">
              <a:spcBef>
                <a:spcPts val="600"/>
              </a:spcBef>
            </a:pPr>
            <a:r>
              <a:rPr lang="en-US" sz="2000" dirty="0" smtClean="0"/>
              <a:t>in this case, user input from the keyboard is converted </a:t>
            </a:r>
            <a:r>
              <a:rPr lang="en-US" sz="2000" smtClean="0"/>
              <a:t>into a double </a:t>
            </a:r>
            <a:r>
              <a:rPr lang="en-US" sz="2000" dirty="0" smtClean="0"/>
              <a:t>value</a:t>
            </a:r>
          </a:p>
          <a:p>
            <a:endParaRPr lang="en-US"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37</a:t>
            </a:fld>
            <a:endParaRPr lang="en-US" sz="1600" dirty="0"/>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Reading Input: </a:t>
            </a:r>
            <a:r>
              <a:rPr lang="en-US" sz="3600" b="1" dirty="0" smtClean="0">
                <a:latin typeface="Britannic Bold" panose="020B0903060703020204" pitchFamily="34" charset="0"/>
              </a:rPr>
              <a:t>Key </a:t>
            </a:r>
            <a:r>
              <a:rPr lang="en-US" sz="3600" b="1" smtClean="0">
                <a:latin typeface="Britannic Bold" panose="020B0903060703020204" pitchFamily="34" charset="0"/>
              </a:rPr>
              <a:t>Points (3/3)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pPr>
              <a:spcBef>
                <a:spcPts val="600"/>
              </a:spcBef>
            </a:pPr>
            <a:r>
              <a:rPr lang="en-US" smtClean="0"/>
              <a:t>Typically, only one Scanner object is needed, even if many input values are to be read. </a:t>
            </a:r>
          </a:p>
          <a:p>
            <a:pPr lvl="1">
              <a:spcBef>
                <a:spcPts val="600"/>
              </a:spcBef>
            </a:pPr>
            <a:r>
              <a:rPr lang="en-US" smtClean="0"/>
              <a:t>The same Scanner object can be used to call the relevant methods to read input values</a:t>
            </a:r>
            <a:endParaRPr lang="en-US" dirty="0" smtClean="0"/>
          </a:p>
          <a:p>
            <a:pPr>
              <a:spcBef>
                <a:spcPts val="1800"/>
              </a:spcBef>
            </a:pPr>
            <a:r>
              <a:rPr lang="en-US" smtClean="0">
                <a:solidFill>
                  <a:srgbClr val="C00000"/>
                </a:solidFill>
              </a:rPr>
              <a:t>Note:</a:t>
            </a:r>
            <a:r>
              <a:rPr lang="en-US" smtClean="0"/>
              <a:t> In CodeCrunch, your program will </a:t>
            </a:r>
            <a:r>
              <a:rPr lang="en-US" smtClean="0">
                <a:solidFill>
                  <a:srgbClr val="C00000"/>
                </a:solidFill>
              </a:rPr>
              <a:t>NOT</a:t>
            </a:r>
            <a:r>
              <a:rPr lang="en-US" smtClean="0"/>
              <a:t> work if you use more than one Scanner object in your program. </a:t>
            </a:r>
            <a:endParaRPr lang="en-US" sz="2000" dirty="0" smtClean="0"/>
          </a:p>
          <a:p>
            <a:endParaRPr lang="en-US" dirty="0" smtClean="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38</a:t>
            </a:fld>
            <a:endParaRPr lang="en-US" sz="1600" dirty="0"/>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extLst>
      <p:ext uri="{BB962C8B-B14F-4D97-AF65-F5344CB8AC3E}">
        <p14:creationId xmlns:p14="http://schemas.microsoft.com/office/powerpoint/2010/main" val="110059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400" dirty="0" smtClean="0">
                <a:solidFill>
                  <a:srgbClr val="C00000"/>
                </a:solidFill>
                <a:latin typeface="Britannic Bold" panose="020B0903060703020204" pitchFamily="34" charset="0"/>
              </a:rPr>
              <a:t>4.3</a:t>
            </a:r>
            <a:r>
              <a:rPr lang="en-US" sz="3400" dirty="0" smtClean="0">
                <a:latin typeface="Britannic Bold" panose="020B0903060703020204" pitchFamily="34" charset="0"/>
              </a:rPr>
              <a:t> Writing Output: </a:t>
            </a:r>
            <a:r>
              <a:rPr lang="en-US" sz="3400" b="1" dirty="0" smtClean="0">
                <a:latin typeface="Britannic Bold" panose="020B0903060703020204" pitchFamily="34" charset="0"/>
              </a:rPr>
              <a:t>The Standard Output</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14400"/>
            <a:ext cx="8229600" cy="762000"/>
          </a:xfrm>
        </p:spPr>
        <p:txBody>
          <a:bodyPr>
            <a:normAutofit fontScale="85000" lnSpcReduction="20000"/>
          </a:bodyPr>
          <a:lstStyle/>
          <a:p>
            <a:r>
              <a:rPr lang="en-US" b="1" dirty="0" err="1" smtClean="0">
                <a:solidFill>
                  <a:srgbClr val="C00000"/>
                </a:solidFill>
                <a:latin typeface="Courier New" pitchFamily="49" charset="0"/>
                <a:cs typeface="Courier New" pitchFamily="49" charset="0"/>
              </a:rPr>
              <a:t>System.out</a:t>
            </a:r>
            <a:r>
              <a:rPr lang="en-US" dirty="0" smtClean="0"/>
              <a:t> is the predefined output device</a:t>
            </a:r>
          </a:p>
          <a:p>
            <a:pPr lvl="1"/>
            <a:r>
              <a:rPr lang="en-US" dirty="0" smtClean="0"/>
              <a:t>Refers to the monitor/screen of your computer</a:t>
            </a:r>
            <a:endParaRPr lang="en-US" dirty="0"/>
          </a:p>
        </p:txBody>
      </p:sp>
      <p:grpSp>
        <p:nvGrpSpPr>
          <p:cNvPr id="4" name="Group 3"/>
          <p:cNvGrpSpPr/>
          <p:nvPr/>
        </p:nvGrpSpPr>
        <p:grpSpPr>
          <a:xfrm>
            <a:off x="533400" y="1752600"/>
            <a:ext cx="7924800" cy="2286000"/>
            <a:chOff x="914401" y="2133600"/>
            <a:chExt cx="3124199" cy="1524001"/>
          </a:xfrm>
        </p:grpSpPr>
        <p:sp>
          <p:nvSpPr>
            <p:cNvPr id="5" name="Rectangle 4"/>
            <p:cNvSpPr/>
            <p:nvPr/>
          </p:nvSpPr>
          <p:spPr>
            <a:xfrm>
              <a:off x="914401" y="2133600"/>
              <a:ext cx="21028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6" name="Rectangle 5"/>
            <p:cNvSpPr/>
            <p:nvPr/>
          </p:nvSpPr>
          <p:spPr>
            <a:xfrm>
              <a:off x="1124684" y="2133601"/>
              <a:ext cx="291391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r>
                <a:rPr lang="en-US" sz="2000" b="1" i="1" dirty="0" smtClean="0">
                  <a:solidFill>
                    <a:schemeClr val="tx1">
                      <a:lumMod val="65000"/>
                      <a:lumOff val="35000"/>
                    </a:schemeClr>
                  </a:solidFill>
                  <a:latin typeface="Courier New" pitchFamily="49" charset="0"/>
                  <a:cs typeface="Courier New" pitchFamily="49" charset="0"/>
                </a:rPr>
                <a:t>//Functionality provided</a:t>
              </a:r>
            </a:p>
            <a:p>
              <a:r>
                <a:rPr lang="en-US" sz="2000" b="1" i="1" dirty="0" smtClean="0">
                  <a:solidFill>
                    <a:schemeClr val="tx1">
                      <a:lumMod val="65000"/>
                      <a:lumOff val="35000"/>
                    </a:schemeClr>
                  </a:solidFill>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output_string</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p>
            <a:p>
              <a:endParaRPr lang="en-US" sz="2000" b="1" i="1" dirty="0" smtClean="0">
                <a:solidFill>
                  <a:schemeClr val="tx1">
                    <a:lumMod val="65000"/>
                    <a:lumOff val="35000"/>
                  </a:schemeClr>
                </a:solidFill>
                <a:latin typeface="Courier New" pitchFamily="49" charset="0"/>
                <a:cs typeface="Courier New" pitchFamily="49" charset="0"/>
              </a:endParaRPr>
            </a:p>
            <a:p>
              <a:r>
                <a:rPr lang="en-US" sz="2000" b="1" i="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output_string</a:t>
              </a:r>
              <a:r>
                <a:rPr lang="en-US" sz="2000" b="1" i="1" dirty="0" smtClean="0">
                  <a:latin typeface="Courier New" pitchFamily="49" charset="0"/>
                  <a:cs typeface="Courier New" pitchFamily="49" charset="0"/>
                </a:rPr>
                <a:t> </a:t>
              </a:r>
              <a:r>
                <a:rPr lang="en-US" sz="2000" b="1" dirty="0" smtClean="0">
                  <a:latin typeface="Courier New" pitchFamily="49" charset="0"/>
                  <a:cs typeface="Courier New" pitchFamily="49" charset="0"/>
                </a:rPr>
                <a:t>);</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System.out.printf</a:t>
              </a:r>
              <a:r>
                <a:rPr lang="en-US" sz="2000" b="1" dirty="0" smtClean="0">
                  <a:latin typeface="Courier New" pitchFamily="49" charset="0"/>
                  <a:cs typeface="Courier New" pitchFamily="49" charset="0"/>
                </a:rPr>
                <a:t>( </a:t>
              </a:r>
              <a:r>
                <a:rPr lang="en-US" sz="2000" b="1" i="1" dirty="0" err="1" smtClean="0">
                  <a:latin typeface="Courier New" pitchFamily="49" charset="0"/>
                  <a:cs typeface="Courier New" pitchFamily="49" charset="0"/>
                </a:rPr>
                <a:t>format_string</a:t>
              </a:r>
              <a:r>
                <a:rPr lang="en-US" sz="2000" b="1" i="1" dirty="0" smtClean="0">
                  <a:latin typeface="Courier New" pitchFamily="49" charset="0"/>
                  <a:cs typeface="Courier New" pitchFamily="49" charset="0"/>
                </a:rPr>
                <a:t>, [items] </a:t>
              </a:r>
              <a:r>
                <a:rPr lang="en-US" sz="2000" b="1" dirty="0" smtClean="0">
                  <a:latin typeface="Courier New" pitchFamily="49" charset="0"/>
                  <a:cs typeface="Courier New" pitchFamily="49" charset="0"/>
                </a:rPr>
                <a:t>);</a:t>
              </a:r>
              <a:r>
                <a:rPr lang="en-US" sz="2000" b="1" i="1" dirty="0" smtClean="0">
                  <a:solidFill>
                    <a:srgbClr val="002060"/>
                  </a:solidFill>
                  <a:latin typeface="Courier New" pitchFamily="49" charset="0"/>
                  <a:cs typeface="Courier New" pitchFamily="49" charset="0"/>
                </a:rPr>
                <a:t>  </a:t>
              </a:r>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7" name="Text Box 6"/>
          <p:cNvSpPr txBox="1">
            <a:spLocks noChangeArrowheads="1"/>
          </p:cNvSpPr>
          <p:nvPr/>
        </p:nvSpPr>
        <p:spPr bwMode="auto">
          <a:xfrm>
            <a:off x="533400" y="4114800"/>
            <a:ext cx="7924800" cy="2031325"/>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endParaRPr lang="en-US" b="1" dirty="0" smtClean="0">
              <a:latin typeface="Courier New" pitchFamily="49" charset="0"/>
            </a:endParaRPr>
          </a:p>
          <a:p>
            <a:pPr eaLnBrk="0" hangingPunct="0"/>
            <a:r>
              <a:rPr lang="en-US" b="1" dirty="0" err="1" smtClean="0">
                <a:latin typeface="Courier New" pitchFamily="49" charset="0"/>
              </a:rPr>
              <a:t>System.out.print</a:t>
            </a:r>
            <a:r>
              <a:rPr lang="en-US" b="1" dirty="0" smtClean="0">
                <a:latin typeface="Courier New" pitchFamily="49" charset="0"/>
              </a:rPr>
              <a:t>(</a:t>
            </a:r>
            <a:r>
              <a:rPr lang="en-US" b="1" dirty="0" smtClean="0">
                <a:solidFill>
                  <a:srgbClr val="006600"/>
                </a:solidFill>
                <a:latin typeface="Courier New" pitchFamily="49" charset="0"/>
              </a:rPr>
              <a:t>"ABC"</a:t>
            </a:r>
            <a:r>
              <a:rPr lang="en-US" b="1" dirty="0" smtClean="0">
                <a:latin typeface="Courier New" pitchFamily="49" charset="0"/>
              </a:rPr>
              <a:t>);</a:t>
            </a:r>
          </a:p>
          <a:p>
            <a:pPr eaLnBrk="0" hangingPunct="0"/>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"DEF"</a:t>
            </a:r>
            <a:r>
              <a:rPr lang="en-US" b="1" dirty="0" smtClean="0">
                <a:latin typeface="Courier New" pitchFamily="49" charset="0"/>
              </a:rPr>
              <a:t>);</a:t>
            </a:r>
          </a:p>
          <a:p>
            <a:pPr eaLnBrk="0" hangingPunct="0"/>
            <a:r>
              <a:rPr lang="en-US" b="1" dirty="0" err="1" smtClean="0">
                <a:latin typeface="Courier New" pitchFamily="49" charset="0"/>
              </a:rPr>
              <a:t>System.out.println</a:t>
            </a:r>
            <a:r>
              <a:rPr lang="en-US" b="1" dirty="0" smtClean="0">
                <a:latin typeface="Courier New" pitchFamily="49" charset="0"/>
              </a:rPr>
              <a:t>(</a:t>
            </a:r>
            <a:r>
              <a:rPr lang="en-US" b="1" dirty="0" smtClean="0">
                <a:solidFill>
                  <a:srgbClr val="006600"/>
                </a:solidFill>
                <a:latin typeface="Courier New" pitchFamily="49" charset="0"/>
              </a:rPr>
              <a:t>"GHI"</a:t>
            </a:r>
            <a:r>
              <a:rPr lang="en-US" b="1" dirty="0" smtClean="0">
                <a:latin typeface="Courier New" pitchFamily="49" charset="0"/>
              </a:rPr>
              <a:t>);</a:t>
            </a:r>
          </a:p>
          <a:p>
            <a:pPr eaLnBrk="0" hangingPunct="0"/>
            <a:endParaRPr lang="en-US" b="1" dirty="0" smtClean="0">
              <a:latin typeface="Courier New" pitchFamily="49" charset="0"/>
            </a:endParaRPr>
          </a:p>
          <a:p>
            <a:pPr eaLnBrk="0" hangingPunct="0"/>
            <a:r>
              <a:rPr lang="en-US" b="1" dirty="0" err="1" smtClean="0">
                <a:latin typeface="Courier New" pitchFamily="49" charset="0"/>
              </a:rPr>
              <a:t>System.out.printf</a:t>
            </a:r>
            <a:r>
              <a:rPr lang="en-US" b="1" dirty="0" smtClean="0">
                <a:latin typeface="Courier New" pitchFamily="49" charset="0"/>
              </a:rPr>
              <a:t>(</a:t>
            </a:r>
            <a:r>
              <a:rPr lang="en-US" b="1" dirty="0" smtClean="0">
                <a:solidFill>
                  <a:srgbClr val="006600"/>
                </a:solidFill>
                <a:latin typeface="Courier New" pitchFamily="49" charset="0"/>
              </a:rPr>
              <a:t>"Very C-like </a:t>
            </a:r>
            <a:r>
              <a:rPr lang="en-US" b="1" dirty="0" smtClean="0">
                <a:solidFill>
                  <a:srgbClr val="FF0000"/>
                </a:solidFill>
                <a:latin typeface="Courier New" pitchFamily="49" charset="0"/>
              </a:rPr>
              <a:t>%.3f\n</a:t>
            </a:r>
            <a:r>
              <a:rPr lang="en-US" b="1" dirty="0" smtClean="0">
                <a:solidFill>
                  <a:srgbClr val="006600"/>
                </a:solidFill>
                <a:latin typeface="Courier New" pitchFamily="49" charset="0"/>
              </a:rPr>
              <a:t>"</a:t>
            </a:r>
            <a:r>
              <a:rPr lang="en-US" b="1" dirty="0" smtClean="0">
                <a:latin typeface="Courier New" pitchFamily="49" charset="0"/>
              </a:rPr>
              <a:t>, </a:t>
            </a:r>
            <a:r>
              <a:rPr lang="en-US" b="1" dirty="0" smtClean="0">
                <a:solidFill>
                  <a:srgbClr val="006600"/>
                </a:solidFill>
                <a:latin typeface="Courier New" pitchFamily="49" charset="0"/>
              </a:rPr>
              <a:t>3.14159</a:t>
            </a:r>
            <a:r>
              <a:rPr lang="en-US" b="1" dirty="0" smtClean="0">
                <a:latin typeface="Courier New" pitchFamily="49" charset="0"/>
              </a:rPr>
              <a:t>);</a:t>
            </a:r>
          </a:p>
          <a:p>
            <a:pPr eaLnBrk="0" hangingPunct="0"/>
            <a:endParaRPr lang="en-US" b="1" dirty="0" smtClean="0">
              <a:latin typeface="Courier New" pitchFamily="49" charset="0"/>
            </a:endParaRPr>
          </a:p>
        </p:txBody>
      </p:sp>
      <p:sp>
        <p:nvSpPr>
          <p:cNvPr id="8" name="Rectangle 7"/>
          <p:cNvSpPr/>
          <p:nvPr/>
        </p:nvSpPr>
        <p:spPr>
          <a:xfrm>
            <a:off x="5791200" y="4191000"/>
            <a:ext cx="2590800" cy="1066800"/>
          </a:xfrm>
          <a:prstGeom prst="rect">
            <a:avLst/>
          </a:prstGeom>
          <a:solidFill>
            <a:srgbClr val="CCFFCC"/>
          </a:solidFill>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spcAft>
                <a:spcPts val="600"/>
              </a:spcAft>
            </a:pPr>
            <a:r>
              <a:rPr lang="en-US" sz="1600" i="1" dirty="0" smtClean="0">
                <a:solidFill>
                  <a:srgbClr val="0000FF"/>
                </a:solidFill>
                <a:cs typeface="Courier New" pitchFamily="49" charset="0"/>
              </a:rPr>
              <a:t>Output:</a:t>
            </a:r>
            <a:endParaRPr lang="en-US" sz="1600" i="1" dirty="0" smtClean="0">
              <a:solidFill>
                <a:srgbClr val="0000FF"/>
              </a:solidFill>
              <a:latin typeface="Courier New" pitchFamily="49" charset="0"/>
              <a:cs typeface="Courier New" pitchFamily="49" charset="0"/>
            </a:endParaRPr>
          </a:p>
          <a:p>
            <a:r>
              <a:rPr lang="en-US" sz="1600" b="1" dirty="0" smtClean="0">
                <a:latin typeface="Courier New" pitchFamily="49" charset="0"/>
                <a:cs typeface="Courier New" pitchFamily="49" charset="0"/>
              </a:rPr>
              <a:t>ABCDEF</a:t>
            </a:r>
          </a:p>
          <a:p>
            <a:r>
              <a:rPr lang="en-US" sz="1600" b="1" dirty="0" smtClean="0">
                <a:latin typeface="Courier New" pitchFamily="49" charset="0"/>
                <a:cs typeface="Courier New" pitchFamily="49" charset="0"/>
              </a:rPr>
              <a:t>GHI</a:t>
            </a:r>
          </a:p>
          <a:p>
            <a:r>
              <a:rPr lang="en-US" sz="1600" b="1" dirty="0" smtClean="0">
                <a:latin typeface="Courier New" pitchFamily="49" charset="0"/>
                <a:cs typeface="Courier New" pitchFamily="49" charset="0"/>
              </a:rPr>
              <a:t>Very C-like 3.142</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39</a:t>
            </a:fld>
            <a:endParaRPr lang="en-US" sz="1600" dirty="0"/>
          </a:p>
        </p:txBody>
      </p:sp>
      <p:sp>
        <p:nvSpPr>
          <p:cNvPr id="12"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Outline</a:t>
            </a:r>
            <a:endParaRPr lang="en-US" sz="4000" dirty="0">
              <a:latin typeface="Britannic Bold" panose="020B0903060703020204" pitchFamily="34" charset="0"/>
            </a:endParaRPr>
          </a:p>
        </p:txBody>
      </p:sp>
      <p:sp>
        <p:nvSpPr>
          <p:cNvPr id="3" name="Content Placeholder 2"/>
          <p:cNvSpPr>
            <a:spLocks noGrp="1"/>
          </p:cNvSpPr>
          <p:nvPr>
            <p:ph idx="1"/>
          </p:nvPr>
        </p:nvSpPr>
        <p:spPr/>
        <p:txBody>
          <a:bodyPr/>
          <a:lstStyle/>
          <a:p>
            <a:pPr marL="514350" indent="-514350">
              <a:buClr>
                <a:srgbClr val="C00000"/>
              </a:buClr>
              <a:buSzPct val="100000"/>
              <a:buFont typeface="+mj-lt"/>
              <a:buAutoNum type="arabicPeriod"/>
            </a:pPr>
            <a:r>
              <a:rPr lang="en-US" dirty="0" smtClean="0"/>
              <a:t>Java: Brief history and background</a:t>
            </a:r>
          </a:p>
          <a:p>
            <a:pPr marL="514350" indent="-514350">
              <a:buClr>
                <a:srgbClr val="C00000"/>
              </a:buClr>
              <a:buSzPct val="100000"/>
              <a:buFont typeface="+mj-lt"/>
              <a:buAutoNum type="arabicPeriod"/>
            </a:pPr>
            <a:r>
              <a:rPr lang="en-US" dirty="0" smtClean="0"/>
              <a:t>Run cycle</a:t>
            </a:r>
          </a:p>
          <a:p>
            <a:pPr marL="514350" indent="-514350">
              <a:buClr>
                <a:srgbClr val="C00000"/>
              </a:buClr>
              <a:buSzPct val="100000"/>
              <a:buFont typeface="+mj-lt"/>
              <a:buAutoNum type="arabicPeriod"/>
            </a:pPr>
            <a:r>
              <a:rPr lang="en-US" dirty="0" smtClean="0"/>
              <a:t>Basic program structure</a:t>
            </a:r>
          </a:p>
          <a:p>
            <a:pPr marL="514350" indent="-514350">
              <a:buClr>
                <a:srgbClr val="C00000"/>
              </a:buClr>
              <a:buSzPct val="100000"/>
              <a:buFont typeface="+mj-lt"/>
              <a:buAutoNum type="arabicPeriod"/>
            </a:pPr>
            <a:r>
              <a:rPr lang="en-US" dirty="0" smtClean="0"/>
              <a:t>Basic Java elements</a:t>
            </a:r>
          </a:p>
          <a:p>
            <a:pPr marL="1201738" lvl="1" indent="-627063">
              <a:buClrTx/>
              <a:buNone/>
            </a:pPr>
            <a:r>
              <a:rPr lang="en-US" sz="2400" dirty="0" smtClean="0">
                <a:solidFill>
                  <a:srgbClr val="C00000"/>
                </a:solidFill>
              </a:rPr>
              <a:t>4.1</a:t>
            </a:r>
            <a:r>
              <a:rPr lang="en-US" sz="2400" dirty="0" smtClean="0"/>
              <a:t>	Arithmetic Expressions</a:t>
            </a:r>
          </a:p>
          <a:p>
            <a:pPr marL="1201738" lvl="1" indent="-627063">
              <a:buClrTx/>
              <a:buNone/>
            </a:pPr>
            <a:r>
              <a:rPr lang="en-US" sz="2400" dirty="0" smtClean="0">
                <a:solidFill>
                  <a:srgbClr val="C00000"/>
                </a:solidFill>
              </a:rPr>
              <a:t>4.2</a:t>
            </a:r>
            <a:r>
              <a:rPr lang="en-US" sz="2400" dirty="0" smtClean="0"/>
              <a:t>	Control Flow Statements and Logical Expressions</a:t>
            </a:r>
          </a:p>
          <a:p>
            <a:pPr marL="1201738" lvl="1" indent="-627063">
              <a:buClrTx/>
              <a:buNone/>
            </a:pPr>
            <a:r>
              <a:rPr lang="en-US" sz="2400" dirty="0" smtClean="0">
                <a:solidFill>
                  <a:srgbClr val="C00000"/>
                </a:solidFill>
              </a:rPr>
              <a:t>4.3</a:t>
            </a:r>
            <a:r>
              <a:rPr lang="en-US" sz="2400" dirty="0" smtClean="0"/>
              <a:t>	Basic </a:t>
            </a:r>
            <a:r>
              <a:rPr lang="en-US" sz="2400" smtClean="0"/>
              <a:t>Input (</a:t>
            </a:r>
            <a:r>
              <a:rPr lang="en-US" sz="2400" dirty="0" smtClean="0"/>
              <a:t>Scanner class) and Output</a:t>
            </a:r>
          </a:p>
          <a:p>
            <a:pPr marL="1201738" lvl="1" indent="-627063">
              <a:buClrTx/>
              <a:buSzPct val="100000"/>
              <a:buNone/>
            </a:pPr>
            <a:r>
              <a:rPr lang="en-US" sz="2400" dirty="0" smtClean="0">
                <a:solidFill>
                  <a:srgbClr val="C00000"/>
                </a:solidFill>
                <a:ea typeface="+mn-ea"/>
              </a:rPr>
              <a:t>4.4</a:t>
            </a:r>
            <a:r>
              <a:rPr lang="en-US" sz="2400" dirty="0" smtClean="0">
                <a:ea typeface="+mn-ea"/>
              </a:rPr>
              <a:t>	API</a:t>
            </a:r>
          </a:p>
          <a:p>
            <a:pPr marL="1201738" lvl="1" indent="-627063">
              <a:buClrTx/>
              <a:buSzPct val="100000"/>
              <a:buNone/>
            </a:pPr>
            <a:r>
              <a:rPr lang="en-US" sz="2400" dirty="0" smtClean="0">
                <a:solidFill>
                  <a:srgbClr val="C00000"/>
                </a:solidFill>
                <a:ea typeface="+mn-ea"/>
              </a:rPr>
              <a:t>4.5</a:t>
            </a:r>
            <a:r>
              <a:rPr lang="en-US" sz="2400" dirty="0" smtClean="0">
                <a:ea typeface="+mn-ea"/>
              </a:rPr>
              <a:t>	Math class</a:t>
            </a:r>
            <a:r>
              <a:rPr lang="en-US" sz="2400" smtClean="0">
                <a:ea typeface="+mn-ea"/>
              </a:rPr>
              <a:t>, Class Attributes</a:t>
            </a:r>
            <a:endParaRPr lang="en-US" sz="2400" dirty="0" smtClean="0">
              <a:ea typeface="+mn-ea"/>
            </a:endParaRPr>
          </a:p>
          <a:p>
            <a:pPr marL="1201738" lvl="1" indent="-627063">
              <a:buClrTx/>
              <a:buSzPct val="100000"/>
              <a:buNone/>
            </a:pPr>
            <a:r>
              <a:rPr lang="en-US" sz="2400" dirty="0" smtClean="0">
                <a:solidFill>
                  <a:srgbClr val="C00000"/>
                </a:solidFill>
                <a:ea typeface="+mn-ea"/>
              </a:rPr>
              <a:t>4.6</a:t>
            </a:r>
            <a:r>
              <a:rPr lang="en-US" sz="2400" dirty="0" smtClean="0">
                <a:ea typeface="+mn-ea"/>
              </a:rPr>
              <a:t>	User-defined Functions</a:t>
            </a:r>
            <a:endParaRPr lang="en-US" sz="2400" dirty="0" smtClean="0"/>
          </a:p>
          <a:p>
            <a:pPr marL="514350" indent="-514350">
              <a:buFont typeface="+mj-lt"/>
              <a:buAutoNum type="arabicPeriod"/>
            </a:pPr>
            <a:endParaRPr lang="en-US" dirty="0"/>
          </a:p>
        </p:txBody>
      </p:sp>
      <p:sp>
        <p:nvSpPr>
          <p:cNvPr id="4" name="Footer Placeholder 3"/>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Writing Output: </a:t>
            </a:r>
            <a:r>
              <a:rPr lang="en-US" sz="3600" b="1" dirty="0" err="1" smtClean="0">
                <a:latin typeface="Britannic Bold" panose="020B0903060703020204" pitchFamily="34" charset="0"/>
                <a:cs typeface="Courier New" pitchFamily="49" charset="0"/>
              </a:rPr>
              <a:t>printf</a:t>
            </a:r>
            <a:r>
              <a:rPr lang="en-US" sz="3600" b="1" dirty="0" smtClean="0">
                <a:latin typeface="Britannic Bold" panose="020B0903060703020204" pitchFamily="34" charset="0"/>
                <a:cs typeface="Courier New" pitchFamily="49" charset="0"/>
              </a:rPr>
              <a:t>()</a:t>
            </a:r>
            <a:endParaRPr lang="en-US" sz="3600" dirty="0">
              <a:latin typeface="Britannic Bold" panose="020B0903060703020204" pitchFamily="34" charset="0"/>
              <a:cs typeface="Courier New" pitchFamily="49" charset="0"/>
            </a:endParaRPr>
          </a:p>
        </p:txBody>
      </p:sp>
      <p:sp>
        <p:nvSpPr>
          <p:cNvPr id="3" name="Content Placeholder 2"/>
          <p:cNvSpPr>
            <a:spLocks noGrp="1"/>
          </p:cNvSpPr>
          <p:nvPr>
            <p:ph idx="1"/>
          </p:nvPr>
        </p:nvSpPr>
        <p:spPr>
          <a:xfrm>
            <a:off x="457200" y="1066800"/>
            <a:ext cx="8229600" cy="3048000"/>
          </a:xfrm>
        </p:spPr>
        <p:txBody>
          <a:bodyPr>
            <a:normAutofit fontScale="77500" lnSpcReduction="20000"/>
          </a:bodyPr>
          <a:lstStyle/>
          <a:p>
            <a:pPr>
              <a:lnSpc>
                <a:spcPct val="120000"/>
              </a:lnSpc>
              <a:spcBef>
                <a:spcPts val="600"/>
              </a:spcBef>
            </a:pPr>
            <a:r>
              <a:rPr lang="en-US" sz="3100" dirty="0" smtClean="0"/>
              <a:t>Java introduces </a:t>
            </a:r>
            <a:r>
              <a:rPr lang="en-US" sz="3100" b="1" dirty="0" err="1" smtClean="0">
                <a:latin typeface="Courier New" pitchFamily="49" charset="0"/>
                <a:cs typeface="Courier New" pitchFamily="49" charset="0"/>
              </a:rPr>
              <a:t>printf</a:t>
            </a:r>
            <a:r>
              <a:rPr lang="en-US" sz="3100" b="1" dirty="0" smtClean="0">
                <a:latin typeface="Courier New" pitchFamily="49" charset="0"/>
                <a:cs typeface="Courier New" pitchFamily="49" charset="0"/>
              </a:rPr>
              <a:t>()</a:t>
            </a:r>
            <a:r>
              <a:rPr lang="en-US" sz="3100" dirty="0" smtClean="0"/>
              <a:t> in Java 1.5</a:t>
            </a:r>
          </a:p>
          <a:p>
            <a:pPr lvl="1">
              <a:lnSpc>
                <a:spcPct val="120000"/>
              </a:lnSpc>
              <a:spcBef>
                <a:spcPts val="0"/>
              </a:spcBef>
            </a:pPr>
            <a:r>
              <a:rPr lang="en-US" dirty="0" smtClean="0"/>
              <a:t>Very similar to the C version</a:t>
            </a:r>
          </a:p>
          <a:p>
            <a:pPr>
              <a:lnSpc>
                <a:spcPct val="120000"/>
              </a:lnSpc>
              <a:spcBef>
                <a:spcPts val="1200"/>
              </a:spcBef>
            </a:pPr>
            <a:r>
              <a:rPr lang="en-US" sz="3100" dirty="0" smtClean="0"/>
              <a:t>The format string contains normal characters and a number of </a:t>
            </a:r>
            <a:r>
              <a:rPr lang="en-US" sz="3100" dirty="0" err="1" smtClean="0"/>
              <a:t>specifiers</a:t>
            </a:r>
            <a:endParaRPr lang="en-US" sz="3100" dirty="0" smtClean="0"/>
          </a:p>
          <a:p>
            <a:pPr lvl="1">
              <a:lnSpc>
                <a:spcPct val="120000"/>
              </a:lnSpc>
              <a:spcBef>
                <a:spcPts val="0"/>
              </a:spcBef>
            </a:pPr>
            <a:r>
              <a:rPr lang="en-US" dirty="0" err="1" smtClean="0"/>
              <a:t>Specifier</a:t>
            </a:r>
            <a:r>
              <a:rPr lang="en-US" dirty="0" smtClean="0"/>
              <a:t> starts with a percent sign (%)</a:t>
            </a:r>
          </a:p>
          <a:p>
            <a:pPr lvl="1">
              <a:lnSpc>
                <a:spcPct val="120000"/>
              </a:lnSpc>
              <a:spcBef>
                <a:spcPts val="0"/>
              </a:spcBef>
            </a:pPr>
            <a:r>
              <a:rPr lang="en-US" dirty="0" smtClean="0"/>
              <a:t>Value of the appropriate type must be supplied for each </a:t>
            </a:r>
            <a:r>
              <a:rPr lang="en-US" dirty="0" err="1" smtClean="0"/>
              <a:t>specifier</a:t>
            </a:r>
            <a:endParaRPr lang="en-US" dirty="0" smtClean="0"/>
          </a:p>
          <a:p>
            <a:pPr>
              <a:lnSpc>
                <a:spcPct val="120000"/>
              </a:lnSpc>
              <a:spcBef>
                <a:spcPts val="1200"/>
              </a:spcBef>
            </a:pPr>
            <a:r>
              <a:rPr lang="en-US" sz="3100" dirty="0" smtClean="0"/>
              <a:t>Common </a:t>
            </a:r>
            <a:r>
              <a:rPr lang="en-US" sz="3100" dirty="0" err="1" smtClean="0"/>
              <a:t>specifiers</a:t>
            </a:r>
            <a:r>
              <a:rPr lang="en-US" sz="3100" dirty="0" smtClean="0"/>
              <a:t> and modifiers: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7076668"/>
              </p:ext>
            </p:extLst>
          </p:nvPr>
        </p:nvGraphicFramePr>
        <p:xfrm>
          <a:off x="609600" y="4038600"/>
          <a:ext cx="4038600" cy="1854200"/>
        </p:xfrm>
        <a:graphic>
          <a:graphicData uri="http://schemas.openxmlformats.org/drawingml/2006/table">
            <a:tbl>
              <a:tblPr bandRow="1">
                <a:tableStyleId>{5C22544A-7EE6-4342-B048-85BDC9FD1C3A}</a:tableStyleId>
              </a:tblPr>
              <a:tblGrid>
                <a:gridCol w="706755"/>
                <a:gridCol w="3331845"/>
              </a:tblGrid>
              <a:tr h="370840">
                <a:tc>
                  <a:txBody>
                    <a:bodyPr/>
                    <a:lstStyle/>
                    <a:p>
                      <a:r>
                        <a:rPr lang="en-US" b="1" dirty="0" smtClean="0">
                          <a:latin typeface="Courier New" pitchFamily="49" charset="0"/>
                          <a:cs typeface="Courier New" pitchFamily="49" charset="0"/>
                        </a:rPr>
                        <a:t>%d</a:t>
                      </a:r>
                      <a:endParaRPr lang="en-US" b="1" dirty="0">
                        <a:latin typeface="Courier New" pitchFamily="49" charset="0"/>
                        <a:cs typeface="Courier New" pitchFamily="49" charset="0"/>
                      </a:endParaRPr>
                    </a:p>
                  </a:txBody>
                  <a:tcPr/>
                </a:tc>
                <a:tc>
                  <a:txBody>
                    <a:bodyPr/>
                    <a:lstStyle/>
                    <a:p>
                      <a:r>
                        <a:rPr lang="en-US" dirty="0" smtClean="0"/>
                        <a:t>for</a:t>
                      </a:r>
                      <a:r>
                        <a:rPr lang="en-US" baseline="0" dirty="0" smtClean="0"/>
                        <a:t> integer 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%f</a:t>
                      </a:r>
                    </a:p>
                  </a:txBody>
                  <a:tcPr/>
                </a:tc>
                <a:tc>
                  <a:txBody>
                    <a:bodyPr/>
                    <a:lstStyle/>
                    <a:p>
                      <a:r>
                        <a:rPr lang="en-US" dirty="0" smtClean="0"/>
                        <a:t>for </a:t>
                      </a:r>
                      <a:r>
                        <a:rPr lang="en-US" smtClean="0"/>
                        <a:t>double floating</a:t>
                      </a:r>
                      <a:r>
                        <a:rPr lang="en-US" baseline="0" dirty="0" smtClean="0"/>
                        <a:t>-</a:t>
                      </a:r>
                      <a:r>
                        <a:rPr lang="en-US" baseline="0" smtClean="0"/>
                        <a:t>point </a:t>
                      </a:r>
                      <a:r>
                        <a:rPr lang="en-US" dirty="0" smtClean="0"/>
                        <a:t>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%s</a:t>
                      </a:r>
                    </a:p>
                  </a:txBody>
                  <a:tcPr/>
                </a:tc>
                <a:tc>
                  <a:txBody>
                    <a:bodyPr/>
                    <a:lstStyle/>
                    <a:p>
                      <a:r>
                        <a:rPr lang="en-US" dirty="0" smtClean="0"/>
                        <a:t>for string</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%b</a:t>
                      </a:r>
                    </a:p>
                  </a:txBody>
                  <a:tcPr/>
                </a:tc>
                <a:tc>
                  <a:txBody>
                    <a:bodyPr/>
                    <a:lstStyle/>
                    <a:p>
                      <a:r>
                        <a:rPr lang="en-US" dirty="0" smtClean="0"/>
                        <a:t>for </a:t>
                      </a:r>
                      <a:r>
                        <a:rPr lang="en-US" dirty="0" err="1" smtClean="0"/>
                        <a:t>boolean</a:t>
                      </a:r>
                      <a:r>
                        <a:rPr lang="en-US" baseline="0" dirty="0" smtClean="0"/>
                        <a:t> value</a:t>
                      </a:r>
                      <a:endParaRPr lang="en-US" dirty="0"/>
                    </a:p>
                  </a:txBody>
                  <a:tcPr/>
                </a:tc>
              </a:tr>
              <a:tr h="370840">
                <a:tc>
                  <a:txBody>
                    <a:bodyPr/>
                    <a:lstStyle/>
                    <a:p>
                      <a:pPr marL="0" algn="l" defTabSz="914400" rtl="0" eaLnBrk="1" latinLnBrk="0" hangingPunct="1"/>
                      <a:r>
                        <a:rPr lang="en-US" sz="1800" b="1" kern="1200" dirty="0" smtClean="0">
                          <a:solidFill>
                            <a:schemeClr val="dk1"/>
                          </a:solidFill>
                          <a:latin typeface="Courier New" pitchFamily="49" charset="0"/>
                          <a:ea typeface="+mn-ea"/>
                          <a:cs typeface="Courier New" pitchFamily="49" charset="0"/>
                        </a:rPr>
                        <a:t>%c</a:t>
                      </a:r>
                    </a:p>
                  </a:txBody>
                  <a:tcPr/>
                </a:tc>
                <a:tc>
                  <a:txBody>
                    <a:bodyPr/>
                    <a:lstStyle/>
                    <a:p>
                      <a:r>
                        <a:rPr lang="en-US" dirty="0" smtClean="0"/>
                        <a:t>for</a:t>
                      </a:r>
                      <a:r>
                        <a:rPr lang="en-US" baseline="0" dirty="0" smtClean="0"/>
                        <a:t> character value</a:t>
                      </a:r>
                      <a:endParaRPr lang="en-US" dirty="0"/>
                    </a:p>
                  </a:txBody>
                  <a:tcPr/>
                </a:tc>
              </a:tr>
            </a:tbl>
          </a:graphicData>
        </a:graphic>
      </p:graphicFrame>
      <p:grpSp>
        <p:nvGrpSpPr>
          <p:cNvPr id="6" name="Group 5"/>
          <p:cNvGrpSpPr/>
          <p:nvPr/>
        </p:nvGrpSpPr>
        <p:grpSpPr>
          <a:xfrm>
            <a:off x="4876800" y="4038600"/>
            <a:ext cx="3810000" cy="1905000"/>
            <a:chOff x="914401" y="2133600"/>
            <a:chExt cx="3124199" cy="1524001"/>
          </a:xfrm>
        </p:grpSpPr>
        <p:sp>
          <p:nvSpPr>
            <p:cNvPr id="7" name="Rectangle 6"/>
            <p:cNvSpPr/>
            <p:nvPr/>
          </p:nvSpPr>
          <p:spPr>
            <a:xfrm>
              <a:off x="914401" y="2133600"/>
              <a:ext cx="332362"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SYNTAX</a:t>
              </a:r>
              <a:endParaRPr lang="en-US" b="1" dirty="0"/>
            </a:p>
          </p:txBody>
        </p:sp>
        <p:sp>
          <p:nvSpPr>
            <p:cNvPr id="8" name="Rectangle 7"/>
            <p:cNvSpPr/>
            <p:nvPr/>
          </p:nvSpPr>
          <p:spPr>
            <a:xfrm>
              <a:off x="1246763" y="2133601"/>
              <a:ext cx="2791837"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%[-][W].[P]</a:t>
              </a:r>
              <a:r>
                <a:rPr lang="en-US" sz="2000" b="1" dirty="0" smtClean="0">
                  <a:latin typeface="Courier New" pitchFamily="49" charset="0"/>
                  <a:cs typeface="Courier New" pitchFamily="49" charset="0"/>
                </a:rPr>
                <a:t>type</a:t>
              </a: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 </a:t>
              </a:r>
              <a:r>
                <a:rPr lang="en-US" sz="2000" dirty="0" smtClean="0">
                  <a:cs typeface="Courier New" pitchFamily="49" charset="0"/>
                </a:rPr>
                <a:t>For left alignment</a:t>
              </a:r>
            </a:p>
            <a:p>
              <a:r>
                <a:rPr lang="en-US" sz="2000" b="1" dirty="0" smtClean="0">
                  <a:latin typeface="Courier New" pitchFamily="49" charset="0"/>
                  <a:cs typeface="Courier New" pitchFamily="49" charset="0"/>
                </a:rPr>
                <a:t>W: </a:t>
              </a:r>
              <a:r>
                <a:rPr lang="en-US" sz="2000" dirty="0" smtClean="0">
                  <a:cs typeface="Courier New" pitchFamily="49" charset="0"/>
                </a:rPr>
                <a:t>For width</a:t>
              </a:r>
            </a:p>
            <a:p>
              <a:r>
                <a:rPr lang="en-US" sz="2000" b="1" dirty="0" smtClean="0">
                  <a:latin typeface="Courier New" pitchFamily="49" charset="0"/>
                  <a:cs typeface="Courier New" pitchFamily="49" charset="0"/>
                </a:rPr>
                <a:t>P: </a:t>
              </a:r>
              <a:r>
                <a:rPr lang="en-US" sz="2000" dirty="0" smtClean="0">
                  <a:cs typeface="Courier New" pitchFamily="49" charset="0"/>
                </a:rPr>
                <a:t>For precision</a:t>
              </a:r>
            </a:p>
            <a:p>
              <a:endParaRPr lang="en-US" sz="2000" b="1" dirty="0">
                <a:latin typeface="Courier New" pitchFamily="49" charset="0"/>
                <a:cs typeface="Courier New" pitchFamily="49" charset="0"/>
              </a:endParaRPr>
            </a:p>
          </p:txBody>
        </p:sp>
      </p:grpSp>
      <p:sp>
        <p:nvSpPr>
          <p:cNvPr id="11" name="Slide Number Placeholder 10"/>
          <p:cNvSpPr>
            <a:spLocks noGrp="1"/>
          </p:cNvSpPr>
          <p:nvPr>
            <p:ph type="sldNum" sz="quarter" idx="4"/>
          </p:nvPr>
        </p:nvSpPr>
        <p:spPr/>
        <p:txBody>
          <a:bodyPr/>
          <a:lstStyle/>
          <a:p>
            <a:fld id="{9D84BA89-CC61-4F67-A868-148EFD8CC251}" type="slidenum">
              <a:rPr lang="en-US" sz="1600" smtClean="0"/>
              <a:pPr/>
              <a:t>40</a:t>
            </a:fld>
            <a:endParaRPr lang="en-US" sz="1600" dirty="0"/>
          </a:p>
        </p:txBody>
      </p:sp>
      <p:sp>
        <p:nvSpPr>
          <p:cNvPr id="12"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Problem: </a:t>
            </a:r>
            <a:r>
              <a:rPr lang="en-US" sz="3600" b="1" dirty="0" smtClean="0">
                <a:latin typeface="Britannic Bold" panose="020B0903060703020204" pitchFamily="34" charset="0"/>
              </a:rPr>
              <a:t>Approximating PI</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85800"/>
          </a:xfrm>
        </p:spPr>
        <p:txBody>
          <a:bodyPr/>
          <a:lstStyle/>
          <a:p>
            <a:r>
              <a:rPr lang="en-US" dirty="0" smtClean="0"/>
              <a:t>One way to calculate the PI (</a:t>
            </a:r>
            <a:r>
              <a:rPr lang="el-GR" dirty="0" smtClean="0">
                <a:sym typeface="Symbol"/>
              </a:rPr>
              <a:t></a:t>
            </a:r>
            <a:r>
              <a:rPr lang="en-US" dirty="0" smtClean="0"/>
              <a:t>) constant:</a:t>
            </a:r>
            <a:endParaRPr lang="en-US" dirty="0"/>
          </a:p>
        </p:txBody>
      </p:sp>
      <p:graphicFrame>
        <p:nvGraphicFramePr>
          <p:cNvPr id="5" name="Object 4"/>
          <p:cNvGraphicFramePr>
            <a:graphicFrameLocks noChangeAspect="1"/>
          </p:cNvGraphicFramePr>
          <p:nvPr/>
        </p:nvGraphicFramePr>
        <p:xfrm>
          <a:off x="1752600" y="1752600"/>
          <a:ext cx="4648200" cy="1014748"/>
        </p:xfrm>
        <a:graphic>
          <a:graphicData uri="http://schemas.openxmlformats.org/presentationml/2006/ole">
            <mc:AlternateContent xmlns:mc="http://schemas.openxmlformats.org/markup-compatibility/2006">
              <mc:Choice xmlns:v="urn:schemas-microsoft-com:vml" Requires="v">
                <p:oleObj spid="_x0000_s1135" name="Equation" r:id="rId4" imgW="1803400" imgH="393700" progId="Equation.3">
                  <p:embed/>
                </p:oleObj>
              </mc:Choice>
              <mc:Fallback>
                <p:oleObj name="Equation" r:id="rId4" imgW="1803400" imgH="393700" progId="Equation.3">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4648200" cy="1014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txBox="1">
            <a:spLocks/>
          </p:cNvSpPr>
          <p:nvPr/>
        </p:nvSpPr>
        <p:spPr bwMode="auto">
          <a:xfrm>
            <a:off x="533400" y="29718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smtClean="0"/>
              <a:t>Write </a:t>
            </a:r>
            <a:r>
              <a:rPr lang="en-US" sz="3000" kern="0" dirty="0" smtClean="0">
                <a:solidFill>
                  <a:srgbClr val="0000FF"/>
                </a:solidFill>
              </a:rPr>
              <a:t>ApproximatePI.java</a:t>
            </a:r>
            <a:r>
              <a:rPr lang="en-US" sz="3000" kern="0" dirty="0" smtClean="0"/>
              <a:t> to:</a:t>
            </a:r>
          </a:p>
          <a:p>
            <a:pPr marL="971550" lvl="1" indent="-514350" fontAlgn="base">
              <a:spcBef>
                <a:spcPct val="20000"/>
              </a:spcBef>
              <a:spcAft>
                <a:spcPct val="0"/>
              </a:spcAft>
              <a:buSzPct val="100000"/>
              <a:buFont typeface="+mj-lt"/>
              <a:buAutoNum type="arabicPeriod"/>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Ask</a:t>
            </a:r>
            <a:r>
              <a:rPr kumimoji="0" lang="en-US" sz="2800" b="0" i="0" u="none" strike="noStrike" kern="0" cap="none" spc="0" normalizeH="0" noProof="0" dirty="0" smtClean="0">
                <a:ln>
                  <a:noFill/>
                </a:ln>
                <a:solidFill>
                  <a:schemeClr val="tx1"/>
                </a:solidFill>
                <a:effectLst/>
                <a:uLnTx/>
                <a:uFillTx/>
                <a:latin typeface="+mn-lt"/>
                <a:ea typeface="+mn-ea"/>
                <a:cs typeface="+mn-cs"/>
              </a:rPr>
              <a:t> the user for the </a:t>
            </a:r>
            <a:r>
              <a:rPr kumimoji="0" lang="en-US" sz="2800" b="0" i="0" u="none" strike="noStrike" kern="0" cap="none" spc="0" normalizeH="0" noProof="0" dirty="0" smtClean="0">
                <a:ln>
                  <a:noFill/>
                </a:ln>
                <a:solidFill>
                  <a:srgbClr val="0000FF"/>
                </a:solidFill>
                <a:effectLst/>
                <a:uLnTx/>
                <a:uFillTx/>
                <a:latin typeface="+mn-lt"/>
                <a:ea typeface="+mn-ea"/>
                <a:cs typeface="+mn-cs"/>
              </a:rPr>
              <a:t>number of terms </a:t>
            </a:r>
            <a:r>
              <a:rPr kumimoji="0" lang="en-US" sz="2800" b="0" i="0" u="none" strike="noStrike" kern="0" cap="none" spc="0" normalizeH="0" noProof="0" dirty="0" smtClean="0">
                <a:ln>
                  <a:noFill/>
                </a:ln>
                <a:solidFill>
                  <a:schemeClr val="tx1"/>
                </a:solidFill>
                <a:effectLst/>
                <a:uLnTx/>
                <a:uFillTx/>
                <a:latin typeface="+mn-lt"/>
                <a:ea typeface="+mn-ea"/>
                <a:cs typeface="+mn-cs"/>
              </a:rPr>
              <a:t>to use for approximation</a:t>
            </a:r>
          </a:p>
          <a:p>
            <a:pPr marL="971550" lvl="1" indent="-514350" fontAlgn="base">
              <a:spcBef>
                <a:spcPct val="20000"/>
              </a:spcBef>
              <a:spcAft>
                <a:spcPct val="0"/>
              </a:spcAft>
              <a:buSzPct val="100000"/>
              <a:buFont typeface="+mj-lt"/>
              <a:buAutoNum type="arabicPeriod"/>
              <a:defRPr/>
            </a:pPr>
            <a:r>
              <a:rPr lang="en-US" sz="2800" kern="0" noProof="0" dirty="0" smtClean="0"/>
              <a:t>Calculate </a:t>
            </a:r>
            <a:r>
              <a:rPr lang="el-GR" sz="2800" dirty="0" smtClean="0">
                <a:sym typeface="Symbol"/>
              </a:rPr>
              <a:t> </a:t>
            </a:r>
            <a:r>
              <a:rPr lang="en-US" sz="2800" kern="0" noProof="0" dirty="0" smtClean="0"/>
              <a:t>with the given number of terms</a:t>
            </a:r>
          </a:p>
          <a:p>
            <a:pPr marL="971550" lvl="1" indent="-514350" fontAlgn="base">
              <a:spcBef>
                <a:spcPct val="20000"/>
              </a:spcBef>
              <a:spcAft>
                <a:spcPct val="0"/>
              </a:spcAft>
              <a:buSzPct val="100000"/>
              <a:buFont typeface="+mj-lt"/>
              <a:buAutoNum type="arabicPeriod"/>
              <a:defRPr/>
            </a:pPr>
            <a:r>
              <a:rPr lang="en-US" sz="2800" kern="0" noProof="0" dirty="0" smtClean="0"/>
              <a:t>Output the approximation in 6 decimal places</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41</a:t>
            </a:fld>
            <a:endParaRPr lang="en-US" sz="1600" dirty="0"/>
          </a:p>
        </p:txBody>
      </p:sp>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4.3</a:t>
            </a:r>
            <a:r>
              <a:rPr lang="en-US" sz="3600" dirty="0" smtClean="0">
                <a:latin typeface="Britannic Bold" panose="020B0903060703020204" pitchFamily="34" charset="0"/>
              </a:rPr>
              <a:t> Solution: </a:t>
            </a:r>
            <a:r>
              <a:rPr lang="en-US" sz="3600" b="1" dirty="0" smtClean="0">
                <a:latin typeface="Britannic Bold" panose="020B0903060703020204" pitchFamily="34" charset="0"/>
              </a:rPr>
              <a:t>Approximating PI</a:t>
            </a:r>
            <a:r>
              <a:rPr lang="en-US" sz="3600" dirty="0" smtClean="0">
                <a:latin typeface="Britannic Bold" panose="020B0903060703020204" pitchFamily="34" charset="0"/>
              </a:rPr>
              <a:t> </a:t>
            </a:r>
            <a:endParaRPr lang="en-US" sz="3600" dirty="0">
              <a:latin typeface="Britannic Bold" panose="020B0903060703020204" pitchFamily="34" charset="0"/>
            </a:endParaRPr>
          </a:p>
        </p:txBody>
      </p:sp>
      <p:sp>
        <p:nvSpPr>
          <p:cNvPr id="5" name="Text Box 3"/>
          <p:cNvSpPr txBox="1">
            <a:spLocks noChangeArrowheads="1"/>
          </p:cNvSpPr>
          <p:nvPr/>
        </p:nvSpPr>
        <p:spPr bwMode="auto">
          <a:xfrm>
            <a:off x="533400" y="990600"/>
            <a:ext cx="8077200" cy="55092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smtClean="0">
                <a:solidFill>
                  <a:srgbClr val="660066"/>
                </a:solidFill>
                <a:latin typeface="Courier New" pitchFamily="49" charset="0"/>
              </a:rPr>
              <a:t>import </a:t>
            </a:r>
            <a:r>
              <a:rPr lang="en-US" sz="1600" b="1" dirty="0" err="1" smtClean="0">
                <a:latin typeface="Courier New" pitchFamily="49" charset="0"/>
              </a:rPr>
              <a:t>java.util</a:t>
            </a:r>
            <a:r>
              <a:rPr lang="en-US" sz="1600" b="1" dirty="0" smtClean="0">
                <a:latin typeface="Courier New" pitchFamily="49" charset="0"/>
              </a:rPr>
              <a:t>.*; </a:t>
            </a:r>
            <a:r>
              <a:rPr lang="en-US" sz="1600" b="1" dirty="0" smtClean="0">
                <a:solidFill>
                  <a:srgbClr val="800000"/>
                </a:solidFill>
                <a:latin typeface="Courier New" pitchFamily="49" charset="0"/>
              </a:rPr>
              <a:t>// using * in import statement</a:t>
            </a:r>
          </a:p>
          <a:p>
            <a:pPr eaLnBrk="0" hangingPunct="0"/>
            <a:endParaRPr lang="en-US" sz="1600" b="1" dirty="0" smtClean="0">
              <a:solidFill>
                <a:srgbClr val="660066"/>
              </a:solidFill>
              <a:latin typeface="Courier New" pitchFamily="49" charset="0"/>
            </a:endParaRPr>
          </a:p>
          <a:p>
            <a:pPr eaLnBrk="0" hangingPunct="0"/>
            <a:r>
              <a:rPr lang="en-US" sz="1600" b="1" smtClean="0">
                <a:solidFill>
                  <a:srgbClr val="0000FF"/>
                </a:solidFill>
                <a:latin typeface="Courier New" pitchFamily="49" charset="0"/>
              </a:rPr>
              <a:t>public class </a:t>
            </a:r>
            <a:r>
              <a:rPr lang="en-US" sz="1600" b="1" dirty="0" err="1" smtClean="0">
                <a:latin typeface="Courier New" pitchFamily="49" charset="0"/>
              </a:rPr>
              <a:t>ApproximatePI</a:t>
            </a:r>
            <a:r>
              <a:rPr lang="en-US" sz="1600" b="1" dirty="0" smtClean="0">
                <a:latin typeface="Courier New" pitchFamily="49" charset="0"/>
              </a:rPr>
              <a:t> {</a:t>
            </a:r>
          </a:p>
          <a:p>
            <a:pPr eaLnBrk="0" hangingPunct="0"/>
            <a:endParaRPr lang="en-US" sz="1600" b="1" dirty="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     </a:t>
            </a:r>
            <a:r>
              <a:rPr lang="en-US" sz="1600" b="1" err="1" smtClean="0">
                <a:solidFill>
                  <a:srgbClr val="0000FF"/>
                </a:solidFill>
                <a:latin typeface="Courier New" pitchFamily="49" charset="0"/>
              </a:rPr>
              <a:t>int</a:t>
            </a:r>
            <a:r>
              <a:rPr lang="en-US" sz="1600" b="1" smtClean="0">
                <a:solidFill>
                  <a:srgbClr val="0000FF"/>
                </a:solidFill>
                <a:latin typeface="Courier New" pitchFamily="49" charset="0"/>
              </a:rPr>
              <a:t> </a:t>
            </a:r>
            <a:r>
              <a:rPr lang="en-US" sz="1600" b="1" smtClean="0">
                <a:latin typeface="Courier New" pitchFamily="49" charset="0"/>
              </a:rPr>
              <a:t>nTerms</a:t>
            </a:r>
            <a:r>
              <a:rPr lang="en-US" sz="1600" b="1" dirty="0" smtClean="0">
                <a:latin typeface="Courier New" pitchFamily="49" charset="0"/>
              </a:rPr>
              <a:t>, sign = </a:t>
            </a:r>
            <a:r>
              <a:rPr lang="en-US" sz="1600" b="1" dirty="0" smtClean="0">
                <a:solidFill>
                  <a:srgbClr val="006600"/>
                </a:solidFill>
                <a:latin typeface="Courier New" pitchFamily="49" charset="0"/>
              </a:rPr>
              <a:t>1</a:t>
            </a:r>
            <a:r>
              <a:rPr lang="en-US" sz="1600" b="1" dirty="0" smtClean="0">
                <a:latin typeface="Courier New" pitchFamily="49" charset="0"/>
              </a:rPr>
              <a:t>, </a:t>
            </a:r>
            <a:r>
              <a:rPr lang="en-US" sz="1600" b="1" dirty="0" err="1" smtClean="0">
                <a:latin typeface="Courier New" pitchFamily="49" charset="0"/>
              </a:rPr>
              <a:t>denom</a:t>
            </a:r>
            <a:r>
              <a:rPr lang="en-US" sz="1600" b="1" dirty="0" smtClean="0">
                <a:latin typeface="Courier New" pitchFamily="49" charset="0"/>
              </a:rPr>
              <a:t> =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smtClean="0">
                <a:solidFill>
                  <a:srgbClr val="0000FF"/>
                </a:solidFill>
                <a:latin typeface="Courier New" pitchFamily="49" charset="0"/>
              </a:rPr>
              <a:t>double</a:t>
            </a:r>
            <a:r>
              <a:rPr lang="en-US" sz="1600" b="1" smtClean="0">
                <a:latin typeface="Courier New" pitchFamily="49" charset="0"/>
              </a:rPr>
              <a:t> pi = </a:t>
            </a:r>
            <a:r>
              <a:rPr lang="en-US" sz="1600" b="1" smtClean="0">
                <a:solidFill>
                  <a:srgbClr val="006600"/>
                </a:solidFill>
                <a:latin typeface="Courier New" pitchFamily="49" charset="0"/>
              </a:rPr>
              <a:t>0.0</a:t>
            </a:r>
            <a:r>
              <a:rPr lang="en-US" sz="1600" b="1" smtClean="0">
                <a:latin typeface="Courier New" pitchFamily="49" charset="0"/>
              </a:rPr>
              <a:t>;</a:t>
            </a:r>
            <a:endParaRPr lang="en-US" sz="1600" b="1" dirty="0" smtClean="0">
              <a:latin typeface="Courier New" pitchFamily="49" charset="0"/>
            </a:endParaRPr>
          </a:p>
          <a:p>
            <a:pPr eaLnBrk="0" hangingPunct="0"/>
            <a:endParaRPr lang="en-US" sz="1600" b="1" dirty="0">
              <a:latin typeface="Courier New" pitchFamily="49" charset="0"/>
            </a:endParaRPr>
          </a:p>
          <a:p>
            <a:pPr eaLnBrk="0" hangingPunct="0"/>
            <a:r>
              <a:rPr lang="en-US" sz="1600" b="1" dirty="0" smtClean="0">
                <a:latin typeface="Courier New" pitchFamily="49" charset="0"/>
              </a:rPr>
              <a:t>     Scanner </a:t>
            </a:r>
            <a:r>
              <a:rPr lang="en-US" sz="1600" b="1" dirty="0" smtClean="0">
                <a:solidFill>
                  <a:srgbClr val="002060"/>
                </a:solidFill>
                <a:latin typeface="Courier New" pitchFamily="49" charset="0"/>
              </a:rPr>
              <a:t>sc</a:t>
            </a:r>
            <a:r>
              <a:rPr lang="en-US" sz="1600" b="1" dirty="0" smtClean="0">
                <a:latin typeface="Courier New" pitchFamily="49" charset="0"/>
              </a:rPr>
              <a:t> = </a:t>
            </a:r>
            <a:r>
              <a:rPr lang="en-US" sz="1600" b="1" dirty="0" smtClean="0">
                <a:solidFill>
                  <a:srgbClr val="0000FF"/>
                </a:solidFill>
                <a:latin typeface="Courier New" pitchFamily="49" charset="0"/>
              </a:rPr>
              <a:t>new</a:t>
            </a:r>
            <a:r>
              <a:rPr lang="en-US" sz="1600" b="1" dirty="0" smtClean="0">
                <a:latin typeface="Courier New" pitchFamily="49" charset="0"/>
              </a:rPr>
              <a:t> Scanner(</a:t>
            </a:r>
            <a:r>
              <a:rPr lang="en-US" sz="1600" b="1" dirty="0" err="1" smtClean="0">
                <a:latin typeface="Courier New" pitchFamily="49" charset="0"/>
              </a:rPr>
              <a:t>System.in</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a:t>
            </a:r>
            <a:r>
              <a:rPr lang="en-US" sz="1600" b="1" dirty="0" smtClean="0">
                <a:latin typeface="Courier New" pitchFamily="49" charset="0"/>
              </a:rPr>
              <a:t>(</a:t>
            </a:r>
            <a:r>
              <a:rPr lang="en-US" sz="1600" b="1" dirty="0" smtClean="0">
                <a:solidFill>
                  <a:srgbClr val="006600"/>
                </a:solidFill>
                <a:latin typeface="Courier New" pitchFamily="49" charset="0"/>
              </a:rPr>
              <a:t>"Enter number of terms:</a:t>
            </a:r>
            <a:r>
              <a:rPr lang="en-US" sz="1600" b="1" dirty="0" smtClean="0">
                <a:solidFill>
                  <a:srgbClr val="FF0000"/>
                </a:solidFill>
                <a:latin typeface="Courier New" pitchFamily="49" charset="0"/>
              </a:rPr>
              <a:t> </a:t>
            </a:r>
            <a:r>
              <a:rPr lang="en-US" sz="1600" b="1" dirty="0" smtClean="0">
                <a:solidFill>
                  <a:srgbClr val="006600"/>
                </a:solidFill>
                <a:latin typeface="Courier New" pitchFamily="49" charset="0"/>
              </a:rPr>
              <a:t>"</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nTerms</a:t>
            </a:r>
            <a:r>
              <a:rPr lang="en-US" sz="1600" b="1" dirty="0" smtClean="0">
                <a:latin typeface="Courier New" pitchFamily="49" charset="0"/>
              </a:rPr>
              <a:t> = </a:t>
            </a:r>
            <a:r>
              <a:rPr lang="en-US" sz="1600" b="1" dirty="0" err="1" smtClean="0">
                <a:solidFill>
                  <a:srgbClr val="002060"/>
                </a:solidFill>
                <a:latin typeface="Courier New" pitchFamily="49" charset="0"/>
              </a:rPr>
              <a:t>sc</a:t>
            </a:r>
            <a:r>
              <a:rPr lang="en-US" sz="1600" b="1" dirty="0" err="1" smtClean="0">
                <a:latin typeface="Courier New" pitchFamily="49" charset="0"/>
              </a:rPr>
              <a:t>.</a:t>
            </a:r>
            <a:r>
              <a:rPr lang="en-US" sz="1600" b="1" i="1" dirty="0" err="1" smtClean="0">
                <a:latin typeface="Courier New" pitchFamily="49" charset="0"/>
              </a:rPr>
              <a:t>nextInt</a:t>
            </a:r>
            <a:r>
              <a:rPr lang="en-US" sz="1600" b="1" dirty="0" smtClean="0">
                <a:latin typeface="Courier New" pitchFamily="49" charset="0"/>
              </a:rPr>
              <a:t>();</a:t>
            </a:r>
          </a:p>
          <a:p>
            <a:pPr eaLnBrk="0" hangingPunct="0"/>
            <a:endParaRPr lang="en-US" sz="1600" b="1" dirty="0" smtClean="0">
              <a:latin typeface="Courier New" pitchFamily="49" charset="0"/>
            </a:endParaRPr>
          </a:p>
          <a:p>
            <a:pPr eaLnBrk="0" hangingPunct="0"/>
            <a:r>
              <a:rPr lang="en-US" sz="1600" b="1" dirty="0" smtClean="0">
                <a:latin typeface="Courier New" pitchFamily="49" charset="0"/>
              </a:rPr>
              <a:t>     </a:t>
            </a:r>
            <a:r>
              <a:rPr lang="en-US" sz="1600" b="1" smtClean="0">
                <a:solidFill>
                  <a:srgbClr val="0000FF"/>
                </a:solidFill>
                <a:latin typeface="Courier New" pitchFamily="49" charset="0"/>
              </a:rPr>
              <a:t>for </a:t>
            </a:r>
            <a:r>
              <a:rPr lang="en-US" sz="1600" b="1" smtClean="0">
                <a:latin typeface="Courier New" pitchFamily="49" charset="0"/>
              </a:rPr>
              <a:t>(</a:t>
            </a:r>
            <a:r>
              <a:rPr lang="en-US" sz="1600" b="1" smtClean="0">
                <a:solidFill>
                  <a:srgbClr val="0000FF"/>
                </a:solidFill>
                <a:latin typeface="Courier New" pitchFamily="49" charset="0"/>
              </a:rPr>
              <a:t>int</a:t>
            </a:r>
            <a:r>
              <a:rPr lang="en-US" sz="1600" b="1" smtClean="0">
                <a:latin typeface="Courier New" pitchFamily="49" charset="0"/>
              </a:rPr>
              <a:t> i </a:t>
            </a:r>
            <a:r>
              <a:rPr lang="en-US" sz="1600" b="1" dirty="0" smtClean="0">
                <a:latin typeface="Courier New" pitchFamily="49" charset="0"/>
              </a:rPr>
              <a:t>= </a:t>
            </a:r>
            <a:r>
              <a:rPr lang="en-US" sz="1600" b="1" dirty="0" smtClean="0">
                <a:solidFill>
                  <a:srgbClr val="006600"/>
                </a:solidFill>
                <a:latin typeface="Courier New" pitchFamily="49" charset="0"/>
              </a:rPr>
              <a:t>0</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 &lt; </a:t>
            </a:r>
            <a:r>
              <a:rPr lang="en-US" sz="1600" b="1" dirty="0" err="1" smtClean="0">
                <a:latin typeface="Courier New" pitchFamily="49" charset="0"/>
              </a:rPr>
              <a:t>nTerms</a:t>
            </a:r>
            <a:r>
              <a:rPr lang="en-US" sz="1600" b="1" dirty="0" smtClean="0">
                <a:latin typeface="Courier New" pitchFamily="49" charset="0"/>
              </a:rPr>
              <a:t>; </a:t>
            </a:r>
            <a:r>
              <a:rPr lang="en-US" sz="1600" b="1" dirty="0" err="1" smtClean="0">
                <a:latin typeface="Courier New" pitchFamily="49" charset="0"/>
              </a:rPr>
              <a:t>i</a:t>
            </a:r>
            <a:r>
              <a:rPr lang="en-US" sz="1600" b="1" dirty="0" smtClean="0">
                <a:latin typeface="Courier New" pitchFamily="49" charset="0"/>
              </a:rPr>
              <a:t>++) {</a:t>
            </a:r>
          </a:p>
          <a:p>
            <a:pPr eaLnBrk="0" hangingPunct="0"/>
            <a:r>
              <a:rPr lang="en-US" sz="1600" b="1" smtClean="0">
                <a:latin typeface="Courier New" pitchFamily="49" charset="0"/>
              </a:rPr>
              <a:t>          pi </a:t>
            </a:r>
            <a:r>
              <a:rPr lang="en-US" sz="1600" b="1" dirty="0" smtClean="0">
                <a:latin typeface="Courier New" pitchFamily="49" charset="0"/>
              </a:rPr>
              <a:t>+= </a:t>
            </a:r>
            <a:r>
              <a:rPr lang="en-US" sz="1600" b="1" dirty="0" smtClean="0">
                <a:solidFill>
                  <a:srgbClr val="006600"/>
                </a:solidFill>
                <a:latin typeface="Courier New" pitchFamily="49" charset="0"/>
              </a:rPr>
              <a:t>4.0</a:t>
            </a:r>
            <a:r>
              <a:rPr lang="en-US" sz="1600" b="1" dirty="0" smtClean="0">
                <a:latin typeface="Courier New" pitchFamily="49" charset="0"/>
              </a:rPr>
              <a:t> / </a:t>
            </a:r>
            <a:r>
              <a:rPr lang="en-US" sz="1600" b="1" dirty="0" err="1" smtClean="0">
                <a:latin typeface="Courier New" pitchFamily="49" charset="0"/>
              </a:rPr>
              <a:t>denom</a:t>
            </a:r>
            <a:r>
              <a:rPr lang="en-US" sz="1600" b="1" dirty="0" smtClean="0">
                <a:latin typeface="Courier New" pitchFamily="49" charset="0"/>
              </a:rPr>
              <a:t> * sign;</a:t>
            </a:r>
          </a:p>
          <a:p>
            <a:pPr eaLnBrk="0" hangingPunct="0"/>
            <a:r>
              <a:rPr lang="en-US" sz="1600" b="1" dirty="0" smtClean="0">
                <a:latin typeface="Courier New" pitchFamily="49" charset="0"/>
              </a:rPr>
              <a:t>          sign *=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err="1" smtClean="0">
                <a:latin typeface="Courier New" pitchFamily="49" charset="0"/>
              </a:rPr>
              <a:t>denom</a:t>
            </a:r>
            <a:r>
              <a:rPr lang="en-US" sz="1600" b="1" dirty="0" smtClean="0">
                <a:latin typeface="Courier New" pitchFamily="49" charset="0"/>
              </a:rPr>
              <a:t> += </a:t>
            </a:r>
            <a:r>
              <a:rPr lang="en-US" sz="1600" b="1" dirty="0" smtClean="0">
                <a:solidFill>
                  <a:srgbClr val="006600"/>
                </a:solidFill>
                <a:latin typeface="Courier New" pitchFamily="49" charset="0"/>
              </a:rPr>
              <a:t>2</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r>
              <a:rPr lang="en-US" sz="1600" b="1" i="1" dirty="0" smtClean="0">
                <a:latin typeface="Courier New" pitchFamily="49" charset="0"/>
              </a:rPr>
              <a:t>     </a:t>
            </a:r>
            <a:r>
              <a:rPr lang="en-US" sz="1600" b="1" i="1" dirty="0" err="1" smtClean="0">
                <a:latin typeface="Courier New" pitchFamily="49" charset="0"/>
              </a:rPr>
              <a:t>System.out.printf</a:t>
            </a:r>
            <a:r>
              <a:rPr lang="en-US" sz="1600" b="1" dirty="0" smtClean="0">
                <a:latin typeface="Courier New" pitchFamily="49" charset="0"/>
              </a:rPr>
              <a:t>(</a:t>
            </a:r>
            <a:r>
              <a:rPr lang="en-US" sz="1600" b="1" dirty="0" smtClean="0">
                <a:solidFill>
                  <a:srgbClr val="006600"/>
                </a:solidFill>
                <a:latin typeface="Courier New" pitchFamily="49" charset="0"/>
              </a:rPr>
              <a:t>"PI = %.6f</a:t>
            </a:r>
            <a:r>
              <a:rPr lang="en-US" sz="1600" b="1" dirty="0" smtClean="0">
                <a:solidFill>
                  <a:srgbClr val="FF0000"/>
                </a:solidFill>
                <a:latin typeface="Courier New" pitchFamily="49" charset="0"/>
              </a:rPr>
              <a:t>\n</a:t>
            </a:r>
            <a:r>
              <a:rPr lang="en-US" sz="1600" b="1" smtClean="0">
                <a:solidFill>
                  <a:srgbClr val="006600"/>
                </a:solidFill>
                <a:latin typeface="Courier New" pitchFamily="49" charset="0"/>
              </a:rPr>
              <a:t>"</a:t>
            </a:r>
            <a:r>
              <a:rPr lang="en-US" sz="1600" b="1" smtClean="0">
                <a:latin typeface="Courier New" pitchFamily="49" charset="0"/>
              </a:rPr>
              <a:t>, pi);</a:t>
            </a:r>
            <a:endParaRPr lang="en-US" sz="1600" b="1" dirty="0" smtClean="0">
              <a:latin typeface="Courier New" pitchFamily="49" charset="0"/>
            </a:endParaRPr>
          </a:p>
          <a:p>
            <a:pPr eaLnBrk="0" hangingPunct="0"/>
            <a:r>
              <a:rPr lang="en-US" sz="1600" b="1" dirty="0" smtClean="0">
                <a:latin typeface="Courier New" pitchFamily="49" charset="0"/>
              </a:rPr>
              <a:t>  }</a:t>
            </a:r>
          </a:p>
          <a:p>
            <a:pPr eaLnBrk="0" hangingPunct="0"/>
            <a:r>
              <a:rPr lang="en-US" sz="1600" b="1" dirty="0">
                <a:latin typeface="Courier New" pitchFamily="49" charset="0"/>
              </a:rPr>
              <a:t>}</a:t>
            </a: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42</a:t>
            </a:fld>
            <a:endParaRPr lang="en-US" sz="1600" dirty="0"/>
          </a:p>
        </p:txBody>
      </p:sp>
      <p:sp>
        <p:nvSpPr>
          <p:cNvPr id="10" name="Rectangle 9"/>
          <p:cNvSpPr/>
          <p:nvPr/>
        </p:nvSpPr>
        <p:spPr>
          <a:xfrm>
            <a:off x="6324600" y="6096000"/>
            <a:ext cx="23622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ApproximatePI.java</a:t>
            </a:r>
          </a:p>
        </p:txBody>
      </p:sp>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977843058"/>
              </p:ext>
            </p:extLst>
          </p:nvPr>
        </p:nvGraphicFramePr>
        <p:xfrm>
          <a:off x="5638800" y="4114800"/>
          <a:ext cx="3048000" cy="665188"/>
        </p:xfrm>
        <a:graphic>
          <a:graphicData uri="http://schemas.openxmlformats.org/presentationml/2006/ole">
            <mc:AlternateContent xmlns:mc="http://schemas.openxmlformats.org/markup-compatibility/2006">
              <mc:Choice xmlns:v="urn:schemas-microsoft-com:vml" Requires="v">
                <p:oleObj spid="_x0000_s34857" name="Equation" r:id="rId4" imgW="1803400" imgH="393700" progId="Equation.3">
                  <p:embed/>
                </p:oleObj>
              </mc:Choice>
              <mc:Fallback>
                <p:oleObj name="Equation" r:id="rId4" imgW="1803400" imgH="393700" progId="Equation.3">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114800"/>
                        <a:ext cx="3048000" cy="665188"/>
                      </a:xfrm>
                      <a:prstGeom prst="rect">
                        <a:avLst/>
                      </a:prstGeom>
                      <a:solidFill>
                        <a:srgbClr val="70A0FF"/>
                      </a:solid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4.4</a:t>
            </a:r>
            <a:r>
              <a:rPr lang="en-US" sz="4400" dirty="0" smtClean="0">
                <a:latin typeface="Britannic Bold" panose="020B0903060703020204" pitchFamily="34" charset="0"/>
              </a:rPr>
              <a:t> API</a:t>
            </a:r>
            <a:endParaRPr lang="en-US" sz="44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Application Programming Interface</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solidFill>
                  <a:srgbClr val="C00000"/>
                </a:solidFill>
                <a:latin typeface="Britannic Bold" panose="020B0903060703020204" pitchFamily="34" charset="0"/>
              </a:rPr>
              <a:t>4.4</a:t>
            </a:r>
            <a:r>
              <a:rPr lang="en-US" sz="3600" smtClean="0">
                <a:latin typeface="Britannic Bold" panose="020B0903060703020204" pitchFamily="34" charset="0"/>
              </a:rPr>
              <a:t> API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pPr>
              <a:spcBef>
                <a:spcPts val="600"/>
              </a:spcBef>
            </a:pPr>
            <a:r>
              <a:rPr lang="en-US" sz="2400" dirty="0" smtClean="0"/>
              <a:t>The </a:t>
            </a:r>
            <a:r>
              <a:rPr lang="en-US" sz="2400" dirty="0" smtClean="0">
                <a:solidFill>
                  <a:srgbClr val="C00000"/>
                </a:solidFill>
              </a:rPr>
              <a:t>Scanner</a:t>
            </a:r>
            <a:r>
              <a:rPr lang="en-US" sz="2400" dirty="0" smtClean="0"/>
              <a:t> class you have seen is part of the Java API</a:t>
            </a:r>
          </a:p>
          <a:p>
            <a:pPr lvl="1">
              <a:spcBef>
                <a:spcPts val="600"/>
              </a:spcBef>
            </a:pPr>
            <a:r>
              <a:rPr lang="en-SG" sz="2000" dirty="0" smtClean="0">
                <a:solidFill>
                  <a:srgbClr val="0000FF"/>
                </a:solidFill>
              </a:rPr>
              <a:t>API</a:t>
            </a:r>
            <a:r>
              <a:rPr lang="en-SG" sz="2000" dirty="0" smtClean="0"/>
              <a:t>: an interface for other programs to interact with a program without having direct access to the internal data of the program</a:t>
            </a:r>
          </a:p>
          <a:p>
            <a:pPr lvl="1">
              <a:spcBef>
                <a:spcPts val="600"/>
              </a:spcBef>
            </a:pPr>
            <a:r>
              <a:rPr lang="en-US" sz="2000" dirty="0" smtClean="0"/>
              <a:t>Documentation, SE7: </a:t>
            </a:r>
            <a:r>
              <a:rPr lang="en-US" sz="2000" dirty="0" smtClean="0">
                <a:hlinkClick r:id="rId3"/>
              </a:rPr>
              <a:t>http://docs.oracle.com/javase/7/docs/api/</a:t>
            </a:r>
            <a:endParaRPr lang="en-US" sz="2000" dirty="0" smtClean="0"/>
          </a:p>
          <a:p>
            <a:pPr lvl="1">
              <a:spcBef>
                <a:spcPts val="600"/>
              </a:spcBef>
            </a:pPr>
            <a:r>
              <a:rPr lang="en-US" sz="2000" smtClean="0"/>
              <a:t>You may also access the above link through CS1020 website </a:t>
            </a:r>
            <a:r>
              <a:rPr lang="en-US" sz="2000" smtClean="0">
                <a:sym typeface="Wingdings" panose="05000000000000000000" pitchFamily="2" charset="2"/>
              </a:rPr>
              <a:t> Resources  Online (</a:t>
            </a:r>
            <a:r>
              <a:rPr lang="en-US" sz="2000" smtClean="0">
                <a:sym typeface="Wingdings" panose="05000000000000000000" pitchFamily="2" charset="2"/>
                <a:hlinkClick r:id="rId4"/>
              </a:rPr>
              <a:t>http://www.comp.nus.edu.sg/~cs1020/2_resources/online.html</a:t>
            </a:r>
            <a:r>
              <a:rPr lang="en-US" sz="2000" smtClean="0">
                <a:sym typeface="Wingdings" panose="05000000000000000000" pitchFamily="2" charset="2"/>
              </a:rPr>
              <a:t>) </a:t>
            </a:r>
          </a:p>
          <a:p>
            <a:pPr lvl="1">
              <a:spcBef>
                <a:spcPts val="600"/>
              </a:spcBef>
            </a:pPr>
            <a:r>
              <a:rPr lang="en-US" sz="2000" smtClean="0"/>
              <a:t>For </a:t>
            </a:r>
            <a:r>
              <a:rPr lang="en-US" sz="2000" dirty="0" smtClean="0"/>
              <a:t>Java programmers, it is </a:t>
            </a:r>
            <a:r>
              <a:rPr lang="en-US" sz="2000" dirty="0" smtClean="0">
                <a:solidFill>
                  <a:srgbClr val="C00000"/>
                </a:solidFill>
              </a:rPr>
              <a:t>very important </a:t>
            </a:r>
            <a:r>
              <a:rPr lang="en-US" sz="2000" dirty="0" smtClean="0"/>
              <a:t>to refer to the </a:t>
            </a:r>
            <a:r>
              <a:rPr lang="en-US" sz="2000" smtClean="0"/>
              <a:t>API documentation regularly</a:t>
            </a:r>
            <a:r>
              <a:rPr lang="en-US" sz="2000" dirty="0" smtClean="0"/>
              <a:t>!</a:t>
            </a:r>
          </a:p>
          <a:p>
            <a:pPr>
              <a:spcBef>
                <a:spcPts val="1800"/>
              </a:spcBef>
            </a:pPr>
            <a:r>
              <a:rPr lang="en-US" sz="2400" dirty="0" smtClean="0"/>
              <a:t>The API consists of many classes</a:t>
            </a:r>
          </a:p>
          <a:p>
            <a:pPr lvl="1">
              <a:spcBef>
                <a:spcPts val="600"/>
              </a:spcBef>
            </a:pPr>
            <a:r>
              <a:rPr lang="en-US" sz="2000" dirty="0" smtClean="0"/>
              <a:t>You do not need to know all the classes (there are easily a few thousand classes altogether!)</a:t>
            </a:r>
          </a:p>
          <a:p>
            <a:pPr lvl="1">
              <a:spcBef>
                <a:spcPts val="600"/>
              </a:spcBef>
            </a:pPr>
            <a:r>
              <a:rPr lang="en-US" sz="2000" dirty="0" smtClean="0"/>
              <a:t>You will learn some more classes in this course</a:t>
            </a:r>
          </a:p>
          <a:p>
            <a:pPr>
              <a:spcBef>
                <a:spcPts val="1800"/>
              </a:spcBef>
            </a:pPr>
            <a:r>
              <a:rPr lang="en-US" sz="2400" smtClean="0">
                <a:solidFill>
                  <a:srgbClr val="000099"/>
                </a:solidFill>
              </a:rPr>
              <a:t>This week reading assignment</a:t>
            </a:r>
            <a:endParaRPr lang="en-US" sz="2400" dirty="0" smtClean="0">
              <a:solidFill>
                <a:srgbClr val="000099"/>
              </a:solidFill>
            </a:endParaRPr>
          </a:p>
          <a:p>
            <a:pPr lvl="1">
              <a:spcBef>
                <a:spcPts val="600"/>
              </a:spcBef>
            </a:pPr>
            <a:r>
              <a:rPr lang="en-US" sz="2000" dirty="0" smtClean="0"/>
              <a:t>Read up </a:t>
            </a:r>
            <a:r>
              <a:rPr lang="en-US" sz="2000" dirty="0" smtClean="0">
                <a:solidFill>
                  <a:srgbClr val="C00000"/>
                </a:solidFill>
              </a:rPr>
              <a:t>Scanner </a:t>
            </a:r>
            <a:r>
              <a:rPr lang="en-US" sz="2000" dirty="0" smtClean="0"/>
              <a:t>class in the API documentation</a:t>
            </a:r>
          </a:p>
          <a:p>
            <a:pPr lvl="1">
              <a:spcBef>
                <a:spcPts val="600"/>
              </a:spcBef>
            </a:pPr>
            <a:endParaRPr lang="en-US" sz="2000" dirty="0" smtClean="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44</a:t>
            </a:fld>
            <a:endParaRPr lang="en-US" sz="1600" dirty="0"/>
          </a:p>
        </p:txBody>
      </p:sp>
      <p:pic>
        <p:nvPicPr>
          <p:cNvPr id="6" name="Picture 6" descr="youngboyreading.jpg"/>
          <p:cNvPicPr>
            <a:picLocks noChangeAspect="1"/>
          </p:cNvPicPr>
          <p:nvPr/>
        </p:nvPicPr>
        <p:blipFill>
          <a:blip r:embed="rId5" cstate="print"/>
          <a:srcRect/>
          <a:stretch>
            <a:fillRect/>
          </a:stretch>
        </p:blipFill>
        <p:spPr bwMode="auto">
          <a:xfrm>
            <a:off x="7543800" y="5257800"/>
            <a:ext cx="1031875" cy="1193610"/>
          </a:xfrm>
          <a:prstGeom prst="rect">
            <a:avLst/>
          </a:prstGeom>
          <a:noFill/>
          <a:ln w="9525">
            <a:noFill/>
            <a:miter lim="800000"/>
            <a:headEnd/>
            <a:tailEnd/>
          </a:ln>
        </p:spPr>
      </p:pic>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solidFill>
                  <a:srgbClr val="C00000"/>
                </a:solidFill>
                <a:latin typeface="Britannic Bold" panose="020B0903060703020204" pitchFamily="34" charset="0"/>
              </a:rPr>
              <a:t>4.4</a:t>
            </a:r>
            <a:r>
              <a:rPr lang="en-US" sz="3600" smtClean="0">
                <a:latin typeface="Britannic Bold" panose="020B0903060703020204" pitchFamily="34" charset="0"/>
              </a:rPr>
              <a:t> API (2/2)</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45</a:t>
            </a:fld>
            <a:endParaRPr lang="en-US" sz="1600" dirty="0"/>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 y="1143000"/>
            <a:ext cx="85248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94573" y="4191000"/>
            <a:ext cx="681038"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51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000" dirty="0" smtClean="0">
                <a:solidFill>
                  <a:srgbClr val="C00000"/>
                </a:solidFill>
                <a:latin typeface="Britannic Bold" panose="020B0903060703020204" pitchFamily="34" charset="0"/>
              </a:rPr>
              <a:t>4.5</a:t>
            </a:r>
            <a:r>
              <a:rPr lang="en-US" sz="4000" dirty="0" smtClean="0">
                <a:latin typeface="Britannic Bold" panose="020B0903060703020204" pitchFamily="34" charset="0"/>
              </a:rPr>
              <a:t> Math class</a:t>
            </a:r>
            <a:r>
              <a:rPr lang="en-US" sz="4000" smtClean="0">
                <a:latin typeface="Britannic Bold" panose="020B0903060703020204" pitchFamily="34" charset="0"/>
              </a:rPr>
              <a:t>, Class </a:t>
            </a:r>
            <a:r>
              <a:rPr lang="en-US" sz="4000" dirty="0" smtClean="0">
                <a:latin typeface="Britannic Bold" panose="020B0903060703020204" pitchFamily="34" charset="0"/>
              </a:rPr>
              <a:t>Attributes</a:t>
            </a:r>
            <a:endParaRPr lang="en-US" sz="40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Using the Math class</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a:t>
            </a:r>
            <a:r>
              <a:rPr lang="en-US" sz="3600" dirty="0" smtClean="0">
                <a:latin typeface="Britannic Bold" panose="020B0903060703020204" pitchFamily="34" charset="0"/>
              </a:rPr>
              <a:t> 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US" sz="2400" dirty="0" smtClean="0"/>
              <a:t>From the API documentation</a:t>
            </a:r>
            <a:endParaRPr lang="en-US" sz="2000" dirty="0" smtClean="0"/>
          </a:p>
          <a:p>
            <a:pPr lvl="1">
              <a:spcBef>
                <a:spcPts val="600"/>
              </a:spcBef>
            </a:pPr>
            <a:endParaRPr lang="en-US" sz="2000" dirty="0" smtClean="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47</a:t>
            </a:fld>
            <a:endParaRPr lang="en-US" sz="1600" dirty="0"/>
          </a:p>
        </p:txBody>
      </p:sp>
      <p:pic>
        <p:nvPicPr>
          <p:cNvPr id="7" name="Picture 2"/>
          <p:cNvPicPr>
            <a:picLocks noChangeAspect="1" noChangeArrowheads="1"/>
          </p:cNvPicPr>
          <p:nvPr/>
        </p:nvPicPr>
        <p:blipFill>
          <a:blip r:embed="rId3" cstate="print"/>
          <a:srcRect r="3306"/>
          <a:stretch>
            <a:fillRect/>
          </a:stretch>
        </p:blipFill>
        <p:spPr bwMode="auto">
          <a:xfrm>
            <a:off x="228600" y="1600200"/>
            <a:ext cx="8686800" cy="4542514"/>
          </a:xfrm>
          <a:prstGeom prst="rect">
            <a:avLst/>
          </a:prstGeom>
          <a:noFill/>
          <a:ln w="9525">
            <a:noFill/>
            <a:miter lim="800000"/>
            <a:headEnd/>
            <a:tailEnd/>
          </a:ln>
        </p:spPr>
      </p:pic>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10" name="Oval 9"/>
          <p:cNvSpPr/>
          <p:nvPr/>
        </p:nvSpPr>
        <p:spPr>
          <a:xfrm>
            <a:off x="167391" y="3871457"/>
            <a:ext cx="473439" cy="205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(2/2) </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17" name="Content Placeholder 2"/>
          <p:cNvSpPr>
            <a:spLocks noGrp="1"/>
          </p:cNvSpPr>
          <p:nvPr>
            <p:ph idx="1"/>
          </p:nvPr>
        </p:nvSpPr>
        <p:spPr>
          <a:xfrm>
            <a:off x="457200" y="990600"/>
            <a:ext cx="8229600" cy="4343400"/>
          </a:xfrm>
        </p:spPr>
        <p:txBody>
          <a:bodyPr>
            <a:normAutofit/>
          </a:bodyPr>
          <a:lstStyle/>
          <a:p>
            <a:pPr>
              <a:spcBef>
                <a:spcPts val="1200"/>
              </a:spcBef>
            </a:pPr>
            <a:r>
              <a:rPr lang="en-US" sz="2800" dirty="0" smtClean="0"/>
              <a:t>Package: </a:t>
            </a:r>
            <a:r>
              <a:rPr lang="en-US" sz="2800" dirty="0" err="1" smtClean="0"/>
              <a:t>java.lang</a:t>
            </a:r>
            <a:r>
              <a:rPr lang="en-US" sz="2800" dirty="0" smtClean="0"/>
              <a:t> (default)</a:t>
            </a:r>
          </a:p>
          <a:p>
            <a:pPr>
              <a:spcBef>
                <a:spcPts val="1200"/>
              </a:spcBef>
            </a:pPr>
            <a:r>
              <a:rPr lang="en-US" sz="2800" dirty="0" smtClean="0"/>
              <a:t>Some useful </a:t>
            </a:r>
            <a:r>
              <a:rPr lang="en-US" sz="2800" b="1" dirty="0" smtClean="0">
                <a:latin typeface="Courier New" pitchFamily="49" charset="0"/>
                <a:cs typeface="Courier New" pitchFamily="49" charset="0"/>
              </a:rPr>
              <a:t>Math</a:t>
            </a:r>
            <a:r>
              <a:rPr lang="en-US" sz="2800" dirty="0" smtClean="0"/>
              <a:t> methods:</a:t>
            </a:r>
          </a:p>
          <a:p>
            <a:pPr lvl="1">
              <a:spcBef>
                <a:spcPts val="0"/>
              </a:spcBef>
            </a:pPr>
            <a:r>
              <a:rPr lang="en-US" sz="2400" b="1" dirty="0" smtClean="0">
                <a:solidFill>
                  <a:srgbClr val="C00000"/>
                </a:solidFill>
                <a:latin typeface="Courier New" pitchFamily="49" charset="0"/>
                <a:cs typeface="Courier New" pitchFamily="49" charset="0"/>
              </a:rPr>
              <a:t>abs()</a:t>
            </a:r>
          </a:p>
          <a:p>
            <a:pPr lvl="1">
              <a:spcBef>
                <a:spcPts val="0"/>
              </a:spcBef>
            </a:pPr>
            <a:r>
              <a:rPr lang="en-US" sz="2400" b="1" dirty="0" smtClean="0">
                <a:solidFill>
                  <a:srgbClr val="C00000"/>
                </a:solidFill>
                <a:latin typeface="Courier New" pitchFamily="49" charset="0"/>
                <a:cs typeface="Courier New" pitchFamily="49" charset="0"/>
              </a:rPr>
              <a:t>ceil()</a:t>
            </a:r>
          </a:p>
          <a:p>
            <a:pPr lvl="1">
              <a:spcBef>
                <a:spcPts val="0"/>
              </a:spcBef>
            </a:pPr>
            <a:r>
              <a:rPr lang="en-US" sz="2400" b="1" dirty="0" smtClean="0">
                <a:solidFill>
                  <a:srgbClr val="C00000"/>
                </a:solidFill>
                <a:latin typeface="Courier New" pitchFamily="49" charset="0"/>
                <a:cs typeface="Courier New" pitchFamily="49" charset="0"/>
              </a:rPr>
              <a:t>floor()</a:t>
            </a:r>
          </a:p>
          <a:p>
            <a:pPr lvl="1">
              <a:spcBef>
                <a:spcPts val="0"/>
              </a:spcBef>
            </a:pPr>
            <a:r>
              <a:rPr lang="en-US" sz="2400" b="1" dirty="0" smtClean="0">
                <a:solidFill>
                  <a:srgbClr val="C00000"/>
                </a:solidFill>
                <a:latin typeface="Courier New" pitchFamily="49" charset="0"/>
                <a:cs typeface="Courier New" pitchFamily="49" charset="0"/>
              </a:rPr>
              <a:t>max()</a:t>
            </a:r>
          </a:p>
          <a:p>
            <a:pPr lvl="1">
              <a:spcBef>
                <a:spcPts val="0"/>
              </a:spcBef>
            </a:pPr>
            <a:r>
              <a:rPr lang="en-US" sz="2400" b="1" dirty="0" smtClean="0">
                <a:solidFill>
                  <a:srgbClr val="C00000"/>
                </a:solidFill>
                <a:latin typeface="Courier New" pitchFamily="49" charset="0"/>
                <a:cs typeface="Courier New" pitchFamily="49" charset="0"/>
              </a:rPr>
              <a:t>min()</a:t>
            </a:r>
          </a:p>
          <a:p>
            <a:pPr lvl="1">
              <a:spcBef>
                <a:spcPts val="0"/>
              </a:spcBef>
            </a:pPr>
            <a:r>
              <a:rPr lang="en-US" sz="2400" b="1" dirty="0" err="1" smtClean="0">
                <a:solidFill>
                  <a:srgbClr val="C00000"/>
                </a:solidFill>
                <a:latin typeface="Courier New" pitchFamily="49" charset="0"/>
                <a:cs typeface="Courier New" pitchFamily="49" charset="0"/>
              </a:rPr>
              <a:t>pow</a:t>
            </a:r>
            <a:r>
              <a:rPr lang="en-US" sz="2400" b="1" dirty="0" smtClean="0">
                <a:solidFill>
                  <a:srgbClr val="C00000"/>
                </a:solidFill>
                <a:latin typeface="Courier New" pitchFamily="49" charset="0"/>
                <a:cs typeface="Courier New" pitchFamily="49" charset="0"/>
              </a:rPr>
              <a:t>()</a:t>
            </a:r>
          </a:p>
          <a:p>
            <a:pPr lvl="1">
              <a:spcBef>
                <a:spcPts val="0"/>
              </a:spcBef>
            </a:pPr>
            <a:r>
              <a:rPr lang="en-US" sz="2400" b="1" dirty="0" smtClean="0">
                <a:solidFill>
                  <a:srgbClr val="C00000"/>
                </a:solidFill>
                <a:latin typeface="Courier New" pitchFamily="49" charset="0"/>
                <a:cs typeface="Courier New" pitchFamily="49" charset="0"/>
              </a:rPr>
              <a:t>random()</a:t>
            </a:r>
          </a:p>
          <a:p>
            <a:pPr lvl="1">
              <a:spcBef>
                <a:spcPts val="0"/>
              </a:spcBef>
            </a:pPr>
            <a:r>
              <a:rPr lang="en-US" sz="2400" b="1" dirty="0" err="1" smtClean="0">
                <a:solidFill>
                  <a:srgbClr val="C00000"/>
                </a:solidFill>
                <a:latin typeface="Courier New" pitchFamily="49" charset="0"/>
                <a:cs typeface="Courier New" pitchFamily="49" charset="0"/>
              </a:rPr>
              <a:t>sqrt</a:t>
            </a:r>
            <a:r>
              <a:rPr lang="en-US" sz="2400" b="1" dirty="0" smtClean="0">
                <a:solidFill>
                  <a:srgbClr val="C00000"/>
                </a:solidFill>
                <a:latin typeface="Courier New" pitchFamily="49" charset="0"/>
                <a:cs typeface="Courier New" pitchFamily="49" charset="0"/>
              </a:rPr>
              <a:t>()</a:t>
            </a:r>
          </a:p>
        </p:txBody>
      </p:sp>
      <p:sp>
        <p:nvSpPr>
          <p:cNvPr id="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Class Attributes</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17" name="Content Placeholder 2"/>
          <p:cNvSpPr>
            <a:spLocks noGrp="1"/>
          </p:cNvSpPr>
          <p:nvPr>
            <p:ph idx="1"/>
          </p:nvPr>
        </p:nvSpPr>
        <p:spPr>
          <a:xfrm>
            <a:off x="457200" y="990600"/>
            <a:ext cx="8229600" cy="685800"/>
          </a:xfrm>
        </p:spPr>
        <p:txBody>
          <a:bodyPr>
            <a:normAutofit/>
          </a:bodyPr>
          <a:lstStyle/>
          <a:p>
            <a:pPr>
              <a:spcBef>
                <a:spcPts val="1200"/>
              </a:spcBef>
            </a:pPr>
            <a:r>
              <a:rPr lang="en-US" sz="2800" dirty="0" smtClean="0"/>
              <a:t>The </a:t>
            </a:r>
            <a:r>
              <a:rPr lang="en-US" sz="2800" b="1" dirty="0" smtClean="0">
                <a:latin typeface="Courier New" pitchFamily="49" charset="0"/>
                <a:cs typeface="Courier New" pitchFamily="49" charset="0"/>
              </a:rPr>
              <a:t>Math</a:t>
            </a:r>
            <a:r>
              <a:rPr lang="en-US" sz="2800" dirty="0" smtClean="0"/>
              <a:t> </a:t>
            </a:r>
            <a:r>
              <a:rPr lang="en-US" sz="2800" smtClean="0"/>
              <a:t>class has </a:t>
            </a:r>
            <a:r>
              <a:rPr lang="en-US" sz="2800" dirty="0" smtClean="0"/>
              <a:t>two </a:t>
            </a:r>
            <a:r>
              <a:rPr lang="en-US" sz="2800" dirty="0" smtClean="0">
                <a:solidFill>
                  <a:srgbClr val="C00000"/>
                </a:solidFill>
              </a:rPr>
              <a:t>class attributes</a:t>
            </a:r>
          </a:p>
          <a:p>
            <a:pPr lvl="1">
              <a:spcBef>
                <a:spcPts val="600"/>
              </a:spcBef>
            </a:pPr>
            <a:endParaRPr lang="en-US" dirty="0" smtClean="0"/>
          </a:p>
        </p:txBody>
      </p:sp>
      <p:sp>
        <p:nvSpPr>
          <p:cNvPr id="10" name="Content Placeholder 2"/>
          <p:cNvSpPr txBox="1">
            <a:spLocks/>
          </p:cNvSpPr>
          <p:nvPr/>
        </p:nvSpPr>
        <p:spPr bwMode="auto">
          <a:xfrm>
            <a:off x="457200" y="2667000"/>
            <a:ext cx="82296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lvl="0" indent="-342900">
              <a:spcBef>
                <a:spcPts val="1200"/>
              </a:spcBef>
              <a:buClr>
                <a:schemeClr val="accent1"/>
              </a:buClr>
              <a:buSzPct val="65000"/>
              <a:buFont typeface="Wingdings" pitchFamily="2" charset="2"/>
              <a:buChar char="n"/>
              <a:defRPr/>
            </a:pPr>
            <a:r>
              <a:rPr lang="en-US" sz="2800" kern="0" dirty="0" smtClean="0"/>
              <a:t>A </a:t>
            </a:r>
            <a:r>
              <a:rPr lang="en-US" sz="2800" kern="0" dirty="0" smtClean="0">
                <a:solidFill>
                  <a:srgbClr val="C00000"/>
                </a:solidFill>
              </a:rPr>
              <a:t>class attribute </a:t>
            </a:r>
            <a:r>
              <a:rPr lang="en-US" sz="2800" kern="0" dirty="0" smtClean="0"/>
              <a:t>(or </a:t>
            </a:r>
            <a:r>
              <a:rPr lang="en-US" sz="2800" kern="0" dirty="0" smtClean="0">
                <a:solidFill>
                  <a:srgbClr val="C00000"/>
                </a:solidFill>
              </a:rPr>
              <a:t>class member</a:t>
            </a:r>
            <a:r>
              <a:rPr lang="en-US" sz="2800" kern="0" dirty="0" smtClean="0"/>
              <a:t>) is associated with the class, not the individual instances (objects). Every instance of a class shares the class attribute.</a:t>
            </a:r>
          </a:p>
          <a:p>
            <a:pPr marL="800100" lvl="1" indent="-342900">
              <a:buClr>
                <a:schemeClr val="accent1"/>
              </a:buClr>
              <a:buSzPct val="65000"/>
              <a:buFont typeface="Wingdings" pitchFamily="2" charset="2"/>
              <a:buChar char="n"/>
              <a:defRPr/>
            </a:pPr>
            <a:r>
              <a:rPr lang="en-US" sz="2400" kern="0" dirty="0" smtClean="0"/>
              <a:t>We will explain about “objects” later.</a:t>
            </a: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lang="en-US" sz="2800" kern="0" dirty="0" smtClean="0">
                <a:latin typeface="+mn-lt"/>
                <a:cs typeface="+mn-cs"/>
              </a:rPr>
              <a:t>How to use it?</a:t>
            </a:r>
          </a:p>
          <a:p>
            <a:pPr marL="800100" lvl="1" indent="-342900">
              <a:spcBef>
                <a:spcPts val="600"/>
              </a:spcBef>
              <a:buClr>
                <a:schemeClr val="accent1"/>
              </a:buClr>
              <a:buSzPct val="65000"/>
              <a:buFont typeface="Wingdings" pitchFamily="2" charset="2"/>
              <a:buChar char="n"/>
            </a:pPr>
            <a:r>
              <a:rPr lang="en-US" sz="2400" kern="0" dirty="0" smtClean="0">
                <a:latin typeface="+mn-lt"/>
                <a:cs typeface="+mn-cs"/>
              </a:rPr>
              <a:t>Example: </a:t>
            </a:r>
            <a:br>
              <a:rPr lang="en-US" sz="2400" kern="0" dirty="0" smtClean="0">
                <a:latin typeface="+mn-lt"/>
                <a:cs typeface="+mn-cs"/>
              </a:rPr>
            </a:br>
            <a:r>
              <a:rPr lang="en-US" sz="2400" kern="0" dirty="0" smtClean="0">
                <a:latin typeface="+mn-lt"/>
                <a:cs typeface="+mn-cs"/>
              </a:rPr>
              <a:t>	</a:t>
            </a:r>
            <a:r>
              <a:rPr lang="en-US" sz="2200" b="1" kern="0" dirty="0" smtClean="0">
                <a:latin typeface="Courier New" pitchFamily="49" charset="0"/>
                <a:cs typeface="Courier New" pitchFamily="49" charset="0"/>
              </a:rPr>
              <a:t>double area = </a:t>
            </a:r>
            <a:r>
              <a:rPr lang="en-US" sz="2200" b="1" kern="0" dirty="0" err="1" smtClean="0">
                <a:solidFill>
                  <a:srgbClr val="000099"/>
                </a:solidFill>
                <a:latin typeface="Courier New" pitchFamily="49" charset="0"/>
                <a:cs typeface="Courier New" pitchFamily="49" charset="0"/>
              </a:rPr>
              <a:t>Math.PI</a:t>
            </a:r>
            <a:r>
              <a:rPr lang="en-US" sz="2200" b="1" kern="0" dirty="0" smtClean="0">
                <a:solidFill>
                  <a:srgbClr val="000099"/>
                </a:solidFill>
                <a:latin typeface="Courier New" pitchFamily="49" charset="0"/>
                <a:cs typeface="Courier New" pitchFamily="49" charset="0"/>
              </a:rPr>
              <a:t> </a:t>
            </a:r>
            <a:r>
              <a:rPr lang="en-US" sz="2200" b="1" kern="0" dirty="0" smtClean="0">
                <a:latin typeface="Courier New" pitchFamily="49" charset="0"/>
                <a:cs typeface="Courier New" pitchFamily="49" charset="0"/>
              </a:rPr>
              <a:t>* Math.pow(radius,2);</a:t>
            </a:r>
          </a:p>
          <a:p>
            <a:pPr marL="800100" lvl="1" indent="-342900">
              <a:spcBef>
                <a:spcPts val="600"/>
              </a:spcBef>
              <a:buClr>
                <a:schemeClr val="accent1"/>
              </a:buClr>
              <a:buSzPct val="65000"/>
              <a:buFont typeface="Wingdings" pitchFamily="2" charset="2"/>
              <a:buChar char="n"/>
            </a:pPr>
            <a:r>
              <a:rPr lang="en-US" sz="2400" kern="0" dirty="0" smtClean="0"/>
              <a:t>Here, </a:t>
            </a:r>
            <a:r>
              <a:rPr lang="en-US" sz="2400" b="1" kern="0" dirty="0" err="1" smtClean="0">
                <a:solidFill>
                  <a:srgbClr val="000099"/>
                </a:solidFill>
                <a:latin typeface="Courier New" pitchFamily="49" charset="0"/>
                <a:cs typeface="Courier New" pitchFamily="49" charset="0"/>
              </a:rPr>
              <a:t>Math.PI</a:t>
            </a:r>
            <a:r>
              <a:rPr lang="en-US" sz="2400" kern="0" dirty="0" smtClean="0"/>
              <a:t> is used as the constant </a:t>
            </a:r>
            <a:r>
              <a:rPr lang="en-US" sz="2400" kern="0" dirty="0" smtClean="0">
                <a:latin typeface="Symbol" pitchFamily="18" charset="2"/>
              </a:rPr>
              <a:t>p</a:t>
            </a:r>
            <a:endParaRPr lang="en-US" sz="2600" kern="0" dirty="0" smtClean="0">
              <a:latin typeface="Symbol" pitchFamily="18" charset="2"/>
            </a:endParaRPr>
          </a:p>
        </p:txBody>
      </p:sp>
      <p:pic>
        <p:nvPicPr>
          <p:cNvPr id="120834" name="Picture 2"/>
          <p:cNvPicPr>
            <a:picLocks noChangeAspect="1" noChangeArrowheads="1"/>
          </p:cNvPicPr>
          <p:nvPr/>
        </p:nvPicPr>
        <p:blipFill>
          <a:blip r:embed="rId3" cstate="print"/>
          <a:srcRect/>
          <a:stretch>
            <a:fillRect/>
          </a:stretch>
        </p:blipFill>
        <p:spPr bwMode="auto">
          <a:xfrm>
            <a:off x="228600" y="1524001"/>
            <a:ext cx="8763000" cy="953050"/>
          </a:xfrm>
          <a:prstGeom prst="rect">
            <a:avLst/>
          </a:prstGeom>
          <a:noFill/>
          <a:ln w="9525">
            <a:noFill/>
            <a:miter lim="800000"/>
            <a:headEnd/>
            <a:tailEnd/>
          </a:ln>
        </p:spPr>
      </p:pic>
      <p:sp>
        <p:nvSpPr>
          <p:cNvPr id="11"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12" name="Oval 11"/>
          <p:cNvSpPr/>
          <p:nvPr/>
        </p:nvSpPr>
        <p:spPr>
          <a:xfrm>
            <a:off x="2768184" y="1524001"/>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2768184" y="1985537"/>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5</a:t>
            </a:fld>
            <a:endParaRPr lang="en-US" sz="16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533400"/>
            <a:ext cx="1921764" cy="2971800"/>
          </a:xfrm>
          <a:prstGeom prst="rect">
            <a:avLst/>
          </a:prstGeom>
        </p:spPr>
      </p:pic>
      <p:sp>
        <p:nvSpPr>
          <p:cNvPr id="9" name="TextBox 8"/>
          <p:cNvSpPr txBox="1"/>
          <p:nvPr/>
        </p:nvSpPr>
        <p:spPr>
          <a:xfrm>
            <a:off x="2417161" y="564630"/>
            <a:ext cx="6041037" cy="4878259"/>
          </a:xfrm>
          <a:prstGeom prst="rect">
            <a:avLst/>
          </a:prstGeom>
          <a:gradFill flip="none" rotWithShape="1">
            <a:gsLst>
              <a:gs pos="0">
                <a:srgbClr val="33AB52">
                  <a:tint val="66000"/>
                  <a:satMod val="160000"/>
                </a:srgbClr>
              </a:gs>
              <a:gs pos="50000">
                <a:srgbClr val="33AB52">
                  <a:tint val="44500"/>
                  <a:satMod val="160000"/>
                </a:srgbClr>
              </a:gs>
              <a:gs pos="100000">
                <a:srgbClr val="33AB52">
                  <a:tint val="23500"/>
                  <a:satMod val="160000"/>
                </a:srgbClr>
              </a:gs>
            </a:gsLst>
            <a:lin ang="5400000" scaled="1"/>
            <a:tileRect/>
          </a:gradFill>
          <a:ln>
            <a:solidFill>
              <a:schemeClr val="tx2">
                <a:lumMod val="60000"/>
                <a:lumOff val="4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smtClean="0">
                <a:solidFill>
                  <a:srgbClr val="C00000"/>
                </a:solidFill>
              </a:rPr>
              <a:t>Our assumptions!</a:t>
            </a:r>
          </a:p>
          <a:p>
            <a:pPr marL="457200" indent="-457200">
              <a:spcBef>
                <a:spcPts val="600"/>
              </a:spcBef>
              <a:buFont typeface="Arial" panose="020B0604020202020204" pitchFamily="34" charset="0"/>
              <a:buChar char="•"/>
            </a:pPr>
            <a:r>
              <a:rPr lang="en-US" sz="2800" smtClean="0"/>
              <a:t>You have taken CS1010 (or equivalent) and have passed it; or</a:t>
            </a:r>
          </a:p>
          <a:p>
            <a:pPr marL="457200" indent="-457200">
              <a:spcBef>
                <a:spcPts val="600"/>
              </a:spcBef>
              <a:buFont typeface="Arial" panose="020B0604020202020204" pitchFamily="34" charset="0"/>
              <a:buChar char="•"/>
            </a:pPr>
            <a:r>
              <a:rPr lang="en-US" sz="2800" smtClean="0"/>
              <a:t>You have prior programming experience equivalent to CS1010</a:t>
            </a:r>
          </a:p>
          <a:p>
            <a:pPr marL="457200" indent="-457200">
              <a:spcBef>
                <a:spcPts val="600"/>
              </a:spcBef>
              <a:buFont typeface="Arial" panose="020B0604020202020204" pitchFamily="34" charset="0"/>
              <a:buChar char="•"/>
            </a:pPr>
            <a:r>
              <a:rPr lang="en-US" sz="2800" smtClean="0"/>
              <a:t>Hence, you are </a:t>
            </a:r>
            <a:r>
              <a:rPr lang="en-US" sz="2800" smtClean="0">
                <a:solidFill>
                  <a:srgbClr val="C00000"/>
                </a:solidFill>
              </a:rPr>
              <a:t>proficient</a:t>
            </a:r>
            <a:r>
              <a:rPr lang="en-US" sz="2800" smtClean="0"/>
              <a:t> in </a:t>
            </a:r>
            <a:r>
              <a:rPr lang="en-US" sz="2800" smtClean="0">
                <a:solidFill>
                  <a:srgbClr val="C00000"/>
                </a:solidFill>
              </a:rPr>
              <a:t>some programming language</a:t>
            </a:r>
            <a:r>
              <a:rPr lang="en-US" sz="2800" smtClean="0"/>
              <a:t> at a level expected of someone who has taken and passed CS1010 (or equivalent)</a:t>
            </a:r>
            <a:endParaRPr lang="en-US" sz="2800"/>
          </a:p>
        </p:txBody>
      </p:sp>
      <p:sp>
        <p:nvSpPr>
          <p:cNvPr id="10" name="TextBox 9"/>
          <p:cNvSpPr txBox="1"/>
          <p:nvPr/>
        </p:nvSpPr>
        <p:spPr>
          <a:xfrm>
            <a:off x="457200" y="3810000"/>
            <a:ext cx="8305800" cy="2154436"/>
          </a:xfrm>
          <a:prstGeom prst="rect">
            <a:avLst/>
          </a:prstGeom>
          <a:solidFill>
            <a:srgbClr val="F2EE98"/>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smtClean="0"/>
              <a:t>If you want to recapitulate/find out what is covered in CS1010, the lecture notes and programs are available on CS1020 module website </a:t>
            </a:r>
            <a:r>
              <a:rPr lang="en-US" sz="2800" smtClean="0">
                <a:sym typeface="Wingdings" panose="05000000000000000000" pitchFamily="2" charset="2"/>
              </a:rPr>
              <a:t> Misc  CS1010 Stuffs</a:t>
            </a:r>
          </a:p>
          <a:p>
            <a:r>
              <a:rPr lang="en-US" sz="2200">
                <a:hlinkClick r:id="rId4"/>
              </a:rPr>
              <a:t>http://www.comp.nus.edu.sg/~cs1020/4_misc/cs1010_lect.html</a:t>
            </a:r>
            <a:endParaRPr lang="en-US" sz="22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4.5 </a:t>
            </a:r>
            <a:r>
              <a:rPr lang="en-US" sz="3600" dirty="0" smtClean="0">
                <a:latin typeface="Britannic Bold" panose="020B0903060703020204" pitchFamily="34" charset="0"/>
              </a:rPr>
              <a:t>The </a:t>
            </a:r>
            <a:r>
              <a:rPr lang="en-US" sz="3600" b="1" dirty="0" smtClean="0">
                <a:latin typeface="Britannic Bold" panose="020B0903060703020204" pitchFamily="34" charset="0"/>
              </a:rPr>
              <a:t>Math</a:t>
            </a:r>
            <a:r>
              <a:rPr lang="en-US" sz="3600" dirty="0" smtClean="0">
                <a:latin typeface="Britannic Bold" panose="020B0903060703020204" pitchFamily="34" charset="0"/>
              </a:rPr>
              <a:t> class: Demo</a:t>
            </a:r>
            <a:endParaRPr lang="en-US" sz="3600" dirty="0">
              <a:latin typeface="Britannic Bold" panose="020B0903060703020204" pitchFamily="34" charset="0"/>
            </a:endParaRP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14" name="TextBox 13"/>
          <p:cNvSpPr txBox="1"/>
          <p:nvPr/>
        </p:nvSpPr>
        <p:spPr>
          <a:xfrm>
            <a:off x="609600" y="990600"/>
            <a:ext cx="7924800" cy="5293757"/>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33400" algn="l"/>
              </a:tabLst>
            </a:pPr>
            <a:r>
              <a:rPr lang="en-SG" sz="1600" b="1" smtClean="0">
                <a:latin typeface="Courier New" pitchFamily="49" charset="0"/>
                <a:cs typeface="Courier New" pitchFamily="49" charset="0"/>
              </a:rPr>
              <a:t>// </a:t>
            </a:r>
            <a:r>
              <a:rPr lang="en-SG" sz="1600" b="1" dirty="0" smtClean="0">
                <a:latin typeface="Courier New" pitchFamily="49" charset="0"/>
                <a:cs typeface="Courier New" pitchFamily="49" charset="0"/>
              </a:rPr>
              <a:t>To find the area of the largest circle inscribed</a:t>
            </a:r>
          </a:p>
          <a:p>
            <a:pPr>
              <a:tabLst>
                <a:tab pos="271463" algn="l"/>
                <a:tab pos="533400" algn="l"/>
              </a:tabLst>
            </a:pPr>
            <a:r>
              <a:rPr lang="en-SG" sz="1600" b="1" dirty="0" smtClean="0">
                <a:latin typeface="Courier New" pitchFamily="49" charset="0"/>
                <a:cs typeface="Courier New" pitchFamily="49" charset="0"/>
              </a:rPr>
              <a:t>// inside a square, given the area of the square.</a:t>
            </a:r>
          </a:p>
          <a:p>
            <a:pPr>
              <a:tabLst>
                <a:tab pos="271463" algn="l"/>
                <a:tab pos="533400" algn="l"/>
              </a:tabLst>
            </a:pPr>
            <a:r>
              <a:rPr lang="en-SG" b="1">
                <a:latin typeface="Courier New" pitchFamily="49" charset="0"/>
                <a:cs typeface="Courier New" pitchFamily="49" charset="0"/>
              </a:rPr>
              <a:t>import java.util.*; </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solidFill>
                  <a:srgbClr val="0000FF"/>
                </a:solidFill>
                <a:latin typeface="Courier New" pitchFamily="49" charset="0"/>
                <a:cs typeface="Courier New" pitchFamily="49" charset="0"/>
              </a:rPr>
              <a:t>public class </a:t>
            </a:r>
            <a:r>
              <a:rPr lang="en-SG" b="1" dirty="0" err="1" smtClean="0">
                <a:latin typeface="Courier New" pitchFamily="49" charset="0"/>
                <a:cs typeface="Courier New" pitchFamily="49" charset="0"/>
              </a:rPr>
              <a:t>TestMath</a:t>
            </a:r>
            <a:r>
              <a:rPr lang="en-SG" b="1" dirty="0" smtClean="0">
                <a:latin typeface="Courier New" pitchFamily="49" charset="0"/>
                <a:cs typeface="Courier New" pitchFamily="49" charset="0"/>
              </a:rPr>
              <a:t> {</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t>
            </a:r>
            <a:r>
              <a:rPr lang="en-SG" b="1" dirty="0" err="1" smtClean="0">
                <a:latin typeface="Courier New" pitchFamily="49" charset="0"/>
                <a:cs typeface="Courier New" pitchFamily="49" charset="0"/>
              </a:rPr>
              <a:t>args</a:t>
            </a:r>
            <a:r>
              <a:rPr lang="en-SG" b="1" smtClean="0">
                <a:latin typeface="Courier New" pitchFamily="49" charset="0"/>
                <a:cs typeface="Courier New" pitchFamily="49" charset="0"/>
              </a:rPr>
              <a:t>) {</a:t>
            </a: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Scanner sc = new Scanner(</a:t>
            </a:r>
            <a:r>
              <a:rPr lang="en-SG" b="1" dirty="0" err="1" smtClean="0">
                <a:latin typeface="Courier New" pitchFamily="49" charset="0"/>
                <a:cs typeface="Courier New" pitchFamily="49" charset="0"/>
              </a:rPr>
              <a:t>System.in</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System.out.print</a:t>
            </a:r>
            <a:r>
              <a:rPr lang="en-SG" b="1" dirty="0" smtClean="0">
                <a:latin typeface="Courier New" pitchFamily="49" charset="0"/>
                <a:cs typeface="Courier New" pitchFamily="49" charset="0"/>
              </a:rPr>
              <a:t>("Enter area of a square: ");</a:t>
            </a: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areaSquare </a:t>
            </a:r>
            <a:r>
              <a:rPr lang="en-SG" b="1" dirty="0" smtClean="0">
                <a:latin typeface="Courier New" pitchFamily="49" charset="0"/>
                <a:cs typeface="Courier New" pitchFamily="49" charset="0"/>
              </a:rPr>
              <a:t>= </a:t>
            </a:r>
            <a:r>
              <a:rPr lang="en-SG" b="1" i="1" dirty="0" err="1" smtClean="0">
                <a:solidFill>
                  <a:srgbClr val="6600CC"/>
                </a:solidFill>
                <a:latin typeface="Courier New" pitchFamily="49" charset="0"/>
                <a:cs typeface="Courier New" pitchFamily="49" charset="0"/>
              </a:rPr>
              <a:t>sc.nextDouble</a:t>
            </a:r>
            <a:r>
              <a:rPr lang="en-SG" b="1" dirty="0" smtClean="0">
                <a:solidFill>
                  <a:srgbClr val="6600CC"/>
                </a:solidFill>
                <a:latin typeface="Courier New" pitchFamily="49" charset="0"/>
                <a:cs typeface="Courier New" pitchFamily="49" charset="0"/>
              </a:rPr>
              <a:t>()</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radius </a:t>
            </a:r>
            <a:r>
              <a:rPr lang="en-SG" b="1" dirty="0" smtClean="0">
                <a:latin typeface="Courier New" pitchFamily="49" charset="0"/>
                <a:cs typeface="Courier New" pitchFamily="49" charset="0"/>
              </a:rPr>
              <a:t>= </a:t>
            </a:r>
            <a:r>
              <a:rPr lang="en-SG" b="1" dirty="0" err="1" smtClean="0">
                <a:solidFill>
                  <a:srgbClr val="C00000"/>
                </a:solidFill>
                <a:latin typeface="Courier New" pitchFamily="49" charset="0"/>
                <a:cs typeface="Courier New" pitchFamily="49" charset="0"/>
              </a:rPr>
              <a:t>Math.sqrt</a:t>
            </a:r>
            <a:r>
              <a:rPr lang="en-SG" b="1" dirty="0" smtClean="0">
                <a:solidFill>
                  <a:schemeClr val="tx1"/>
                </a:solidFill>
                <a:latin typeface="Courier New" pitchFamily="49" charset="0"/>
                <a:cs typeface="Courier New" pitchFamily="49" charset="0"/>
              </a:rPr>
              <a:t>(</a:t>
            </a:r>
            <a:r>
              <a:rPr lang="en-SG" b="1" dirty="0" err="1" smtClean="0">
                <a:solidFill>
                  <a:schemeClr val="tx1"/>
                </a:solidFill>
                <a:latin typeface="Courier New" pitchFamily="49" charset="0"/>
                <a:cs typeface="Courier New" pitchFamily="49" charset="0"/>
              </a:rPr>
              <a:t>areaSquare</a:t>
            </a:r>
            <a:r>
              <a:rPr lang="en-SG" b="1" dirty="0" smtClean="0">
                <a:solidFill>
                  <a:schemeClr val="tx1"/>
                </a:solidFill>
                <a:latin typeface="Courier New" pitchFamily="49" charset="0"/>
                <a:cs typeface="Courier New" pitchFamily="49" charset="0"/>
              </a:rPr>
              <a:t>)</a:t>
            </a:r>
            <a:r>
              <a:rPr lang="en-SG" b="1" dirty="0" smtClean="0">
                <a:latin typeface="Courier New" pitchFamily="49" charset="0"/>
                <a:cs typeface="Courier New" pitchFamily="49" charset="0"/>
              </a:rPr>
              <a:t>/</a:t>
            </a:r>
            <a:r>
              <a:rPr lang="en-SG" b="1" dirty="0" smtClean="0">
                <a:solidFill>
                  <a:srgbClr val="008000"/>
                </a:solidFill>
                <a:latin typeface="Courier New" pitchFamily="49" charset="0"/>
                <a:cs typeface="Courier New" pitchFamily="49" charset="0"/>
              </a:rPr>
              <a:t>2</a:t>
            </a:r>
            <a:r>
              <a:rPr lang="en-SG" b="1" dirty="0" smtClean="0">
                <a:latin typeface="Courier New" pitchFamily="49" charset="0"/>
                <a:cs typeface="Courier New" pitchFamily="49" charset="0"/>
              </a:rPr>
              <a:t>;</a:t>
            </a:r>
          </a:p>
          <a:p>
            <a:pPr>
              <a:tabLst>
                <a:tab pos="271463" algn="l"/>
                <a:tab pos="533400" algn="l"/>
              </a:tabLst>
            </a:pPr>
            <a:r>
              <a:rPr lang="en-SG" b="1" dirty="0" smtClean="0">
                <a:latin typeface="Courier New" pitchFamily="49" charset="0"/>
                <a:cs typeface="Courier New" pitchFamily="49" charset="0"/>
              </a:rPr>
              <a:t>	</a:t>
            </a: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double</a:t>
            </a:r>
            <a:r>
              <a:rPr lang="en-SG" b="1" smtClean="0">
                <a:latin typeface="Courier New" pitchFamily="49" charset="0"/>
                <a:cs typeface="Courier New" pitchFamily="49" charset="0"/>
              </a:rPr>
              <a:t> areaCircle </a:t>
            </a:r>
            <a:r>
              <a:rPr lang="en-SG" b="1" dirty="0" smtClean="0">
                <a:latin typeface="Courier New" pitchFamily="49" charset="0"/>
                <a:cs typeface="Courier New" pitchFamily="49" charset="0"/>
              </a:rPr>
              <a:t>= </a:t>
            </a:r>
            <a:r>
              <a:rPr lang="en-SG" b="1" dirty="0" err="1" smtClean="0">
                <a:solidFill>
                  <a:srgbClr val="C00000"/>
                </a:solidFill>
                <a:latin typeface="Courier New" pitchFamily="49" charset="0"/>
                <a:cs typeface="Courier New" pitchFamily="49" charset="0"/>
              </a:rPr>
              <a:t>Math.PI</a:t>
            </a:r>
            <a:r>
              <a:rPr lang="en-SG" b="1" dirty="0" smtClean="0">
                <a:latin typeface="Courier New" pitchFamily="49" charset="0"/>
                <a:cs typeface="Courier New" pitchFamily="49" charset="0"/>
              </a:rPr>
              <a:t> * </a:t>
            </a:r>
            <a:r>
              <a:rPr lang="en-SG" b="1" smtClean="0">
                <a:solidFill>
                  <a:srgbClr val="C00000"/>
                </a:solidFill>
                <a:latin typeface="Courier New" pitchFamily="49" charset="0"/>
                <a:cs typeface="Courier New" pitchFamily="49" charset="0"/>
              </a:rPr>
              <a:t>Math.pow</a:t>
            </a:r>
            <a:r>
              <a:rPr lang="en-SG" b="1" smtClean="0">
                <a:solidFill>
                  <a:schemeClr val="tx1"/>
                </a:solidFill>
                <a:latin typeface="Courier New" pitchFamily="49" charset="0"/>
                <a:cs typeface="Courier New" pitchFamily="49" charset="0"/>
              </a:rPr>
              <a:t>(radius, </a:t>
            </a:r>
            <a:r>
              <a:rPr lang="en-SG" b="1" smtClean="0">
                <a:solidFill>
                  <a:srgbClr val="008000"/>
                </a:solidFill>
                <a:latin typeface="Courier New" pitchFamily="49" charset="0"/>
                <a:cs typeface="Courier New" pitchFamily="49" charset="0"/>
              </a:rPr>
              <a:t>2</a:t>
            </a:r>
            <a:r>
              <a:rPr lang="en-SG" b="1" dirty="0" smtClean="0">
                <a:solidFill>
                  <a:schemeClr val="tx1"/>
                </a:solidFill>
                <a:latin typeface="Courier New" pitchFamily="49" charset="0"/>
                <a:cs typeface="Courier New" pitchFamily="49" charset="0"/>
              </a:rPr>
              <a:t>)</a:t>
            </a:r>
            <a:r>
              <a:rPr lang="en-SG" b="1" dirty="0" smtClean="0">
                <a:latin typeface="Courier New" pitchFamily="49" charset="0"/>
                <a:cs typeface="Courier New" pitchFamily="49" charset="0"/>
              </a:rPr>
              <a:t>;</a:t>
            </a:r>
          </a:p>
          <a:p>
            <a:pPr>
              <a:tabLst>
                <a:tab pos="271463" algn="l"/>
                <a:tab pos="533400" algn="l"/>
              </a:tabLst>
            </a:pPr>
            <a:endParaRPr lang="en-SG" b="1" dirty="0" smtClean="0">
              <a:latin typeface="Courier New" pitchFamily="49" charset="0"/>
              <a:cs typeface="Courier New" pitchFamily="49" charset="0"/>
            </a:endParaRPr>
          </a:p>
          <a:p>
            <a:pPr>
              <a:tabLst>
                <a:tab pos="271463" algn="l"/>
                <a:tab pos="5334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System.out.printf</a:t>
            </a:r>
            <a:r>
              <a:rPr lang="en-SG" b="1" dirty="0" smtClean="0">
                <a:latin typeface="Courier New" pitchFamily="49" charset="0"/>
                <a:cs typeface="Courier New" pitchFamily="49" charset="0"/>
              </a:rPr>
              <a:t>("Area of circle = %.</a:t>
            </a:r>
            <a:r>
              <a:rPr lang="en-SG" b="1" smtClean="0">
                <a:latin typeface="Courier New" pitchFamily="49" charset="0"/>
                <a:cs typeface="Courier New" pitchFamily="49" charset="0"/>
              </a:rPr>
              <a:t>4f\n",</a:t>
            </a:r>
          </a:p>
          <a:p>
            <a:pPr>
              <a:tabLst>
                <a:tab pos="271463" algn="l"/>
                <a:tab pos="5334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	                  areaCircle</a:t>
            </a:r>
            <a:r>
              <a:rPr lang="en-SG" b="1" dirty="0" smtClean="0">
                <a:latin typeface="Courier New" pitchFamily="49" charset="0"/>
                <a:cs typeface="Courier New" pitchFamily="49" charset="0"/>
              </a:rPr>
              <a:t>);</a:t>
            </a:r>
          </a:p>
          <a:p>
            <a:pPr>
              <a:tabLst>
                <a:tab pos="271463" algn="l"/>
                <a:tab pos="533400" algn="l"/>
              </a:tabLst>
            </a:pPr>
            <a:r>
              <a:rPr lang="en-SG" b="1" dirty="0" smtClean="0">
                <a:latin typeface="Courier New" pitchFamily="49" charset="0"/>
                <a:cs typeface="Courier New" pitchFamily="49" charset="0"/>
              </a:rPr>
              <a:t>	}</a:t>
            </a:r>
          </a:p>
          <a:p>
            <a:pPr>
              <a:tabLst>
                <a:tab pos="271463" algn="l"/>
                <a:tab pos="533400" algn="l"/>
              </a:tabLst>
            </a:pPr>
            <a:r>
              <a:rPr lang="en-SG" b="1" dirty="0" smtClean="0">
                <a:latin typeface="Courier New" pitchFamily="49" charset="0"/>
                <a:cs typeface="Courier New" pitchFamily="49" charset="0"/>
              </a:rPr>
              <a:t>}</a:t>
            </a:r>
            <a:endParaRPr lang="en-SG" b="1" dirty="0">
              <a:latin typeface="Courier New" pitchFamily="49" charset="0"/>
              <a:cs typeface="Courier New" pitchFamily="49" charset="0"/>
            </a:endParaRPr>
          </a:p>
        </p:txBody>
      </p:sp>
      <p:sp>
        <p:nvSpPr>
          <p:cNvPr id="15" name="Rectangle 14"/>
          <p:cNvSpPr/>
          <p:nvPr/>
        </p:nvSpPr>
        <p:spPr>
          <a:xfrm>
            <a:off x="7016646" y="774492"/>
            <a:ext cx="1752600" cy="3048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cs typeface="Courier New" pitchFamily="49" charset="0"/>
              </a:rPr>
              <a:t>TestMath.java</a:t>
            </a:r>
          </a:p>
        </p:txBody>
      </p:sp>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grpSp>
        <p:nvGrpSpPr>
          <p:cNvPr id="11" name="Group 10"/>
          <p:cNvGrpSpPr/>
          <p:nvPr/>
        </p:nvGrpSpPr>
        <p:grpSpPr>
          <a:xfrm>
            <a:off x="6629400" y="1676399"/>
            <a:ext cx="1524000" cy="1391588"/>
            <a:chOff x="6629400" y="1676399"/>
            <a:chExt cx="1524000" cy="1391588"/>
          </a:xfrm>
        </p:grpSpPr>
        <p:sp>
          <p:nvSpPr>
            <p:cNvPr id="3" name="Rectangle 2"/>
            <p:cNvSpPr/>
            <p:nvPr/>
          </p:nvSpPr>
          <p:spPr>
            <a:xfrm>
              <a:off x="6629400" y="1676399"/>
              <a:ext cx="1524000" cy="1391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29400" y="1696387"/>
              <a:ext cx="1524000" cy="1371600"/>
            </a:xfrm>
            <a:prstGeom prst="ellipse">
              <a:avLst/>
            </a:prstGeom>
            <a:solidFill>
              <a:srgbClr val="F2EE98"/>
            </a:solidFill>
            <a:ln>
              <a:solidFill>
                <a:srgbClr val="E89D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4" idx="6"/>
            </p:cNvCxnSpPr>
            <p:nvPr/>
          </p:nvCxnSpPr>
          <p:spPr>
            <a:xfrm>
              <a:off x="7391400" y="2382187"/>
              <a:ext cx="76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5200" y="2064415"/>
              <a:ext cx="838200" cy="307777"/>
            </a:xfrm>
            <a:prstGeom prst="rect">
              <a:avLst/>
            </a:prstGeom>
            <a:noFill/>
          </p:spPr>
          <p:txBody>
            <a:bodyPr wrap="square" rtlCol="0">
              <a:spAutoFit/>
            </a:bodyPr>
            <a:lstStyle/>
            <a:p>
              <a:pPr algn="ctr"/>
              <a:r>
                <a:rPr lang="en-US" sz="1400" smtClean="0"/>
                <a:t>radius</a:t>
              </a:r>
              <a:endParaRPr lang="en-US" sz="140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solidFill>
                  <a:srgbClr val="C00000"/>
                </a:solidFill>
                <a:latin typeface="Britannic Bold" panose="020B0903060703020204" pitchFamily="34" charset="0"/>
              </a:rPr>
              <a:t>4.6</a:t>
            </a:r>
            <a:r>
              <a:rPr lang="en-US" sz="4400" dirty="0" smtClean="0">
                <a:latin typeface="Britannic Bold" panose="020B0903060703020204" pitchFamily="34" charset="0"/>
              </a:rPr>
              <a:t> User-defined Functions</a:t>
            </a:r>
            <a:endParaRPr lang="en-US" sz="4400" dirty="0">
              <a:latin typeface="Britannic Bold" panose="020B0903060703020204" pitchFamily="34" charset="0"/>
            </a:endParaRPr>
          </a:p>
        </p:txBody>
      </p:sp>
      <p:sp>
        <p:nvSpPr>
          <p:cNvPr id="7" name="Subtitle 6"/>
          <p:cNvSpPr>
            <a:spLocks noGrp="1"/>
          </p:cNvSpPr>
          <p:nvPr>
            <p:ph type="subTitle" idx="1"/>
          </p:nvPr>
        </p:nvSpPr>
        <p:spPr/>
        <p:txBody>
          <a:bodyPr/>
          <a:lstStyle/>
          <a:p>
            <a:r>
              <a:rPr lang="en-US" sz="3200" dirty="0" smtClean="0">
                <a:latin typeface="Calibri" pitchFamily="34" charset="0"/>
              </a:rPr>
              <a:t>Reusable and independent code units</a:t>
            </a:r>
            <a:endParaRPr lang="en-US" sz="32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4.6</a:t>
            </a:r>
            <a:r>
              <a:rPr lang="en-US" sz="3600" dirty="0" smtClean="0">
                <a:latin typeface="Britannic Bold" panose="020B0903060703020204" pitchFamily="34" charset="0"/>
              </a:rPr>
              <a:t> Function with a new name</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1524000"/>
          </a:xfrm>
        </p:spPr>
        <p:txBody>
          <a:bodyPr>
            <a:normAutofit fontScale="77500" lnSpcReduction="20000"/>
          </a:bodyPr>
          <a:lstStyle/>
          <a:p>
            <a:pPr>
              <a:lnSpc>
                <a:spcPct val="120000"/>
              </a:lnSpc>
              <a:spcBef>
                <a:spcPts val="0"/>
              </a:spcBef>
            </a:pPr>
            <a:r>
              <a:rPr lang="en-US" sz="3100" dirty="0" smtClean="0"/>
              <a:t>In Java, C-like function is known as </a:t>
            </a:r>
            <a:r>
              <a:rPr lang="en-US" sz="3100" b="1" dirty="0" smtClean="0"/>
              <a:t>static/class method</a:t>
            </a:r>
            <a:endParaRPr lang="en-US" sz="3100" dirty="0" smtClean="0"/>
          </a:p>
          <a:p>
            <a:pPr lvl="1">
              <a:lnSpc>
                <a:spcPct val="120000"/>
              </a:lnSpc>
              <a:spcBef>
                <a:spcPts val="0"/>
              </a:spcBef>
            </a:pPr>
            <a:r>
              <a:rPr lang="en-US" dirty="0" smtClean="0"/>
              <a:t>Denoted by the “</a:t>
            </a:r>
            <a:r>
              <a:rPr lang="en-US" b="1" dirty="0" smtClean="0">
                <a:solidFill>
                  <a:srgbClr val="660066"/>
                </a:solidFill>
                <a:latin typeface="Courier New" pitchFamily="49" charset="0"/>
                <a:cs typeface="Courier New" pitchFamily="49" charset="0"/>
              </a:rPr>
              <a:t>static</a:t>
            </a:r>
            <a:r>
              <a:rPr lang="en-US" dirty="0" smtClean="0"/>
              <a:t>” keyword before return data type</a:t>
            </a:r>
          </a:p>
          <a:p>
            <a:pPr lvl="1">
              <a:lnSpc>
                <a:spcPct val="120000"/>
              </a:lnSpc>
              <a:spcBef>
                <a:spcPts val="0"/>
              </a:spcBef>
            </a:pPr>
            <a:r>
              <a:rPr lang="en-US" dirty="0" smtClean="0"/>
              <a:t>Another type of method, known as </a:t>
            </a:r>
            <a:r>
              <a:rPr lang="en-US" b="1" dirty="0" smtClean="0"/>
              <a:t>instance method </a:t>
            </a:r>
            <a:r>
              <a:rPr lang="en-US" dirty="0" smtClean="0"/>
              <a:t>will be covered later</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52</a:t>
            </a:fld>
            <a:endParaRPr lang="en-US" sz="1600" dirty="0"/>
          </a:p>
        </p:txBody>
      </p:sp>
      <p:sp>
        <p:nvSpPr>
          <p:cNvPr id="6" name="Text Box 3"/>
          <p:cNvSpPr txBox="1">
            <a:spLocks noChangeArrowheads="1"/>
          </p:cNvSpPr>
          <p:nvPr/>
        </p:nvSpPr>
        <p:spPr bwMode="auto">
          <a:xfrm>
            <a:off x="381000" y="2514601"/>
            <a:ext cx="8305800" cy="37338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smtClean="0">
                <a:solidFill>
                  <a:srgbClr val="0000FF"/>
                </a:solidFill>
                <a:latin typeface="Courier New" pitchFamily="49" charset="0"/>
              </a:rPr>
              <a:t>public class</a:t>
            </a:r>
            <a:r>
              <a:rPr lang="en-US" sz="1600" b="1" smtClean="0">
                <a:latin typeface="Courier New" pitchFamily="49" charset="0"/>
              </a:rPr>
              <a:t> </a:t>
            </a:r>
            <a:r>
              <a:rPr lang="en-US" sz="1600" b="1" dirty="0" smtClean="0">
                <a:latin typeface="Courier New" pitchFamily="49" charset="0"/>
              </a:rPr>
              <a:t>Factorial</a:t>
            </a:r>
            <a:r>
              <a:rPr lang="en-US" sz="1600" b="1" dirty="0" smtClean="0">
                <a:solidFill>
                  <a:srgbClr val="0070C0"/>
                </a:solidFill>
                <a:latin typeface="Courier New" pitchFamily="49" charset="0"/>
              </a:rPr>
              <a:t> </a:t>
            </a:r>
            <a:r>
              <a:rPr lang="en-US" sz="1600" b="1" dirty="0" smtClean="0">
                <a:latin typeface="Courier New" pitchFamily="49" charset="0"/>
              </a:rPr>
              <a:t>{</a:t>
            </a:r>
          </a:p>
          <a:p>
            <a:pPr eaLnBrk="0" hangingPunct="0"/>
            <a:endParaRPr lang="en-US" sz="1000" b="1" dirty="0" smtClean="0">
              <a:latin typeface="Courier New" pitchFamily="49" charset="0"/>
            </a:endParaRPr>
          </a:p>
          <a:p>
            <a:pPr eaLnBrk="0" hangingPunct="0"/>
            <a:r>
              <a:rPr lang="en-US" sz="1600" b="1" dirty="0" smtClean="0">
                <a:solidFill>
                  <a:srgbClr val="800000"/>
                </a:solidFill>
                <a:latin typeface="Courier New" pitchFamily="49" charset="0"/>
              </a:rPr>
              <a:t>  // Returns n!</a:t>
            </a:r>
          </a:p>
          <a:p>
            <a:pPr eaLnBrk="0" hangingPunct="0"/>
            <a:r>
              <a:rPr lang="en-US" sz="1600" b="1" dirty="0" smtClean="0">
                <a:solidFill>
                  <a:srgbClr val="800000"/>
                </a:solidFill>
                <a:latin typeface="Courier New" pitchFamily="49" charset="0"/>
              </a:rPr>
              <a:t>  // Pre-</a:t>
            </a:r>
            <a:r>
              <a:rPr lang="en-US" sz="1600" b="1" dirty="0" err="1" smtClean="0">
                <a:solidFill>
                  <a:srgbClr val="800000"/>
                </a:solidFill>
                <a:latin typeface="Courier New" pitchFamily="49" charset="0"/>
              </a:rPr>
              <a:t>cond</a:t>
            </a:r>
            <a:r>
              <a:rPr lang="en-US" sz="1600" b="1" dirty="0" smtClean="0">
                <a:solidFill>
                  <a:srgbClr val="800000"/>
                </a:solidFill>
                <a:latin typeface="Courier New" pitchFamily="49" charset="0"/>
              </a:rPr>
              <a:t>: n &gt;= 0</a:t>
            </a:r>
          </a:p>
          <a:p>
            <a:pPr eaLnBrk="0" hangingPunct="0"/>
            <a:r>
              <a:rPr lang="en-US" sz="1600" b="1" dirty="0" smtClean="0">
                <a:solidFill>
                  <a:srgbClr val="0000FF"/>
                </a:solidFill>
                <a:latin typeface="Courier New" pitchFamily="49" charset="0"/>
              </a:rPr>
              <a:t>  public static </a:t>
            </a:r>
            <a:r>
              <a:rPr lang="en-US" sz="1600" b="1" dirty="0" err="1" smtClean="0">
                <a:solidFill>
                  <a:srgbClr val="0000FF"/>
                </a:solidFill>
                <a:latin typeface="Courier New" pitchFamily="49" charset="0"/>
              </a:rPr>
              <a:t>int</a:t>
            </a:r>
            <a:r>
              <a:rPr lang="en-US" sz="1600" b="1" dirty="0" smtClean="0">
                <a:solidFill>
                  <a:srgbClr val="0000FF"/>
                </a:solidFill>
                <a:latin typeface="Courier New" pitchFamily="49" charset="0"/>
              </a:rPr>
              <a:t> </a:t>
            </a:r>
            <a:r>
              <a:rPr lang="en-US" sz="1600" b="1" dirty="0" smtClean="0">
                <a:latin typeface="Courier New" pitchFamily="49" charset="0"/>
              </a:rPr>
              <a:t>factorial (</a:t>
            </a:r>
            <a:r>
              <a:rPr lang="en-US" sz="1600" b="1" dirty="0" err="1" smtClean="0">
                <a:solidFill>
                  <a:srgbClr val="0000FF"/>
                </a:solidFill>
                <a:latin typeface="Courier New" pitchFamily="49" charset="0"/>
              </a:rPr>
              <a:t>int</a:t>
            </a:r>
            <a:r>
              <a:rPr lang="en-US" sz="1600" b="1" dirty="0" smtClean="0">
                <a:latin typeface="Courier New" pitchFamily="49" charset="0"/>
              </a:rPr>
              <a:t> n) {</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if</a:t>
            </a:r>
            <a:r>
              <a:rPr lang="en-US" sz="1600" b="1" dirty="0" smtClean="0">
                <a:latin typeface="Courier New" pitchFamily="49" charset="0"/>
              </a:rPr>
              <a:t> (n == </a:t>
            </a:r>
            <a:r>
              <a:rPr lang="en-US" sz="1600" b="1" dirty="0" smtClean="0">
                <a:solidFill>
                  <a:srgbClr val="006600"/>
                </a:solidFill>
                <a:latin typeface="Courier New" pitchFamily="49" charset="0"/>
              </a:rPr>
              <a:t>0</a:t>
            </a:r>
            <a:r>
              <a:rPr lang="en-US" sz="1600" b="1" dirty="0" smtClean="0">
                <a:latin typeface="Courier New" pitchFamily="49" charset="0"/>
              </a:rPr>
              <a:t>) </a:t>
            </a:r>
            <a:r>
              <a:rPr lang="en-US" sz="1600" b="1" dirty="0" smtClean="0">
                <a:solidFill>
                  <a:srgbClr val="0000FF"/>
                </a:solidFill>
                <a:latin typeface="Courier New" pitchFamily="49" charset="0"/>
              </a:rPr>
              <a:t>return</a:t>
            </a:r>
            <a:r>
              <a:rPr lang="en-US" sz="1600" b="1" dirty="0" smtClean="0">
                <a:latin typeface="Courier New" pitchFamily="49" charset="0"/>
              </a:rPr>
              <a:t> </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r>
              <a:rPr lang="en-US" sz="1600" b="1" dirty="0" smtClean="0">
                <a:solidFill>
                  <a:srgbClr val="0000FF"/>
                </a:solidFill>
                <a:latin typeface="Courier New" pitchFamily="49" charset="0"/>
              </a:rPr>
              <a:t>else return</a:t>
            </a:r>
            <a:r>
              <a:rPr lang="en-US" sz="1600" b="1" dirty="0" smtClean="0">
                <a:latin typeface="Courier New" pitchFamily="49" charset="0"/>
              </a:rPr>
              <a:t> n * factorial(n-</a:t>
            </a:r>
            <a:r>
              <a:rPr lang="en-US" sz="1600" b="1" dirty="0" smtClean="0">
                <a:solidFill>
                  <a:srgbClr val="006600"/>
                </a:solidFill>
                <a:latin typeface="Courier New" pitchFamily="49" charset="0"/>
              </a:rPr>
              <a:t>1</a:t>
            </a:r>
            <a:r>
              <a:rPr lang="en-US" sz="1600" b="1" dirty="0" smtClean="0">
                <a:latin typeface="Courier New" pitchFamily="49" charset="0"/>
              </a:rPr>
              <a:t>);</a:t>
            </a:r>
          </a:p>
          <a:p>
            <a:pPr eaLnBrk="0" hangingPunct="0"/>
            <a:r>
              <a:rPr lang="en-US" sz="1600" b="1" dirty="0" smtClean="0">
                <a:latin typeface="Courier New" pitchFamily="49" charset="0"/>
              </a:rPr>
              <a:t>  }</a:t>
            </a:r>
          </a:p>
          <a:p>
            <a:pPr eaLnBrk="0" hangingPunct="0"/>
            <a:endParaRPr lang="en-US" sz="1600" b="1" dirty="0" smtClean="0">
              <a:latin typeface="Courier New" pitchFamily="49" charset="0"/>
            </a:endParaRPr>
          </a:p>
          <a:p>
            <a:pPr eaLnBrk="0" hangingPunct="0"/>
            <a:r>
              <a:rPr lang="en-US" sz="1600" b="1" dirty="0" smtClean="0">
                <a:solidFill>
                  <a:srgbClr val="660066"/>
                </a:solidFill>
                <a:latin typeface="Courier New" pitchFamily="49" charset="0"/>
              </a:rPr>
              <a:t>  </a:t>
            </a:r>
            <a:r>
              <a:rPr lang="en-US" sz="1600" b="1" dirty="0" smtClean="0">
                <a:solidFill>
                  <a:srgbClr val="0000FF"/>
                </a:solidFill>
                <a:latin typeface="Courier New" pitchFamily="49" charset="0"/>
              </a:rPr>
              <a:t>public static void </a:t>
            </a:r>
            <a:r>
              <a:rPr lang="en-US" sz="1600" b="1" dirty="0" smtClean="0">
                <a:latin typeface="Courier New" pitchFamily="49" charset="0"/>
              </a:rPr>
              <a:t>main(String[] </a:t>
            </a:r>
            <a:r>
              <a:rPr lang="en-US" sz="1600" b="1" dirty="0" err="1" smtClean="0">
                <a:latin typeface="Courier New" pitchFamily="49" charset="0"/>
              </a:rPr>
              <a:t>args</a:t>
            </a:r>
            <a:r>
              <a:rPr lang="en-US" sz="1600" b="1" dirty="0" smtClean="0">
                <a:latin typeface="Courier New" pitchFamily="49" charset="0"/>
              </a:rPr>
              <a:t>) {</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dirty="0" err="1" smtClean="0">
                <a:solidFill>
                  <a:srgbClr val="0000FF"/>
                </a:solidFill>
                <a:latin typeface="Courier New" pitchFamily="49" charset="0"/>
              </a:rPr>
              <a:t>int</a:t>
            </a:r>
            <a:r>
              <a:rPr lang="en-US" sz="1600" b="1" dirty="0" smtClean="0">
                <a:latin typeface="Courier New" pitchFamily="49" charset="0"/>
              </a:rPr>
              <a:t> n = </a:t>
            </a:r>
            <a:r>
              <a:rPr lang="en-US" sz="1600" b="1" dirty="0" smtClean="0">
                <a:solidFill>
                  <a:srgbClr val="006600"/>
                </a:solidFill>
                <a:latin typeface="Courier New" pitchFamily="49" charset="0"/>
              </a:rPr>
              <a:t>5</a:t>
            </a:r>
            <a:r>
              <a:rPr lang="en-US" sz="1600" b="1" smtClean="0">
                <a:latin typeface="Courier New" pitchFamily="49" charset="0"/>
              </a:rPr>
              <a:t>;   </a:t>
            </a:r>
            <a:r>
              <a:rPr lang="en-US" sz="1600" b="1" smtClean="0">
                <a:solidFill>
                  <a:srgbClr val="800000"/>
                </a:solidFill>
                <a:latin typeface="Courier New" pitchFamily="49" charset="0"/>
              </a:rPr>
              <a:t>// You </a:t>
            </a:r>
            <a:r>
              <a:rPr lang="en-US" sz="1600" b="1" dirty="0" smtClean="0">
                <a:solidFill>
                  <a:srgbClr val="800000"/>
                </a:solidFill>
                <a:latin typeface="Courier New" pitchFamily="49" charset="0"/>
              </a:rPr>
              <a:t>can change it to interactive input</a:t>
            </a:r>
          </a:p>
          <a:p>
            <a:pPr eaLnBrk="0" hangingPunct="0"/>
            <a:endParaRPr lang="en-US" sz="1000" b="1" dirty="0" smtClean="0">
              <a:latin typeface="Courier New" pitchFamily="49" charset="0"/>
            </a:endParaRPr>
          </a:p>
          <a:p>
            <a:pPr eaLnBrk="0" hangingPunct="0"/>
            <a:r>
              <a:rPr lang="en-US" sz="1600" b="1" dirty="0" smtClean="0">
                <a:latin typeface="Courier New" pitchFamily="49" charset="0"/>
              </a:rPr>
              <a:t>     </a:t>
            </a:r>
            <a:r>
              <a:rPr lang="en-US" sz="1600" b="1" i="1" dirty="0" err="1" smtClean="0">
                <a:latin typeface="Courier New" pitchFamily="49" charset="0"/>
              </a:rPr>
              <a:t>System.out.printf</a:t>
            </a:r>
            <a:r>
              <a:rPr lang="en-US" sz="1600" b="1" dirty="0" smtClean="0">
                <a:latin typeface="Courier New" pitchFamily="49" charset="0"/>
              </a:rPr>
              <a:t>(</a:t>
            </a:r>
            <a:r>
              <a:rPr lang="en-US" sz="1600" b="1" dirty="0" smtClean="0">
                <a:solidFill>
                  <a:srgbClr val="006600"/>
                </a:solidFill>
                <a:latin typeface="Courier New" pitchFamily="49" charset="0"/>
              </a:rPr>
              <a:t>"Factorial(%d)</a:t>
            </a:r>
            <a:r>
              <a:rPr lang="en-US" sz="1600" b="1" dirty="0" smtClean="0">
                <a:solidFill>
                  <a:srgbClr val="FF0000"/>
                </a:solidFill>
                <a:latin typeface="Courier New" pitchFamily="49" charset="0"/>
              </a:rPr>
              <a:t> </a:t>
            </a:r>
            <a:r>
              <a:rPr lang="en-US" sz="1600" b="1" dirty="0" smtClean="0">
                <a:solidFill>
                  <a:srgbClr val="006600"/>
                </a:solidFill>
                <a:latin typeface="Courier New" pitchFamily="49" charset="0"/>
              </a:rPr>
              <a:t>= %d</a:t>
            </a:r>
            <a:r>
              <a:rPr lang="en-US" sz="1600" b="1" dirty="0" smtClean="0">
                <a:solidFill>
                  <a:srgbClr val="FF0000"/>
                </a:solidFill>
                <a:latin typeface="Courier New" pitchFamily="49" charset="0"/>
              </a:rPr>
              <a:t>\n</a:t>
            </a:r>
            <a:r>
              <a:rPr lang="en-US" sz="1600" b="1" dirty="0" smtClean="0">
                <a:solidFill>
                  <a:srgbClr val="006600"/>
                </a:solidFill>
                <a:latin typeface="Courier New" pitchFamily="49" charset="0"/>
              </a:rPr>
              <a:t>"</a:t>
            </a:r>
            <a:r>
              <a:rPr lang="en-US" sz="1600" b="1" dirty="0" smtClean="0">
                <a:latin typeface="Courier New" pitchFamily="49" charset="0"/>
              </a:rPr>
              <a:t>, n, factorial(n));</a:t>
            </a:r>
          </a:p>
          <a:p>
            <a:pPr eaLnBrk="0" hangingPunct="0"/>
            <a:r>
              <a:rPr lang="en-US" sz="1600" b="1" dirty="0" smtClean="0">
                <a:latin typeface="Courier New" pitchFamily="49" charset="0"/>
              </a:rPr>
              <a:t>  }</a:t>
            </a:r>
          </a:p>
          <a:p>
            <a:pPr eaLnBrk="0" hangingPunct="0"/>
            <a:r>
              <a:rPr lang="en-US" sz="1600" b="1" dirty="0" smtClean="0">
                <a:latin typeface="Courier New" pitchFamily="49" charset="0"/>
              </a:rPr>
              <a:t>}</a:t>
            </a:r>
            <a:endParaRPr lang="en-US" sz="1600" b="1" dirty="0">
              <a:latin typeface="Courier New" pitchFamily="49" charset="0"/>
            </a:endParaRPr>
          </a:p>
        </p:txBody>
      </p:sp>
      <p:sp>
        <p:nvSpPr>
          <p:cNvPr id="7" name="Rectangle 6"/>
          <p:cNvSpPr/>
          <p:nvPr/>
        </p:nvSpPr>
        <p:spPr>
          <a:xfrm>
            <a:off x="685800" y="2895600"/>
            <a:ext cx="4953000" cy="1524000"/>
          </a:xfrm>
          <a:prstGeom prst="rect">
            <a:avLst/>
          </a:prstGeom>
          <a:solidFill>
            <a:srgbClr val="FFC000">
              <a:alpha val="2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3622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smtClean="0">
                <a:latin typeface="Calibri" panose="020F0502020204030204" pitchFamily="34" charset="0"/>
              </a:rPr>
              <a:t>Factorial.java</a:t>
            </a:r>
            <a:endParaRPr lang="en-US" b="1" dirty="0" smtClean="0">
              <a:latin typeface="Calibri" panose="020F0502020204030204" pitchFamily="34" charset="0"/>
              <a:cs typeface="Courier New" pitchFamily="49" charset="0"/>
            </a:endParaRPr>
          </a:p>
        </p:txBody>
      </p:sp>
      <p:sp>
        <p:nvSpPr>
          <p:cNvPr id="9"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10" name="TextBox 9"/>
          <p:cNvSpPr txBox="1"/>
          <p:nvPr/>
        </p:nvSpPr>
        <p:spPr>
          <a:xfrm>
            <a:off x="6019800" y="3200400"/>
            <a:ext cx="2743200"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smtClean="0"/>
              <a:t>If </a:t>
            </a:r>
            <a:r>
              <a:rPr lang="en-US" sz="2400" i="1" dirty="0" smtClean="0"/>
              <a:t>n</a:t>
            </a:r>
            <a:r>
              <a:rPr lang="en-US" sz="2400" dirty="0" smtClean="0"/>
              <a:t> is too big, say 40, what will happen? Why?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C00000"/>
                </a:solidFill>
                <a:latin typeface="Britannic Bold" panose="020B0903060703020204" pitchFamily="34" charset="0"/>
              </a:rPr>
              <a:t>4.6</a:t>
            </a:r>
            <a:r>
              <a:rPr lang="en-US" sz="3600" dirty="0" smtClean="0">
                <a:latin typeface="Britannic Bold" panose="020B0903060703020204" pitchFamily="34" charset="0"/>
              </a:rPr>
              <a:t> Method Parameter Passing</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181600"/>
          </a:xfrm>
        </p:spPr>
        <p:txBody>
          <a:bodyPr/>
          <a:lstStyle/>
          <a:p>
            <a:pPr>
              <a:spcBef>
                <a:spcPts val="600"/>
              </a:spcBef>
            </a:pPr>
            <a:r>
              <a:rPr lang="en-US" sz="2800" dirty="0" smtClean="0"/>
              <a:t>All</a:t>
            </a:r>
            <a:r>
              <a:rPr lang="en-US" sz="2800" b="1" dirty="0" smtClean="0"/>
              <a:t> </a:t>
            </a:r>
            <a:r>
              <a:rPr lang="en-US" sz="2800" dirty="0" smtClean="0"/>
              <a:t>parameters in Java are </a:t>
            </a:r>
            <a:r>
              <a:rPr lang="en-US" sz="2800" dirty="0" smtClean="0">
                <a:solidFill>
                  <a:srgbClr val="C00000"/>
                </a:solidFill>
              </a:rPr>
              <a:t>passed by value </a:t>
            </a:r>
            <a:r>
              <a:rPr lang="en-US" sz="2800" dirty="0" smtClean="0"/>
              <a:t>(as in C):</a:t>
            </a:r>
          </a:p>
          <a:p>
            <a:pPr lvl="1">
              <a:spcBef>
                <a:spcPts val="600"/>
              </a:spcBef>
            </a:pPr>
            <a:r>
              <a:rPr lang="en-US" sz="2400" dirty="0" smtClean="0"/>
              <a:t>A copy of the actual argument is created upon method invocation</a:t>
            </a:r>
          </a:p>
          <a:p>
            <a:pPr lvl="1">
              <a:spcBef>
                <a:spcPts val="600"/>
              </a:spcBef>
            </a:pPr>
            <a:r>
              <a:rPr lang="en-US" sz="2400" dirty="0" smtClean="0"/>
              <a:t>The method parameter and its corresponding actual parameter are two independent variables</a:t>
            </a:r>
          </a:p>
          <a:p>
            <a:pPr>
              <a:spcBef>
                <a:spcPts val="1800"/>
              </a:spcBef>
            </a:pPr>
            <a:r>
              <a:rPr lang="en-US" sz="2800" dirty="0" smtClean="0"/>
              <a:t>In order to let a method modify the actual argument:</a:t>
            </a:r>
          </a:p>
          <a:p>
            <a:pPr lvl="1">
              <a:spcBef>
                <a:spcPts val="600"/>
              </a:spcBef>
            </a:pPr>
            <a:r>
              <a:rPr lang="en-US" sz="2400" dirty="0" smtClean="0"/>
              <a:t>An </a:t>
            </a:r>
            <a:r>
              <a:rPr lang="en-US" sz="2400" b="1" dirty="0" smtClean="0"/>
              <a:t>object reference data type </a:t>
            </a:r>
            <a:r>
              <a:rPr lang="en-US" sz="2400" dirty="0" smtClean="0"/>
              <a:t>is needed (similar to pointer in C)</a:t>
            </a:r>
          </a:p>
          <a:p>
            <a:pPr lvl="1">
              <a:spcBef>
                <a:spcPts val="600"/>
              </a:spcBef>
            </a:pPr>
            <a:r>
              <a:rPr lang="en-US" sz="2400" dirty="0" smtClean="0"/>
              <a:t>Will be covered later</a:t>
            </a:r>
          </a:p>
          <a:p>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53</a:t>
            </a:fld>
            <a:endParaRPr lang="en-US" sz="1600" dirty="0"/>
          </a:p>
        </p:txBody>
      </p:sp>
      <p:sp>
        <p:nvSpPr>
          <p:cNvPr id="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Summary</a:t>
            </a:r>
            <a:endParaRPr lang="en-US" sz="4000" dirty="0">
              <a:latin typeface="Britannic Bold" panose="020B0903060703020204" pitchFamily="34" charset="0"/>
            </a:endParaRPr>
          </a:p>
        </p:txBody>
      </p:sp>
      <p:grpSp>
        <p:nvGrpSpPr>
          <p:cNvPr id="3" name="Group 3"/>
          <p:cNvGrpSpPr/>
          <p:nvPr/>
        </p:nvGrpSpPr>
        <p:grpSpPr>
          <a:xfrm>
            <a:off x="533400" y="914400"/>
            <a:ext cx="8001000" cy="5486400"/>
            <a:chOff x="914401" y="2133600"/>
            <a:chExt cx="3124199" cy="1524002"/>
          </a:xfrm>
        </p:grpSpPr>
        <p:sp>
          <p:nvSpPr>
            <p:cNvPr id="5" name="Rectangle 4"/>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smtClean="0"/>
                <a:t>Java Elements</a:t>
              </a:r>
              <a:endParaRPr lang="en-US" b="1" dirty="0"/>
            </a:p>
          </p:txBody>
        </p:sp>
        <p:sp>
          <p:nvSpPr>
            <p:cNvPr id="6" name="Rectangle 5"/>
            <p:cNvSpPr/>
            <p:nvPr/>
          </p:nvSpPr>
          <p:spPr>
            <a:xfrm>
              <a:off x="1157394" y="2133601"/>
              <a:ext cx="2881206" cy="1524001"/>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smtClean="0"/>
                <a:t>    </a:t>
              </a:r>
            </a:p>
            <a:p>
              <a:endParaRPr lang="en-US" sz="2000" b="1" i="1" dirty="0">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smtClean="0">
                  <a:latin typeface="Courier New" pitchFamily="49" charset="0"/>
                  <a:cs typeface="Courier New" pitchFamily="49" charset="0"/>
                </a:rPr>
                <a:t>Data Types:</a:t>
              </a:r>
            </a:p>
            <a:p>
              <a:r>
                <a:rPr lang="en-US" sz="2000" b="1" i="1" dirty="0" smtClean="0">
                  <a:latin typeface="Courier New" pitchFamily="49" charset="0"/>
                  <a:cs typeface="Courier New" pitchFamily="49" charset="0"/>
                </a:rPr>
                <a:t>  - Numeric Data Types:</a:t>
              </a:r>
            </a:p>
            <a:p>
              <a:r>
                <a:rPr lang="en-US" sz="2000" b="1" i="1" dirty="0" smtClean="0">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byte</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short</a:t>
              </a:r>
              <a:r>
                <a:rPr lang="en-US" sz="2000" b="1" i="1" dirty="0" smtClean="0">
                  <a:solidFill>
                    <a:srgbClr val="006600"/>
                  </a:solidFill>
                  <a:latin typeface="Courier New" pitchFamily="49" charset="0"/>
                  <a:cs typeface="Courier New" pitchFamily="49" charset="0"/>
                </a:rPr>
                <a:t>, </a:t>
              </a:r>
              <a:r>
                <a:rPr lang="en-US" sz="2000" b="1" i="1" dirty="0" err="1" smtClean="0">
                  <a:solidFill>
                    <a:srgbClr val="0000FF"/>
                  </a:solidFill>
                  <a:latin typeface="Courier New" pitchFamily="49" charset="0"/>
                  <a:cs typeface="Courier New" pitchFamily="49" charset="0"/>
                </a:rPr>
                <a:t>int</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float</a:t>
              </a:r>
              <a:r>
                <a:rPr lang="en-US" sz="2000" b="1" i="1" dirty="0" smtClean="0">
                  <a:solidFill>
                    <a:srgbClr val="006600"/>
                  </a:solidFill>
                  <a:latin typeface="Courier New" pitchFamily="49" charset="0"/>
                  <a:cs typeface="Courier New" pitchFamily="49" charset="0"/>
                </a:rPr>
                <a:t>, </a:t>
              </a:r>
              <a:r>
                <a:rPr lang="en-US" sz="2000" b="1" i="1" dirty="0" smtClean="0">
                  <a:solidFill>
                    <a:srgbClr val="0000FF"/>
                  </a:solidFill>
                  <a:latin typeface="Courier New" pitchFamily="49" charset="0"/>
                  <a:cs typeface="Courier New" pitchFamily="49" charset="0"/>
                </a:rPr>
                <a:t>double</a:t>
              </a:r>
            </a:p>
            <a:p>
              <a:r>
                <a:rPr lang="en-US" sz="2000" b="1" i="1" dirty="0" smtClean="0">
                  <a:latin typeface="Courier New" pitchFamily="49" charset="0"/>
                  <a:cs typeface="Courier New" pitchFamily="49" charset="0"/>
                </a:rPr>
                <a:t>  - Boolean Data Type:</a:t>
              </a:r>
            </a:p>
            <a:p>
              <a:r>
                <a:rPr lang="en-US" sz="2000" b="1" i="1" dirty="0" smtClean="0">
                  <a:solidFill>
                    <a:srgbClr val="0000FF"/>
                  </a:solidFill>
                  <a:latin typeface="Courier New" pitchFamily="49" charset="0"/>
                  <a:cs typeface="Courier New" pitchFamily="49" charset="0"/>
                </a:rPr>
                <a:t>	</a:t>
              </a:r>
              <a:r>
                <a:rPr lang="en-US" sz="2000" b="1" i="1" dirty="0" err="1" smtClean="0">
                  <a:solidFill>
                    <a:srgbClr val="0000FF"/>
                  </a:solidFill>
                  <a:latin typeface="Courier New" pitchFamily="49" charset="0"/>
                  <a:cs typeface="Courier New" pitchFamily="49" charset="0"/>
                </a:rPr>
                <a:t>boolean</a:t>
              </a:r>
              <a:endParaRPr lang="en-US" sz="2000" b="1" i="1" dirty="0" smtClean="0">
                <a:latin typeface="Courier New" pitchFamily="49" charset="0"/>
                <a:cs typeface="Courier New" pitchFamily="49" charset="0"/>
              </a:endParaRPr>
            </a:p>
            <a:p>
              <a:pPr>
                <a:spcBef>
                  <a:spcPts val="1200"/>
                </a:spcBef>
              </a:pPr>
              <a:r>
                <a:rPr lang="en-US" sz="2000" b="1" i="1" dirty="0" smtClean="0">
                  <a:latin typeface="Courier New" pitchFamily="49" charset="0"/>
                  <a:cs typeface="Courier New" pitchFamily="49" charset="0"/>
                </a:rPr>
                <a:t>Expressions:</a:t>
              </a:r>
            </a:p>
            <a:p>
              <a:r>
                <a:rPr lang="en-US" sz="2000" b="1" i="1" dirty="0" smtClean="0">
                  <a:latin typeface="Courier New" pitchFamily="49" charset="0"/>
                  <a:cs typeface="Courier New" pitchFamily="49" charset="0"/>
                </a:rPr>
                <a:t>  - Arithmetic Expression</a:t>
              </a:r>
            </a:p>
            <a:p>
              <a:r>
                <a:rPr lang="en-US" sz="2000" b="1" i="1" dirty="0" smtClean="0">
                  <a:latin typeface="Courier New" pitchFamily="49" charset="0"/>
                  <a:cs typeface="Courier New" pitchFamily="49" charset="0"/>
                </a:rPr>
                <a:t>  - Boolean Expression</a:t>
              </a:r>
            </a:p>
            <a:p>
              <a:pPr>
                <a:spcBef>
                  <a:spcPts val="1200"/>
                </a:spcBef>
              </a:pPr>
              <a:r>
                <a:rPr lang="en-US" sz="2000" b="1" i="1" dirty="0" smtClean="0">
                  <a:latin typeface="Courier New" pitchFamily="49" charset="0"/>
                  <a:cs typeface="Courier New" pitchFamily="49" charset="0"/>
                </a:rPr>
                <a:t>Control Flow Statements:</a:t>
              </a:r>
            </a:p>
            <a:p>
              <a:r>
                <a:rPr lang="en-US" sz="2000" b="1" i="1" dirty="0" smtClean="0">
                  <a:latin typeface="Courier New" pitchFamily="49" charset="0"/>
                  <a:cs typeface="Courier New" pitchFamily="49" charset="0"/>
                </a:rPr>
                <a:t>  - Selection Statements: </a:t>
              </a:r>
              <a:r>
                <a:rPr lang="en-US" sz="2000" b="1" i="1" dirty="0" smtClean="0">
                  <a:solidFill>
                    <a:srgbClr val="660066"/>
                  </a:solidFill>
                  <a:latin typeface="Courier New" pitchFamily="49" charset="0"/>
                  <a:cs typeface="Courier New" pitchFamily="49" charset="0"/>
                </a:rPr>
                <a:t>if-else, switch-case</a:t>
              </a:r>
            </a:p>
            <a:p>
              <a:r>
                <a:rPr lang="en-US" sz="2000" b="1" i="1" dirty="0" smtClean="0">
                  <a:latin typeface="Courier New" pitchFamily="49" charset="0"/>
                  <a:cs typeface="Courier New" pitchFamily="49" charset="0"/>
                </a:rPr>
                <a:t>  - Repetition Statements: </a:t>
              </a:r>
              <a:r>
                <a:rPr lang="en-US" sz="2000" b="1" i="1" dirty="0" smtClean="0">
                  <a:solidFill>
                    <a:srgbClr val="660066"/>
                  </a:solidFill>
                  <a:latin typeface="Courier New" pitchFamily="49" charset="0"/>
                  <a:cs typeface="Courier New" pitchFamily="49" charset="0"/>
                </a:rPr>
                <a:t>while, do-while, for</a:t>
              </a:r>
              <a:endParaRPr lang="en-US" sz="2000" b="1" i="1" dirty="0" smtClean="0">
                <a:latin typeface="Courier New" pitchFamily="49" charset="0"/>
                <a:cs typeface="Courier New" pitchFamily="49" charset="0"/>
              </a:endParaRPr>
            </a:p>
            <a:p>
              <a:pPr>
                <a:spcBef>
                  <a:spcPts val="1200"/>
                </a:spcBef>
              </a:pPr>
              <a:r>
                <a:rPr lang="en-US" sz="2000" b="1" i="1" dirty="0" smtClean="0">
                  <a:latin typeface="Courier New" pitchFamily="49" charset="0"/>
                  <a:cs typeface="Courier New" pitchFamily="49" charset="0"/>
                </a:rPr>
                <a:t>Classes:</a:t>
              </a:r>
            </a:p>
            <a:p>
              <a:r>
                <a:rPr lang="en-US" sz="2000" b="1" i="1" dirty="0" smtClean="0">
                  <a:latin typeface="Courier New" pitchFamily="49" charset="0"/>
                  <a:cs typeface="Courier New" pitchFamily="49" charset="0"/>
                </a:rPr>
                <a:t>  - </a:t>
              </a:r>
              <a:r>
                <a:rPr lang="en-US" sz="2000" b="1" i="1" dirty="0" smtClean="0">
                  <a:solidFill>
                    <a:srgbClr val="C00000"/>
                  </a:solidFill>
                  <a:latin typeface="Courier New" pitchFamily="49" charset="0"/>
                  <a:cs typeface="Courier New" pitchFamily="49" charset="0"/>
                </a:rPr>
                <a:t>Scanner</a:t>
              </a:r>
            </a:p>
            <a:p>
              <a:r>
                <a:rPr lang="en-US" sz="2000" b="1" i="1" dirty="0" smtClean="0">
                  <a:latin typeface="Courier New" pitchFamily="49" charset="0"/>
                  <a:cs typeface="Courier New" pitchFamily="49" charset="0"/>
                </a:rPr>
                <a:t>  - </a:t>
              </a:r>
              <a:r>
                <a:rPr lang="en-US" sz="2000" b="1" i="1" dirty="0" smtClean="0">
                  <a:solidFill>
                    <a:srgbClr val="C00000"/>
                  </a:solidFill>
                  <a:latin typeface="Courier New" pitchFamily="49" charset="0"/>
                  <a:cs typeface="Courier New" pitchFamily="49" charset="0"/>
                </a:rPr>
                <a:t>Math</a:t>
              </a:r>
              <a:endParaRPr lang="en-US" sz="2000" b="1" dirty="0" smtClean="0">
                <a:solidFill>
                  <a:srgbClr val="C00000"/>
                </a:solidFill>
                <a:latin typeface="Courier New" pitchFamily="49" charset="0"/>
                <a:cs typeface="Courier New" pitchFamily="49" charset="0"/>
              </a:endParaRPr>
            </a:p>
            <a:p>
              <a:r>
                <a:rPr lang="en-US" sz="2000" b="1" i="1" dirty="0" smtClean="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2" name="Slide Number Placeholder 11"/>
          <p:cNvSpPr>
            <a:spLocks noGrp="1"/>
          </p:cNvSpPr>
          <p:nvPr>
            <p:ph type="sldNum" sz="quarter" idx="4"/>
          </p:nvPr>
        </p:nvSpPr>
        <p:spPr/>
        <p:txBody>
          <a:bodyPr/>
          <a:lstStyle/>
          <a:p>
            <a:fld id="{9D84BA89-CC61-4F67-A868-148EFD8CC251}" type="slidenum">
              <a:rPr lang="en-US" sz="1600" smtClean="0"/>
              <a:pPr/>
              <a:t>54</a:t>
            </a:fld>
            <a:endParaRPr lang="en-US" sz="1600" dirty="0"/>
          </a:p>
        </p:txBody>
      </p:sp>
      <p:sp>
        <p:nvSpPr>
          <p:cNvPr id="8"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 for Java Style Guides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55</a:t>
            </a:fld>
            <a:endParaRPr lang="en-US" sz="1600" dirty="0"/>
          </a:p>
        </p:txBody>
      </p:sp>
      <p:sp>
        <p:nvSpPr>
          <p:cNvPr id="8" name="Content Placeholder 2"/>
          <p:cNvSpPr>
            <a:spLocks noGrp="1"/>
          </p:cNvSpPr>
          <p:nvPr>
            <p:ph idx="1"/>
          </p:nvPr>
        </p:nvSpPr>
        <p:spPr>
          <a:xfrm>
            <a:off x="457200" y="1066800"/>
            <a:ext cx="8229600" cy="1600200"/>
          </a:xfrm>
        </p:spPr>
        <p:txBody>
          <a:bodyPr/>
          <a:lstStyle/>
          <a:p>
            <a:pPr>
              <a:spcBef>
                <a:spcPts val="1200"/>
              </a:spcBef>
            </a:pPr>
            <a:r>
              <a:rPr lang="en-US" sz="2800" dirty="0" smtClean="0">
                <a:solidFill>
                  <a:srgbClr val="C00000"/>
                </a:solidFill>
              </a:rPr>
              <a:t>Important!</a:t>
            </a:r>
          </a:p>
          <a:p>
            <a:pPr>
              <a:spcBef>
                <a:spcPts val="600"/>
              </a:spcBef>
            </a:pPr>
            <a:r>
              <a:rPr lang="en-US" sz="2800" dirty="0" smtClean="0"/>
              <a:t>See CS1020 website </a:t>
            </a:r>
            <a:r>
              <a:rPr lang="en-US" sz="2800" dirty="0" smtClean="0">
                <a:sym typeface="Wingdings" pitchFamily="2" charset="2"/>
              </a:rPr>
              <a:t> Resources  Online</a:t>
            </a:r>
            <a:endParaRPr lang="en-US" sz="2800" dirty="0" smtClean="0"/>
          </a:p>
          <a:p>
            <a:pPr lvl="1"/>
            <a:r>
              <a:rPr lang="en-US" sz="2000" dirty="0" smtClean="0">
                <a:hlinkClick r:id="rId3"/>
              </a:rPr>
              <a:t>http://www.comp.nus.edu.sg/~cs1020/2_resources/online.html</a:t>
            </a:r>
            <a:endParaRPr lang="en-US" dirty="0" smtClean="0"/>
          </a:p>
          <a:p>
            <a:pPr>
              <a:buNone/>
            </a:pPr>
            <a:endParaRPr lang="en-US" dirty="0" smtClean="0"/>
          </a:p>
          <a:p>
            <a:endParaRPr lang="en-US" dirty="0"/>
          </a:p>
        </p:txBody>
      </p:sp>
      <p:pic>
        <p:nvPicPr>
          <p:cNvPr id="80898" name="Picture 2"/>
          <p:cNvPicPr>
            <a:picLocks noChangeAspect="1" noChangeArrowheads="1"/>
          </p:cNvPicPr>
          <p:nvPr/>
        </p:nvPicPr>
        <p:blipFill>
          <a:blip r:embed="rId4" cstate="print"/>
          <a:srcRect/>
          <a:stretch>
            <a:fillRect/>
          </a:stretch>
        </p:blipFill>
        <p:spPr bwMode="auto">
          <a:xfrm>
            <a:off x="1143000" y="2514600"/>
            <a:ext cx="6939206" cy="1497120"/>
          </a:xfrm>
          <a:prstGeom prst="rect">
            <a:avLst/>
          </a:prstGeom>
          <a:noFill/>
          <a:ln w="9525">
            <a:noFill/>
            <a:miter lim="800000"/>
            <a:headEnd/>
            <a:tailEnd/>
          </a:ln>
        </p:spPr>
      </p:pic>
      <p:sp>
        <p:nvSpPr>
          <p:cNvPr id="7"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
        <p:nvSpPr>
          <p:cNvPr id="9" name="Content Placeholder 2"/>
          <p:cNvSpPr txBox="1">
            <a:spLocks/>
          </p:cNvSpPr>
          <p:nvPr/>
        </p:nvSpPr>
        <p:spPr bwMode="auto">
          <a:xfrm>
            <a:off x="457200" y="39624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lang="en-US" sz="2400" kern="0" dirty="0" smtClean="0"/>
              <a:t>Java naming convention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Char char="q"/>
              <a:tabLst/>
              <a:defRPr/>
            </a:pPr>
            <a:r>
              <a:rPr lang="en-US" sz="2000" kern="0" dirty="0" smtClean="0"/>
              <a:t>Class name in </a:t>
            </a:r>
            <a:r>
              <a:rPr lang="en-US" sz="2000" kern="0" dirty="0" err="1" smtClean="0">
                <a:solidFill>
                  <a:srgbClr val="C00000"/>
                </a:solidFill>
              </a:rPr>
              <a:t>UpperCamelCase</a:t>
            </a:r>
            <a:r>
              <a:rPr lang="en-US" sz="2000" kern="0" dirty="0" smtClean="0"/>
              <a:t> </a:t>
            </a:r>
          </a:p>
          <a:p>
            <a:pPr marL="1127125" lvl="2" indent="-325438" fontAlgn="base">
              <a:spcAft>
                <a:spcPct val="0"/>
              </a:spcAft>
              <a:buClr>
                <a:schemeClr val="accent2"/>
              </a:buClr>
              <a:buSzPct val="60000"/>
              <a:buFont typeface="Wingdings" pitchFamily="2" charset="2"/>
              <a:buChar char="q"/>
            </a:pPr>
            <a:r>
              <a:rPr lang="en-US" kern="0" dirty="0" err="1" smtClean="0"/>
              <a:t>Eg</a:t>
            </a:r>
            <a:r>
              <a:rPr lang="en-US" kern="0" dirty="0" smtClean="0"/>
              <a:t>: “class </a:t>
            </a:r>
            <a:r>
              <a:rPr lang="en-US" kern="0" dirty="0" err="1" smtClean="0"/>
              <a:t>SumIntegers</a:t>
            </a:r>
            <a:r>
              <a:rPr lang="en-US" kern="0" dirty="0" smtClean="0"/>
              <a:t>”, “class Vehicle”, “class </a:t>
            </a:r>
            <a:r>
              <a:rPr lang="en-US" kern="0" dirty="0" err="1" smtClean="0"/>
              <a:t>GeometricShape</a:t>
            </a:r>
            <a:r>
              <a:rPr lang="en-US" kern="0" dirty="0" smtClean="0"/>
              <a:t>”</a:t>
            </a:r>
          </a:p>
          <a:p>
            <a:pPr marL="669925" lvl="1" indent="-325438" fontAlgn="base">
              <a:spcBef>
                <a:spcPct val="20000"/>
              </a:spcBef>
              <a:spcAft>
                <a:spcPct val="0"/>
              </a:spcAft>
              <a:buClr>
                <a:schemeClr val="accent2"/>
              </a:buClr>
              <a:buSzPct val="60000"/>
              <a:buFont typeface="Wingdings" pitchFamily="2" charset="2"/>
              <a:buChar char="q"/>
            </a:pPr>
            <a:r>
              <a:rPr kumimoji="0" lang="en-US" sz="2000" b="0" i="0" u="none" strike="noStrike" kern="0" cap="none" spc="0" normalizeH="0" baseline="0" noProof="0" dirty="0" smtClean="0">
                <a:ln>
                  <a:noFill/>
                </a:ln>
                <a:solidFill>
                  <a:schemeClr val="tx1"/>
                </a:solidFill>
                <a:effectLst/>
                <a:uLnTx/>
                <a:uFillTx/>
                <a:latin typeface="+mn-lt"/>
                <a:cs typeface="+mn-cs"/>
              </a:rPr>
              <a:t>Variable</a:t>
            </a:r>
            <a:r>
              <a:rPr kumimoji="0" lang="en-US" sz="2000" b="0" i="0" u="none" strike="noStrike" kern="0" cap="none" spc="0" normalizeH="0" noProof="0" dirty="0" smtClean="0">
                <a:ln>
                  <a:noFill/>
                </a:ln>
                <a:solidFill>
                  <a:schemeClr val="tx1"/>
                </a:solidFill>
                <a:effectLst/>
                <a:uLnTx/>
                <a:uFillTx/>
                <a:latin typeface="+mn-lt"/>
                <a:cs typeface="+mn-cs"/>
              </a:rPr>
              <a:t> names in </a:t>
            </a:r>
            <a:r>
              <a:rPr kumimoji="0" lang="en-US" sz="2000" b="0" i="0" u="none" strike="noStrike" kern="0" cap="none" spc="0" normalizeH="0" noProof="0" dirty="0" err="1" smtClean="0">
                <a:ln>
                  <a:noFill/>
                </a:ln>
                <a:solidFill>
                  <a:srgbClr val="C00000"/>
                </a:solidFill>
                <a:effectLst/>
                <a:uLnTx/>
                <a:uFillTx/>
                <a:latin typeface="+mn-lt"/>
                <a:cs typeface="+mn-cs"/>
              </a:rPr>
              <a:t>LowerCamelCase</a:t>
            </a:r>
            <a:endParaRPr kumimoji="0" lang="en-US" sz="2000" b="0" i="0" u="none" strike="noStrike" kern="0" cap="none" spc="0" normalizeH="0" noProof="0" dirty="0" smtClean="0">
              <a:ln>
                <a:noFill/>
              </a:ln>
              <a:solidFill>
                <a:srgbClr val="C00000"/>
              </a:solidFill>
              <a:effectLst/>
              <a:uLnTx/>
              <a:uFillTx/>
              <a:latin typeface="+mn-lt"/>
              <a:cs typeface="+mn-cs"/>
            </a:endParaRPr>
          </a:p>
          <a:p>
            <a:pPr marL="1127125" lvl="2" indent="-325438" fontAlgn="base">
              <a:spcAft>
                <a:spcPct val="0"/>
              </a:spcAft>
              <a:buClr>
                <a:schemeClr val="accent2"/>
              </a:buClr>
              <a:buSzPct val="60000"/>
              <a:buFont typeface="Wingdings" pitchFamily="2" charset="2"/>
              <a:buChar char="q"/>
            </a:pPr>
            <a:r>
              <a:rPr lang="en-US" kern="0" baseline="0" dirty="0" err="1" smtClean="0"/>
              <a:t>Eg</a:t>
            </a:r>
            <a:r>
              <a:rPr lang="en-US" kern="0" baseline="0" dirty="0" smtClean="0"/>
              <a:t>:</a:t>
            </a:r>
            <a:r>
              <a:rPr lang="en-US" kern="0" dirty="0" smtClean="0"/>
              <a:t> “</a:t>
            </a:r>
            <a:r>
              <a:rPr lang="en-US" kern="0" dirty="0" err="1" smtClean="0"/>
              <a:t>int</a:t>
            </a:r>
            <a:r>
              <a:rPr lang="en-US" kern="0" dirty="0" smtClean="0"/>
              <a:t> count”, “double </a:t>
            </a:r>
            <a:r>
              <a:rPr lang="en-US" kern="0" dirty="0" err="1" smtClean="0"/>
              <a:t>boxHeight</a:t>
            </a:r>
            <a:r>
              <a:rPr lang="en-US" kern="0" dirty="0" smtClean="0"/>
              <a:t>”, “char </a:t>
            </a:r>
            <a:r>
              <a:rPr lang="en-US" kern="0" dirty="0" err="1" smtClean="0"/>
              <a:t>checkCode</a:t>
            </a:r>
            <a:r>
              <a:rPr lang="en-US" kern="0" dirty="0" smtClean="0"/>
              <a:t>”</a:t>
            </a:r>
          </a:p>
          <a:p>
            <a:pPr marL="669925" lvl="1" indent="-325438" fontAlgn="base">
              <a:spcBef>
                <a:spcPct val="20000"/>
              </a:spcBef>
              <a:spcAft>
                <a:spcPct val="0"/>
              </a:spcAft>
              <a:buClr>
                <a:schemeClr val="accent2"/>
              </a:buClr>
              <a:buSzPct val="60000"/>
              <a:buFont typeface="Wingdings" pitchFamily="2" charset="2"/>
              <a:buChar char="q"/>
            </a:pPr>
            <a:r>
              <a:rPr kumimoji="0" lang="en-US" b="0" i="0" u="none" strike="noStrike" kern="0" cap="none" spc="0" normalizeH="0" baseline="0" noProof="0" dirty="0" smtClean="0">
                <a:ln>
                  <a:noFill/>
                </a:ln>
                <a:solidFill>
                  <a:schemeClr val="tx1"/>
                </a:solidFill>
                <a:effectLst/>
                <a:uLnTx/>
                <a:uFillTx/>
                <a:latin typeface="+mn-lt"/>
                <a:cs typeface="+mn-cs"/>
              </a:rPr>
              <a:t>Constant</a:t>
            </a:r>
            <a:r>
              <a:rPr kumimoji="0" lang="en-US" b="0" i="0" u="none" strike="noStrike" kern="0" cap="none" spc="0" normalizeH="0" noProof="0" dirty="0" smtClean="0">
                <a:ln>
                  <a:noFill/>
                </a:ln>
                <a:solidFill>
                  <a:schemeClr val="tx1"/>
                </a:solidFill>
                <a:effectLst/>
                <a:uLnTx/>
                <a:uFillTx/>
                <a:latin typeface="+mn-lt"/>
                <a:cs typeface="+mn-cs"/>
              </a:rPr>
              <a:t> names in uppercase, words separated by underscore</a:t>
            </a:r>
          </a:p>
          <a:p>
            <a:pPr marL="1127125" lvl="2" indent="-325438" fontAlgn="base">
              <a:spcAft>
                <a:spcPct val="0"/>
              </a:spcAft>
              <a:buClr>
                <a:schemeClr val="accent2"/>
              </a:buClr>
              <a:buSzPct val="60000"/>
              <a:buFont typeface="Wingdings" pitchFamily="2" charset="2"/>
              <a:buChar char="q"/>
            </a:pPr>
            <a:r>
              <a:rPr lang="en-US" kern="0" baseline="0" dirty="0" err="1" smtClean="0"/>
              <a:t>Eg</a:t>
            </a:r>
            <a:r>
              <a:rPr lang="en-US" kern="0" baseline="0" dirty="0" smtClean="0"/>
              <a:t>: “KMS_PER_MILES”, “PI”, “PASSING_MARK”</a:t>
            </a:r>
            <a:endParaRPr kumimoji="0" lang="en-US" b="0" i="0" u="none" strike="noStrike" kern="0" cap="none" spc="0" normalizeH="0" baseline="0" noProof="0" dirty="0" smtClean="0">
              <a:ln>
                <a:noFill/>
              </a:ln>
              <a:solidFill>
                <a:schemeClr val="tx1"/>
              </a:solidFill>
              <a:effectLst/>
              <a:uLnTx/>
              <a:uFillTx/>
              <a:latin typeface="+mn-lt"/>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endParaRPr kumimoji="0" lang="en-US"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pic>
        <p:nvPicPr>
          <p:cNvPr id="10" name="Picture 6" descr="youngboyreading.jpg"/>
          <p:cNvPicPr>
            <a:picLocks noChangeAspect="1"/>
          </p:cNvPicPr>
          <p:nvPr/>
        </p:nvPicPr>
        <p:blipFill>
          <a:blip r:embed="rId5" cstate="print"/>
          <a:srcRect/>
          <a:stretch>
            <a:fillRect/>
          </a:stretch>
        </p:blipFill>
        <p:spPr bwMode="auto">
          <a:xfrm>
            <a:off x="7924800" y="2819400"/>
            <a:ext cx="1031875" cy="119361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smtClean="0">
                <a:latin typeface="Britannic Bold" panose="020B0903060703020204" pitchFamily="34" charset="0"/>
              </a:rPr>
              <a:t>Practice Exercises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56</a:t>
            </a:fld>
            <a:endParaRPr lang="en-US" sz="1600" dirty="0"/>
          </a:p>
        </p:txBody>
      </p:sp>
      <p:sp>
        <p:nvSpPr>
          <p:cNvPr id="8" name="Content Placeholder 2"/>
          <p:cNvSpPr>
            <a:spLocks noGrp="1"/>
          </p:cNvSpPr>
          <p:nvPr>
            <p:ph idx="1"/>
          </p:nvPr>
        </p:nvSpPr>
        <p:spPr>
          <a:xfrm>
            <a:off x="457200" y="1066800"/>
            <a:ext cx="8382000" cy="5486400"/>
          </a:xfrm>
        </p:spPr>
        <p:txBody>
          <a:bodyPr/>
          <a:lstStyle/>
          <a:p>
            <a:pPr>
              <a:spcBef>
                <a:spcPts val="300"/>
              </a:spcBef>
            </a:pPr>
            <a:r>
              <a:rPr lang="en-US" sz="2200" dirty="0" smtClean="0"/>
              <a:t>Mounted on </a:t>
            </a:r>
            <a:r>
              <a:rPr lang="en-US" sz="2200" dirty="0" err="1" smtClean="0"/>
              <a:t>CodeCrunch</a:t>
            </a:r>
            <a:endParaRPr lang="en-US" sz="2200" dirty="0" smtClean="0"/>
          </a:p>
          <a:p>
            <a:pPr>
              <a:spcBef>
                <a:spcPts val="300"/>
              </a:spcBef>
            </a:pPr>
            <a:r>
              <a:rPr lang="en-US" sz="2200" dirty="0" smtClean="0"/>
              <a:t>Non-graded, no deadline, number of submissions = 99</a:t>
            </a:r>
          </a:p>
          <a:p>
            <a:pPr>
              <a:spcBef>
                <a:spcPts val="300"/>
              </a:spcBef>
            </a:pPr>
            <a:r>
              <a:rPr lang="en-US" sz="2200" dirty="0" smtClean="0">
                <a:solidFill>
                  <a:srgbClr val="C00000"/>
                </a:solidFill>
              </a:rPr>
              <a:t>Strongly urged to attempt them and discuss on IVLE forum</a:t>
            </a:r>
          </a:p>
          <a:p>
            <a:pPr>
              <a:spcBef>
                <a:spcPts val="300"/>
              </a:spcBef>
            </a:pPr>
            <a:r>
              <a:rPr lang="en-US" sz="2200" dirty="0" smtClean="0"/>
              <a:t>Check out CS1020 website </a:t>
            </a:r>
            <a:r>
              <a:rPr lang="en-US" sz="2200" dirty="0" smtClean="0">
                <a:sym typeface="Wingdings" panose="05000000000000000000" pitchFamily="2" charset="2"/>
              </a:rPr>
              <a:t> Misc.  Practice</a:t>
            </a:r>
            <a:r>
              <a:rPr lang="en-US" sz="2400" dirty="0" smtClean="0">
                <a:sym typeface="Wingdings" panose="05000000000000000000" pitchFamily="2" charset="2"/>
              </a:rPr>
              <a:t/>
            </a:r>
            <a:br>
              <a:rPr lang="en-US" sz="2400" dirty="0" smtClean="0">
                <a:sym typeface="Wingdings" panose="05000000000000000000" pitchFamily="2" charset="2"/>
              </a:rPr>
            </a:br>
            <a:r>
              <a:rPr lang="en-US" sz="2000" dirty="0">
                <a:hlinkClick r:id="rId3"/>
              </a:rPr>
              <a:t>http://www.comp.nus.edu.sg/~cs1020/4_misc/practice.html</a:t>
            </a:r>
            <a:endParaRPr lang="en-US" sz="2000" dirty="0" smtClean="0"/>
          </a:p>
          <a:p>
            <a:pPr marL="0" indent="0">
              <a:buNone/>
            </a:pPr>
            <a:endParaRPr lang="en-US" dirty="0"/>
          </a:p>
        </p:txBody>
      </p:sp>
      <p:sp>
        <p:nvSpPr>
          <p:cNvPr id="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pic>
        <p:nvPicPr>
          <p:cNvPr id="368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515" y="3048000"/>
            <a:ext cx="7391400" cy="322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Next Week: Real OOP</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57</a:t>
            </a:fld>
            <a:endParaRPr lang="en-US" sz="1600" dirty="0"/>
          </a:p>
        </p:txBody>
      </p:sp>
      <p:sp>
        <p:nvSpPr>
          <p:cNvPr id="8" name="Content Placeholder 2"/>
          <p:cNvSpPr>
            <a:spLocks noGrp="1"/>
          </p:cNvSpPr>
          <p:nvPr>
            <p:ph idx="1"/>
          </p:nvPr>
        </p:nvSpPr>
        <p:spPr>
          <a:xfrm>
            <a:off x="457200" y="1066800"/>
            <a:ext cx="8229600" cy="5486400"/>
          </a:xfrm>
        </p:spPr>
        <p:txBody>
          <a:bodyPr/>
          <a:lstStyle/>
          <a:p>
            <a:pPr>
              <a:spcBef>
                <a:spcPts val="1200"/>
              </a:spcBef>
            </a:pPr>
            <a:r>
              <a:rPr lang="en-US" dirty="0" smtClean="0"/>
              <a:t>This week, the Java programs shown do not truly use object-oriented programming (OOP) features</a:t>
            </a:r>
          </a:p>
          <a:p>
            <a:pPr>
              <a:spcBef>
                <a:spcPts val="1200"/>
              </a:spcBef>
            </a:pPr>
            <a:r>
              <a:rPr lang="en-US" dirty="0" smtClean="0"/>
              <a:t>We  will learn some OOP concepts </a:t>
            </a:r>
            <a:r>
              <a:rPr lang="en-US" smtClean="0"/>
              <a:t>next week</a:t>
            </a:r>
            <a:endParaRPr lang="en-US" dirty="0" smtClean="0"/>
          </a:p>
          <a:p>
            <a:endParaRPr lang="en-US" dirty="0"/>
          </a:p>
        </p:txBody>
      </p:sp>
      <p:sp>
        <p:nvSpPr>
          <p:cNvPr id="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extLst>
      <p:ext uri="{BB962C8B-B14F-4D97-AF65-F5344CB8AC3E}">
        <p14:creationId xmlns:p14="http://schemas.microsoft.com/office/powerpoint/2010/main" val="179857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Introductory Workshop</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58</a:t>
            </a:fld>
            <a:endParaRPr lang="en-US" sz="1600" dirty="0"/>
          </a:p>
        </p:txBody>
      </p:sp>
      <p:sp>
        <p:nvSpPr>
          <p:cNvPr id="8" name="Content Placeholder 2"/>
          <p:cNvSpPr>
            <a:spLocks noGrp="1"/>
          </p:cNvSpPr>
          <p:nvPr>
            <p:ph idx="1"/>
          </p:nvPr>
        </p:nvSpPr>
        <p:spPr>
          <a:xfrm>
            <a:off x="457200" y="1066800"/>
            <a:ext cx="8229600" cy="5105400"/>
          </a:xfrm>
        </p:spPr>
        <p:txBody>
          <a:bodyPr/>
          <a:lstStyle/>
          <a:p>
            <a:pPr>
              <a:spcBef>
                <a:spcPts val="1200"/>
              </a:spcBef>
            </a:pPr>
            <a:r>
              <a:rPr lang="en-US" sz="2800" dirty="0" smtClean="0"/>
              <a:t>Those of you who have taken CS1010 are familiar with </a:t>
            </a:r>
            <a:r>
              <a:rPr lang="en-US" sz="2800" dirty="0" smtClean="0">
                <a:solidFill>
                  <a:srgbClr val="000099"/>
                </a:solidFill>
              </a:rPr>
              <a:t>UNIX </a:t>
            </a:r>
            <a:r>
              <a:rPr lang="en-US" sz="2800" dirty="0" smtClean="0"/>
              <a:t>system and </a:t>
            </a:r>
            <a:r>
              <a:rPr lang="en-US" sz="2800" dirty="0" smtClean="0">
                <a:solidFill>
                  <a:srgbClr val="000099"/>
                </a:solidFill>
              </a:rPr>
              <a:t>vim</a:t>
            </a:r>
            <a:r>
              <a:rPr lang="en-US" sz="2800" dirty="0" smtClean="0"/>
              <a:t>.</a:t>
            </a:r>
          </a:p>
          <a:p>
            <a:pPr>
              <a:spcBef>
                <a:spcPts val="1200"/>
              </a:spcBef>
            </a:pPr>
            <a:r>
              <a:rPr lang="en-US" sz="2800" dirty="0" smtClean="0"/>
              <a:t>For those who </a:t>
            </a:r>
            <a:r>
              <a:rPr lang="en-US" sz="2800" u="sng" dirty="0" smtClean="0"/>
              <a:t>did not</a:t>
            </a:r>
            <a:r>
              <a:rPr lang="en-US" sz="2800" dirty="0" smtClean="0"/>
              <a:t> take CS1010 and hence are unfamiliar with UNIX and vim, please attend an Intro Workshop on </a:t>
            </a:r>
            <a:r>
              <a:rPr lang="en-US" sz="2800" dirty="0" smtClean="0">
                <a:solidFill>
                  <a:srgbClr val="800000"/>
                </a:solidFill>
              </a:rPr>
              <a:t>16</a:t>
            </a:r>
            <a:r>
              <a:rPr lang="en-US" sz="2800" baseline="30000" dirty="0" smtClean="0">
                <a:solidFill>
                  <a:srgbClr val="800000"/>
                </a:solidFill>
              </a:rPr>
              <a:t>th</a:t>
            </a:r>
            <a:r>
              <a:rPr lang="en-US" sz="2800" dirty="0" smtClean="0">
                <a:solidFill>
                  <a:srgbClr val="800000"/>
                </a:solidFill>
              </a:rPr>
              <a:t> January, Thursday</a:t>
            </a:r>
            <a:r>
              <a:rPr lang="en-US" sz="2800" dirty="0" smtClean="0"/>
              <a:t>, at </a:t>
            </a:r>
            <a:r>
              <a:rPr lang="en-US" sz="2800" dirty="0" smtClean="0">
                <a:solidFill>
                  <a:srgbClr val="800000"/>
                </a:solidFill>
              </a:rPr>
              <a:t>PL2</a:t>
            </a:r>
            <a:r>
              <a:rPr lang="en-US" sz="2800" dirty="0" smtClean="0"/>
              <a:t> (COM1 basement)</a:t>
            </a:r>
          </a:p>
          <a:p>
            <a:pPr lvl="1">
              <a:spcBef>
                <a:spcPts val="600"/>
              </a:spcBef>
            </a:pPr>
            <a:r>
              <a:rPr lang="en-US" sz="2400" dirty="0" smtClean="0">
                <a:solidFill>
                  <a:srgbClr val="0000FF"/>
                </a:solidFill>
              </a:rPr>
              <a:t>Session 1: 10am – 11:30am</a:t>
            </a:r>
          </a:p>
          <a:p>
            <a:pPr lvl="1">
              <a:spcBef>
                <a:spcPts val="600"/>
              </a:spcBef>
            </a:pPr>
            <a:r>
              <a:rPr lang="en-US" sz="2400" dirty="0" smtClean="0">
                <a:solidFill>
                  <a:srgbClr val="0000FF"/>
                </a:solidFill>
              </a:rPr>
              <a:t>Session 2: 12nn – 1:30pm</a:t>
            </a:r>
          </a:p>
          <a:p>
            <a:pPr>
              <a:spcBef>
                <a:spcPts val="1200"/>
              </a:spcBef>
            </a:pPr>
            <a:r>
              <a:rPr lang="en-US" sz="2800" dirty="0" smtClean="0"/>
              <a:t>Please refer to IVLE forum “Intro Workshop” and sign up there</a:t>
            </a:r>
          </a:p>
          <a:p>
            <a:endParaRPr lang="en-US" dirty="0"/>
          </a:p>
        </p:txBody>
      </p:sp>
      <p:sp>
        <p:nvSpPr>
          <p:cNvPr id="6" name="Footer Placeholder 9"/>
          <p:cNvSpPr>
            <a:spLocks noGrp="1"/>
          </p:cNvSpPr>
          <p:nvPr>
            <p:ph type="ftr" sz="quarter" idx="10"/>
          </p:nvPr>
        </p:nvSpPr>
        <p:spPr>
          <a:xfrm>
            <a:off x="533400" y="6553200"/>
            <a:ext cx="2133600" cy="152400"/>
          </a:xfrm>
        </p:spPr>
        <p:txBody>
          <a:bodyPr/>
          <a:lstStyle/>
          <a:p>
            <a:r>
              <a:rPr lang="en-SG"/>
              <a:t>[CS1020 Lecture 1 AY2013/4 S2]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a:solidFill>
            <a:srgbClr val="FFCCFF">
              <a:alpha val="40000"/>
            </a:srgbClr>
          </a:solidFill>
        </p:spPr>
        <p:txBody>
          <a:bodyPr/>
          <a:lstStyle/>
          <a:p>
            <a:r>
              <a:rPr lang="en-US" sz="4000" smtClean="0">
                <a:solidFill>
                  <a:srgbClr val="C00000"/>
                </a:solidFill>
                <a:latin typeface="Britannic Bold" panose="020B0903060703020204" pitchFamily="34" charset="0"/>
              </a:rPr>
              <a:t>1. </a:t>
            </a:r>
            <a:r>
              <a:rPr lang="en-US" sz="4000" smtClean="0">
                <a:latin typeface="Britannic Bold" panose="020B0903060703020204" pitchFamily="34" charset="0"/>
              </a:rPr>
              <a:t>Java: Brief </a:t>
            </a:r>
            <a:r>
              <a:rPr lang="en-US" sz="4000" dirty="0" smtClean="0">
                <a:latin typeface="Britannic Bold" panose="020B0903060703020204" pitchFamily="34" charset="0"/>
              </a:rPr>
              <a:t>History &amp; Background</a:t>
            </a:r>
            <a:endParaRPr lang="en-US" sz="4000" dirty="0">
              <a:latin typeface="Britannic Bold" panose="020B0903060703020204" pitchFamily="34" charset="0"/>
            </a:endParaRPr>
          </a:p>
        </p:txBody>
      </p:sp>
      <p:sp>
        <p:nvSpPr>
          <p:cNvPr id="5" name="Footer Placeholder 4"/>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6</a:t>
            </a:fld>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181746"/>
            <a:ext cx="2438400" cy="1828800"/>
          </a:xfrm>
          <a:prstGeom prst="rect">
            <a:avLst/>
          </a:prstGeom>
        </p:spPr>
      </p:pic>
      <p:sp>
        <p:nvSpPr>
          <p:cNvPr id="7" name="TextBox 6"/>
          <p:cNvSpPr txBox="1"/>
          <p:nvPr/>
        </p:nvSpPr>
        <p:spPr>
          <a:xfrm>
            <a:off x="3276600" y="1181746"/>
            <a:ext cx="4038600" cy="8925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smtClean="0">
                <a:solidFill>
                  <a:srgbClr val="000099"/>
                </a:solidFill>
              </a:rPr>
              <a:t>James Gosling</a:t>
            </a:r>
          </a:p>
          <a:p>
            <a:r>
              <a:rPr lang="en-US" sz="2400" smtClean="0"/>
              <a:t>1995, Sun Microsystems</a:t>
            </a:r>
            <a:endParaRPr lang="en-US" sz="2400"/>
          </a:p>
        </p:txBody>
      </p:sp>
      <p:graphicFrame>
        <p:nvGraphicFramePr>
          <p:cNvPr id="8" name="Diagram 7"/>
          <p:cNvGraphicFramePr/>
          <p:nvPr>
            <p:extLst>
              <p:ext uri="{D42A27DB-BD31-4B8C-83A1-F6EECF244321}">
                <p14:modId xmlns:p14="http://schemas.microsoft.com/office/powerpoint/2010/main" val="1485941802"/>
              </p:ext>
            </p:extLst>
          </p:nvPr>
        </p:nvGraphicFramePr>
        <p:xfrm>
          <a:off x="762000" y="3276600"/>
          <a:ext cx="6934200" cy="3124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3276600" y="2226698"/>
            <a:ext cx="5334000" cy="126188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smtClean="0">
                <a:solidFill>
                  <a:schemeClr val="tx1"/>
                </a:solidFill>
              </a:rPr>
              <a:t>Use C/C++ as foundation</a:t>
            </a:r>
          </a:p>
          <a:p>
            <a:pPr marL="342900" indent="-342900">
              <a:buFont typeface="Wingdings" panose="05000000000000000000" pitchFamily="2" charset="2"/>
              <a:buChar char="§"/>
            </a:pPr>
            <a:r>
              <a:rPr lang="en-US" sz="2400" smtClean="0"/>
              <a:t>“Cleaner” in syntax</a:t>
            </a:r>
          </a:p>
          <a:p>
            <a:pPr marL="342900" indent="-342900">
              <a:buFont typeface="Wingdings" panose="05000000000000000000" pitchFamily="2" charset="2"/>
              <a:buChar char="§"/>
            </a:pPr>
            <a:r>
              <a:rPr lang="en-US" sz="2400" smtClean="0"/>
              <a:t>Less low-level machine interaction</a:t>
            </a:r>
            <a:endParaRPr lang="en-US" sz="2400"/>
          </a:p>
        </p:txBody>
      </p:sp>
    </p:spTree>
    <p:extLst>
      <p:ext uri="{BB962C8B-B14F-4D97-AF65-F5344CB8AC3E}">
        <p14:creationId xmlns:p14="http://schemas.microsoft.com/office/powerpoint/2010/main" val="422954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Recap: Process</a:t>
            </a:r>
            <a:endParaRPr lang="en-US" sz="3600" dirty="0">
              <a:latin typeface="Britannic Bold" panose="020B0903060703020204" pitchFamily="34" charset="0"/>
            </a:endParaRPr>
          </a:p>
        </p:txBody>
      </p:sp>
      <p:grpSp>
        <p:nvGrpSpPr>
          <p:cNvPr id="7" name="Group 6"/>
          <p:cNvGrpSpPr/>
          <p:nvPr/>
        </p:nvGrpSpPr>
        <p:grpSpPr>
          <a:xfrm>
            <a:off x="838200" y="1139700"/>
            <a:ext cx="8077200" cy="3975640"/>
            <a:chOff x="838200" y="1139700"/>
            <a:chExt cx="8077200" cy="3975640"/>
          </a:xfrm>
        </p:grpSpPr>
        <p:graphicFrame>
          <p:nvGraphicFramePr>
            <p:cNvPr id="4" name="Diagram 3"/>
            <p:cNvGraphicFramePr/>
            <p:nvPr>
              <p:extLst>
                <p:ext uri="{D42A27DB-BD31-4B8C-83A1-F6EECF244321}">
                  <p14:modId xmlns:p14="http://schemas.microsoft.com/office/powerpoint/2010/main" val="3958499234"/>
                </p:ext>
              </p:extLst>
            </p:nvPr>
          </p:nvGraphicFramePr>
          <p:xfrm>
            <a:off x="838200" y="1139700"/>
            <a:ext cx="8077200" cy="3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Arc 23"/>
            <p:cNvSpPr/>
            <p:nvPr/>
          </p:nvSpPr>
          <p:spPr>
            <a:xfrm rot="10800000">
              <a:off x="1905000" y="3200400"/>
              <a:ext cx="3200400" cy="13715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ectangle 24"/>
            <p:cNvSpPr/>
            <p:nvPr/>
          </p:nvSpPr>
          <p:spPr>
            <a:xfrm>
              <a:off x="2209800" y="3886201"/>
              <a:ext cx="2514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Compilation Error</a:t>
              </a:r>
              <a:endParaRPr lang="en-US" i="1" dirty="0">
                <a:solidFill>
                  <a:schemeClr val="tx1"/>
                </a:solidFill>
              </a:endParaRPr>
            </a:p>
          </p:txBody>
        </p:sp>
        <p:sp>
          <p:nvSpPr>
            <p:cNvPr id="26" name="Arc 25"/>
            <p:cNvSpPr/>
            <p:nvPr/>
          </p:nvSpPr>
          <p:spPr>
            <a:xfrm rot="10800000">
              <a:off x="1600200" y="2743200"/>
              <a:ext cx="6477000" cy="23621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p:cNvSpPr/>
            <p:nvPr/>
          </p:nvSpPr>
          <p:spPr>
            <a:xfrm>
              <a:off x="4648200" y="4191001"/>
              <a:ext cx="2667000" cy="924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Runtime Error</a:t>
              </a:r>
            </a:p>
            <a:p>
              <a:pPr algn="ctr"/>
              <a:r>
                <a:rPr lang="en-US" i="1" dirty="0" smtClean="0">
                  <a:solidFill>
                    <a:schemeClr val="tx1"/>
                  </a:solidFill>
                </a:rPr>
                <a:t>Logic Error</a:t>
              </a:r>
              <a:endParaRPr lang="en-US" i="1" dirty="0">
                <a:solidFill>
                  <a:schemeClr val="tx1"/>
                </a:solidFill>
              </a:endParaRPr>
            </a:p>
          </p:txBody>
        </p:sp>
      </p:grpSp>
      <p:sp>
        <p:nvSpPr>
          <p:cNvPr id="29" name="Footer Placeholder 28"/>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7</a:t>
            </a:fld>
            <a:endParaRPr lang="en-US" sz="1600" dirty="0"/>
          </a:p>
        </p:txBody>
      </p:sp>
      <p:sp>
        <p:nvSpPr>
          <p:cNvPr id="13" name="TextBox 1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 </a:t>
            </a:r>
            <a:r>
              <a:rPr lang="en-US" sz="2800" smtClean="0">
                <a:solidFill>
                  <a:srgbClr val="000099"/>
                </a:solidFill>
                <a:latin typeface="Britannic Bold" panose="020B0903060703020204" pitchFamily="34" charset="0"/>
              </a:rPr>
              <a:t>Run Cycle</a:t>
            </a:r>
            <a:endParaRPr lang="en-US" sz="2800">
              <a:solidFill>
                <a:srgbClr val="000099"/>
              </a:solidFill>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smtClean="0">
                <a:latin typeface="Britannic Bold" panose="020B0903060703020204" pitchFamily="34" charset="0"/>
              </a:rPr>
              <a:t>Recap</a:t>
            </a:r>
            <a:r>
              <a:rPr lang="en-US" sz="3600" dirty="0" smtClean="0">
                <a:latin typeface="Britannic Bold" panose="020B0903060703020204" pitchFamily="34" charset="0"/>
              </a:rPr>
              <a:t>: Run Cycle for C Programs</a:t>
            </a:r>
            <a:endParaRPr lang="en-US" sz="3600" dirty="0">
              <a:latin typeface="Britannic Bold" panose="020B0903060703020204" pitchFamily="34" charset="0"/>
            </a:endParaRPr>
          </a:p>
        </p:txBody>
      </p:sp>
      <p:sp>
        <p:nvSpPr>
          <p:cNvPr id="29" name="Footer Placeholder 28"/>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8</a:t>
            </a:fld>
            <a:endParaRPr lang="en-US" sz="1600" dirty="0"/>
          </a:p>
        </p:txBody>
      </p:sp>
      <p:grpSp>
        <p:nvGrpSpPr>
          <p:cNvPr id="67" name="Group 66"/>
          <p:cNvGrpSpPr/>
          <p:nvPr/>
        </p:nvGrpSpPr>
        <p:grpSpPr>
          <a:xfrm>
            <a:off x="5867400" y="990600"/>
            <a:ext cx="2514600" cy="1447800"/>
            <a:chOff x="5981700" y="914400"/>
            <a:chExt cx="2514600" cy="1447800"/>
          </a:xfrm>
        </p:grpSpPr>
        <p:grpSp>
          <p:nvGrpSpPr>
            <p:cNvPr id="43" name="Group 42"/>
            <p:cNvGrpSpPr/>
            <p:nvPr/>
          </p:nvGrpSpPr>
          <p:grpSpPr>
            <a:xfrm>
              <a:off x="6553200" y="1676400"/>
              <a:ext cx="1371600" cy="685800"/>
              <a:chOff x="7086600" y="2057400"/>
              <a:chExt cx="1371600" cy="685800"/>
            </a:xfrm>
          </p:grpSpPr>
          <p:sp>
            <p:nvSpPr>
              <p:cNvPr id="44" name="Flowchart: Document 43"/>
              <p:cNvSpPr/>
              <p:nvPr/>
            </p:nvSpPr>
            <p:spPr>
              <a:xfrm>
                <a:off x="7086600" y="20574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7124700" y="2133600"/>
                <a:ext cx="1295400" cy="338554"/>
              </a:xfrm>
              <a:prstGeom prst="rect">
                <a:avLst/>
              </a:prstGeom>
              <a:noFill/>
            </p:spPr>
            <p:txBody>
              <a:bodyPr wrap="square" rtlCol="0">
                <a:spAutoFit/>
              </a:bodyPr>
              <a:lstStyle/>
              <a:p>
                <a:pPr algn="ctr"/>
                <a:r>
                  <a:rPr lang="en-US" sz="1600" dirty="0" err="1" smtClean="0"/>
                  <a:t>welcome.c</a:t>
                </a:r>
                <a:endParaRPr lang="en-SG" sz="1600" dirty="0"/>
              </a:p>
            </p:txBody>
          </p:sp>
        </p:grpSp>
        <p:cxnSp>
          <p:nvCxnSpPr>
            <p:cNvPr id="46" name="Straight Arrow Connector 45"/>
            <p:cNvCxnSpPr/>
            <p:nvPr/>
          </p:nvCxnSpPr>
          <p:spPr>
            <a:xfrm>
              <a:off x="7239000" y="129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981700" y="914400"/>
              <a:ext cx="2514600" cy="584775"/>
              <a:chOff x="7010400" y="457200"/>
              <a:chExt cx="1905000" cy="584775"/>
            </a:xfrm>
          </p:grpSpPr>
          <p:sp>
            <p:nvSpPr>
              <p:cNvPr id="51" name="Rectangle 50"/>
              <p:cNvSpPr/>
              <p:nvPr/>
            </p:nvSpPr>
            <p:spPr>
              <a:xfrm>
                <a:off x="7010400"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p:cNvSpPr txBox="1"/>
              <p:nvPr/>
            </p:nvSpPr>
            <p:spPr>
              <a:xfrm>
                <a:off x="7086600" y="457200"/>
                <a:ext cx="1752600" cy="584775"/>
              </a:xfrm>
              <a:prstGeom prst="rect">
                <a:avLst/>
              </a:prstGeom>
              <a:noFill/>
            </p:spPr>
            <p:txBody>
              <a:bodyPr wrap="square" rtlCol="0">
                <a:spAutoFit/>
              </a:bodyPr>
              <a:lstStyle/>
              <a:p>
                <a:pPr algn="ctr"/>
                <a:r>
                  <a:rPr lang="en-US" sz="1600" dirty="0" smtClean="0">
                    <a:latin typeface="Lucida Console" pitchFamily="49" charset="0"/>
                  </a:rPr>
                  <a:t>vim </a:t>
                </a:r>
                <a:r>
                  <a:rPr lang="en-US" sz="1600" dirty="0" err="1" smtClean="0">
                    <a:latin typeface="Lucida Console" pitchFamily="49" charset="0"/>
                  </a:rPr>
                  <a:t>welcome.c</a:t>
                </a:r>
                <a:endParaRPr lang="en-SG" sz="1600" dirty="0">
                  <a:latin typeface="Lucida Console" pitchFamily="49" charset="0"/>
                </a:endParaRPr>
              </a:p>
            </p:txBody>
          </p:sp>
        </p:grpSp>
      </p:grpSp>
      <p:grpSp>
        <p:nvGrpSpPr>
          <p:cNvPr id="68" name="Group 67"/>
          <p:cNvGrpSpPr/>
          <p:nvPr/>
        </p:nvGrpSpPr>
        <p:grpSpPr>
          <a:xfrm>
            <a:off x="5600700" y="2438400"/>
            <a:ext cx="3048000" cy="1828800"/>
            <a:chOff x="5715000" y="2362200"/>
            <a:chExt cx="3048000" cy="1828800"/>
          </a:xfrm>
        </p:grpSpPr>
        <p:grpSp>
          <p:nvGrpSpPr>
            <p:cNvPr id="47" name="Group 46"/>
            <p:cNvGrpSpPr/>
            <p:nvPr/>
          </p:nvGrpSpPr>
          <p:grpSpPr>
            <a:xfrm>
              <a:off x="5715000" y="2743200"/>
              <a:ext cx="3048000" cy="584775"/>
              <a:chOff x="7010400" y="3048000"/>
              <a:chExt cx="1905000" cy="584775"/>
            </a:xfrm>
          </p:grpSpPr>
          <p:sp>
            <p:nvSpPr>
              <p:cNvPr id="48" name="Rectangle 47"/>
              <p:cNvSpPr/>
              <p:nvPr/>
            </p:nvSpPr>
            <p:spPr>
              <a:xfrm>
                <a:off x="7010400" y="30480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p:cNvSpPr txBox="1"/>
              <p:nvPr/>
            </p:nvSpPr>
            <p:spPr>
              <a:xfrm>
                <a:off x="7086600" y="3048000"/>
                <a:ext cx="1752600" cy="584775"/>
              </a:xfrm>
              <a:prstGeom prst="rect">
                <a:avLst/>
              </a:prstGeom>
              <a:noFill/>
            </p:spPr>
            <p:txBody>
              <a:bodyPr wrap="square" rtlCol="0">
                <a:spAutoFit/>
              </a:bodyPr>
              <a:lstStyle/>
              <a:p>
                <a:pPr algn="ctr"/>
                <a:r>
                  <a:rPr lang="en-US" sz="1600" dirty="0" err="1" smtClean="0">
                    <a:latin typeface="Lucida Console" pitchFamily="49" charset="0"/>
                  </a:rPr>
                  <a:t>gcc</a:t>
                </a:r>
                <a:r>
                  <a:rPr lang="en-US" sz="1600" dirty="0" smtClean="0">
                    <a:latin typeface="Lucida Console" pitchFamily="49" charset="0"/>
                  </a:rPr>
                  <a:t> -Wall </a:t>
                </a:r>
                <a:r>
                  <a:rPr lang="en-US" sz="1600" dirty="0" err="1" smtClean="0">
                    <a:latin typeface="Lucida Console" pitchFamily="49" charset="0"/>
                  </a:rPr>
                  <a:t>welcome.c</a:t>
                </a:r>
                <a:endParaRPr lang="en-SG" sz="1600" dirty="0">
                  <a:latin typeface="Lucida Console" pitchFamily="49" charset="0"/>
                </a:endParaRPr>
              </a:p>
            </p:txBody>
          </p:sp>
        </p:grpSp>
        <p:grpSp>
          <p:nvGrpSpPr>
            <p:cNvPr id="56" name="Group 55"/>
            <p:cNvGrpSpPr/>
            <p:nvPr/>
          </p:nvGrpSpPr>
          <p:grpSpPr>
            <a:xfrm>
              <a:off x="6553200" y="3505200"/>
              <a:ext cx="1371600" cy="685800"/>
              <a:chOff x="4953000" y="2514600"/>
              <a:chExt cx="1371600" cy="685800"/>
            </a:xfrm>
          </p:grpSpPr>
          <p:sp>
            <p:nvSpPr>
              <p:cNvPr id="57" name="Flowchart: Document 56"/>
              <p:cNvSpPr/>
              <p:nvPr/>
            </p:nvSpPr>
            <p:spPr>
              <a:xfrm>
                <a:off x="4953000" y="25146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p:cNvSpPr txBox="1"/>
              <p:nvPr/>
            </p:nvSpPr>
            <p:spPr>
              <a:xfrm>
                <a:off x="4991100" y="2590800"/>
                <a:ext cx="1295400" cy="338554"/>
              </a:xfrm>
              <a:prstGeom prst="rect">
                <a:avLst/>
              </a:prstGeom>
              <a:noFill/>
            </p:spPr>
            <p:txBody>
              <a:bodyPr wrap="square" rtlCol="0">
                <a:spAutoFit/>
              </a:bodyPr>
              <a:lstStyle/>
              <a:p>
                <a:pPr algn="ctr"/>
                <a:r>
                  <a:rPr lang="en-US" sz="1600" dirty="0" err="1" smtClean="0"/>
                  <a:t>a.out</a:t>
                </a:r>
                <a:endParaRPr lang="en-SG" sz="1600" dirty="0"/>
              </a:p>
            </p:txBody>
          </p:sp>
        </p:grpSp>
        <p:cxnSp>
          <p:nvCxnSpPr>
            <p:cNvPr id="62" name="Straight Arrow Connector 61"/>
            <p:cNvCxnSpPr/>
            <p:nvPr/>
          </p:nvCxnSpPr>
          <p:spPr>
            <a:xfrm>
              <a:off x="7239000" y="2362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39000" y="3124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6172200" y="4267200"/>
            <a:ext cx="1905000" cy="1676400"/>
            <a:chOff x="6286500" y="4191000"/>
            <a:chExt cx="1905000" cy="1676400"/>
          </a:xfrm>
        </p:grpSpPr>
        <p:grpSp>
          <p:nvGrpSpPr>
            <p:cNvPr id="53" name="Group 52"/>
            <p:cNvGrpSpPr/>
            <p:nvPr/>
          </p:nvGrpSpPr>
          <p:grpSpPr>
            <a:xfrm>
              <a:off x="6286500" y="4572000"/>
              <a:ext cx="1905000" cy="381000"/>
              <a:chOff x="7010400" y="3962400"/>
              <a:chExt cx="1905000" cy="381000"/>
            </a:xfrm>
          </p:grpSpPr>
          <p:sp>
            <p:nvSpPr>
              <p:cNvPr id="54" name="Rectangle 53"/>
              <p:cNvSpPr/>
              <p:nvPr/>
            </p:nvSpPr>
            <p:spPr>
              <a:xfrm>
                <a:off x="7010400" y="39624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7086600" y="3962400"/>
                <a:ext cx="1752600" cy="338554"/>
              </a:xfrm>
              <a:prstGeom prst="rect">
                <a:avLst/>
              </a:prstGeom>
              <a:noFill/>
            </p:spPr>
            <p:txBody>
              <a:bodyPr wrap="square" rtlCol="0">
                <a:spAutoFit/>
              </a:bodyPr>
              <a:lstStyle/>
              <a:p>
                <a:pPr algn="ctr"/>
                <a:r>
                  <a:rPr lang="en-US" sz="1600" dirty="0" err="1" smtClean="0">
                    <a:latin typeface="Lucida Console" pitchFamily="49" charset="0"/>
                  </a:rPr>
                  <a:t>a.out</a:t>
                </a:r>
                <a:endParaRPr lang="en-SG" sz="1600" dirty="0">
                  <a:latin typeface="Lucida Console" pitchFamily="49" charset="0"/>
                </a:endParaRPr>
              </a:p>
            </p:txBody>
          </p:sp>
        </p:grpSp>
        <p:grpSp>
          <p:nvGrpSpPr>
            <p:cNvPr id="59" name="Group 58"/>
            <p:cNvGrpSpPr/>
            <p:nvPr/>
          </p:nvGrpSpPr>
          <p:grpSpPr>
            <a:xfrm>
              <a:off x="6591300" y="5334000"/>
              <a:ext cx="1295400" cy="533400"/>
              <a:chOff x="5943600" y="4876800"/>
              <a:chExt cx="1295400" cy="533400"/>
            </a:xfrm>
          </p:grpSpPr>
          <p:sp>
            <p:nvSpPr>
              <p:cNvPr id="60" name="Flowchart: Alternate Process 59"/>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TextBox 60"/>
              <p:cNvSpPr txBox="1"/>
              <p:nvPr/>
            </p:nvSpPr>
            <p:spPr>
              <a:xfrm>
                <a:off x="6057900" y="4974223"/>
                <a:ext cx="1066800" cy="338554"/>
              </a:xfrm>
              <a:prstGeom prst="rect">
                <a:avLst/>
              </a:prstGeom>
              <a:noFill/>
            </p:spPr>
            <p:txBody>
              <a:bodyPr wrap="square" rtlCol="0">
                <a:spAutoFit/>
              </a:bodyPr>
              <a:lstStyle/>
              <a:p>
                <a:pPr algn="ctr"/>
                <a:r>
                  <a:rPr lang="en-US" sz="1600" dirty="0" smtClean="0"/>
                  <a:t>output</a:t>
                </a:r>
                <a:endParaRPr lang="en-SG" sz="1600" dirty="0"/>
              </a:p>
            </p:txBody>
          </p:sp>
        </p:grpSp>
        <p:cxnSp>
          <p:nvCxnSpPr>
            <p:cNvPr id="64" name="Straight Arrow Connector 63"/>
            <p:cNvCxnSpPr/>
            <p:nvPr/>
          </p:nvCxnSpPr>
          <p:spPr>
            <a:xfrm>
              <a:off x="7239000" y="4191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39000" y="4953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66" name="Content Placeholder 2"/>
          <p:cNvSpPr>
            <a:spLocks noGrp="1"/>
          </p:cNvSpPr>
          <p:nvPr>
            <p:ph idx="1"/>
          </p:nvPr>
        </p:nvSpPr>
        <p:spPr>
          <a:xfrm>
            <a:off x="693420" y="1065998"/>
            <a:ext cx="5029200" cy="5486400"/>
          </a:xfrm>
        </p:spPr>
        <p:txBody>
          <a:bodyPr>
            <a:normAutofit/>
          </a:bodyPr>
          <a:lstStyle/>
          <a:p>
            <a:pPr>
              <a:spcBef>
                <a:spcPts val="600"/>
              </a:spcBef>
            </a:pPr>
            <a:r>
              <a:rPr lang="en-US" sz="2400" dirty="0" smtClean="0">
                <a:solidFill>
                  <a:srgbClr val="C00000"/>
                </a:solidFill>
              </a:rPr>
              <a:t>Writing/Editing Program</a:t>
            </a:r>
          </a:p>
          <a:p>
            <a:pPr lvl="1">
              <a:spcBef>
                <a:spcPts val="600"/>
              </a:spcBef>
            </a:pPr>
            <a:r>
              <a:rPr lang="en-US" sz="2000" dirty="0" smtClean="0"/>
              <a:t>Use an editor, e.g.: vim</a:t>
            </a:r>
          </a:p>
          <a:p>
            <a:pPr lvl="1">
              <a:spcBef>
                <a:spcPts val="600"/>
              </a:spcBef>
            </a:pPr>
            <a:r>
              <a:rPr lang="en-US" sz="2000" dirty="0" smtClean="0"/>
              <a:t>Source code must have a </a:t>
            </a:r>
            <a:r>
              <a:rPr lang="en-US" sz="2000" b="1" dirty="0" smtClean="0">
                <a:solidFill>
                  <a:srgbClr val="C00000"/>
                </a:solidFill>
                <a:latin typeface="Courier New" pitchFamily="49" charset="0"/>
                <a:cs typeface="Courier New" pitchFamily="49" charset="0"/>
              </a:rPr>
              <a:t>.c </a:t>
            </a:r>
            <a:r>
              <a:rPr lang="en-US" sz="2000" dirty="0" smtClean="0"/>
              <a:t>extension</a:t>
            </a:r>
          </a:p>
          <a:p>
            <a:pPr>
              <a:spcBef>
                <a:spcPts val="1800"/>
              </a:spcBef>
            </a:pPr>
            <a:r>
              <a:rPr lang="en-US" sz="2400" smtClean="0">
                <a:solidFill>
                  <a:srgbClr val="C00000"/>
                </a:solidFill>
              </a:rPr>
              <a:t>Compiling </a:t>
            </a:r>
            <a:r>
              <a:rPr lang="en-US" sz="2400" dirty="0" smtClean="0">
                <a:solidFill>
                  <a:srgbClr val="C00000"/>
                </a:solidFill>
              </a:rPr>
              <a:t>Program</a:t>
            </a:r>
          </a:p>
          <a:p>
            <a:pPr lvl="1">
              <a:spcBef>
                <a:spcPts val="600"/>
              </a:spcBef>
            </a:pPr>
            <a:r>
              <a:rPr lang="en-US" sz="2000" dirty="0" smtClean="0"/>
              <a:t>Use a C compiler, </a:t>
            </a:r>
            <a:r>
              <a:rPr lang="en-US" sz="2000" dirty="0" err="1" smtClean="0"/>
              <a:t>eg</a:t>
            </a:r>
            <a:r>
              <a:rPr lang="en-US" sz="2000" dirty="0" smtClean="0"/>
              <a:t>: </a:t>
            </a:r>
            <a:r>
              <a:rPr lang="en-US" sz="2000" b="1" dirty="0" err="1" smtClean="0">
                <a:latin typeface="Courier New" pitchFamily="49" charset="0"/>
                <a:cs typeface="Courier New" pitchFamily="49" charset="0"/>
              </a:rPr>
              <a:t>gcc</a:t>
            </a:r>
            <a:r>
              <a:rPr lang="en-US" sz="2000" b="1" dirty="0" smtClean="0">
                <a:latin typeface="Courier New" pitchFamily="49" charset="0"/>
                <a:cs typeface="Courier New" pitchFamily="49" charset="0"/>
              </a:rPr>
              <a:t> </a:t>
            </a:r>
          </a:p>
          <a:p>
            <a:pPr lvl="1">
              <a:spcBef>
                <a:spcPts val="600"/>
              </a:spcBef>
            </a:pPr>
            <a:r>
              <a:rPr lang="en-US" sz="2000" smtClean="0"/>
              <a:t>Default </a:t>
            </a:r>
            <a:r>
              <a:rPr lang="en-US" sz="2000" dirty="0" smtClean="0"/>
              <a:t>executable file: </a:t>
            </a:r>
            <a:r>
              <a:rPr lang="en-US" sz="2000" b="1" dirty="0" err="1" smtClean="0">
                <a:solidFill>
                  <a:srgbClr val="0000FF"/>
                </a:solidFill>
                <a:latin typeface="Courier New" pitchFamily="49" charset="0"/>
                <a:cs typeface="Courier New" pitchFamily="49" charset="0"/>
              </a:rPr>
              <a:t>a.out</a:t>
            </a:r>
            <a:endParaRPr lang="en-US" sz="2000" b="1" dirty="0" smtClean="0">
              <a:solidFill>
                <a:srgbClr val="0000FF"/>
              </a:solidFill>
              <a:latin typeface="Courier New" pitchFamily="49" charset="0"/>
              <a:cs typeface="Courier New" pitchFamily="49" charset="0"/>
            </a:endParaRPr>
          </a:p>
          <a:p>
            <a:pPr>
              <a:spcBef>
                <a:spcPts val="1800"/>
              </a:spcBef>
            </a:pPr>
            <a:r>
              <a:rPr lang="en-US" sz="2400" dirty="0" smtClean="0">
                <a:solidFill>
                  <a:srgbClr val="C00000"/>
                </a:solidFill>
              </a:rPr>
              <a:t>Executing Binary</a:t>
            </a:r>
          </a:p>
          <a:p>
            <a:pPr lvl="1">
              <a:spcBef>
                <a:spcPts val="600"/>
              </a:spcBef>
            </a:pPr>
            <a:r>
              <a:rPr lang="en-US" sz="2000" dirty="0" smtClean="0"/>
              <a:t>Type name of </a:t>
            </a:r>
            <a:r>
              <a:rPr lang="en-US" sz="2000" smtClean="0"/>
              <a:t>executable file</a:t>
            </a:r>
            <a:endParaRPr lang="en-US" sz="2000" dirty="0" smtClean="0"/>
          </a:p>
        </p:txBody>
      </p:sp>
      <p:sp>
        <p:nvSpPr>
          <p:cNvPr id="33" name="TextBox 3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up)">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xEl>
                                              <p:pRg st="7" end="7"/>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305800" cy="788988"/>
          </a:xfrm>
        </p:spPr>
        <p:txBody>
          <a:bodyPr/>
          <a:lstStyle/>
          <a:p>
            <a:r>
              <a:rPr lang="en-US" sz="3600" smtClean="0">
                <a:latin typeface="Britannic Bold" panose="020B0903060703020204" pitchFamily="34" charset="0"/>
              </a:rPr>
              <a:t>Java: Compile </a:t>
            </a:r>
            <a:r>
              <a:rPr lang="en-US" sz="3600" dirty="0" smtClean="0">
                <a:latin typeface="Britannic Bold" panose="020B0903060703020204" pitchFamily="34" charset="0"/>
              </a:rPr>
              <a:t>Once, Run Anywhere</a:t>
            </a:r>
            <a:r>
              <a:rPr lang="en-US" sz="3600" smtClean="0">
                <a:latin typeface="Britannic Bold" panose="020B0903060703020204" pitchFamily="34" charset="0"/>
              </a:rPr>
              <a:t>? </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1000" cy="5486400"/>
          </a:xfrm>
        </p:spPr>
        <p:txBody>
          <a:bodyPr>
            <a:normAutofit lnSpcReduction="10000"/>
          </a:bodyPr>
          <a:lstStyle/>
          <a:p>
            <a:pPr>
              <a:spcBef>
                <a:spcPts val="600"/>
              </a:spcBef>
            </a:pPr>
            <a:r>
              <a:rPr lang="en-US" sz="2800" dirty="0" smtClean="0"/>
              <a:t>Normal executable files are directly dependent on the OS/Hardware</a:t>
            </a:r>
          </a:p>
          <a:p>
            <a:pPr lvl="1">
              <a:spcBef>
                <a:spcPts val="600"/>
              </a:spcBef>
            </a:pPr>
            <a:r>
              <a:rPr lang="en-US" sz="2400" dirty="0" smtClean="0"/>
              <a:t>Hence, an executable file is usually </a:t>
            </a:r>
            <a:r>
              <a:rPr lang="en-US" sz="2400" u="sng" dirty="0" smtClean="0"/>
              <a:t>not</a:t>
            </a:r>
            <a:r>
              <a:rPr lang="en-US" sz="2400" dirty="0" smtClean="0"/>
              <a:t> executable on different platforms</a:t>
            </a:r>
          </a:p>
          <a:p>
            <a:pPr lvl="1">
              <a:spcBef>
                <a:spcPts val="600"/>
              </a:spcBef>
            </a:pPr>
            <a:r>
              <a:rPr lang="en-US" sz="2400" dirty="0" err="1" smtClean="0"/>
              <a:t>E.g</a:t>
            </a:r>
            <a:r>
              <a:rPr lang="en-US" sz="2400" dirty="0" smtClean="0"/>
              <a:t>: The </a:t>
            </a:r>
            <a:r>
              <a:rPr lang="en-US" sz="2400" dirty="0" err="1" smtClean="0">
                <a:solidFill>
                  <a:srgbClr val="C00000"/>
                </a:solidFill>
              </a:rPr>
              <a:t>a.out</a:t>
            </a:r>
            <a:r>
              <a:rPr lang="en-US" sz="2400" dirty="0" smtClean="0"/>
              <a:t> file compiled on </a:t>
            </a:r>
            <a:r>
              <a:rPr lang="en-US" sz="2400" dirty="0" err="1" smtClean="0"/>
              <a:t>sunfire</a:t>
            </a:r>
            <a:r>
              <a:rPr lang="en-US" sz="2400" dirty="0" smtClean="0"/>
              <a:t> is not executable on your Windows computer</a:t>
            </a:r>
          </a:p>
          <a:p>
            <a:pPr>
              <a:spcBef>
                <a:spcPts val="1200"/>
              </a:spcBef>
            </a:pPr>
            <a:r>
              <a:rPr lang="en-US" sz="2800" dirty="0" smtClean="0"/>
              <a:t>Java overcomes this by running the executable on an </a:t>
            </a:r>
            <a:r>
              <a:rPr lang="en-US" sz="2800" dirty="0" smtClean="0">
                <a:solidFill>
                  <a:srgbClr val="0000FF"/>
                </a:solidFill>
              </a:rPr>
              <a:t>uniform hardware environment </a:t>
            </a:r>
            <a:r>
              <a:rPr lang="en-US" sz="2800" u="sng" dirty="0" smtClean="0"/>
              <a:t>simulated by software</a:t>
            </a:r>
          </a:p>
          <a:p>
            <a:pPr lvl="1">
              <a:spcBef>
                <a:spcPts val="600"/>
              </a:spcBef>
            </a:pPr>
            <a:r>
              <a:rPr lang="en-US" sz="2400" dirty="0" smtClean="0"/>
              <a:t>The hardware environment is know as the </a:t>
            </a:r>
            <a:r>
              <a:rPr lang="en-US" sz="2400" dirty="0" smtClean="0">
                <a:solidFill>
                  <a:srgbClr val="0000FF"/>
                </a:solidFill>
              </a:rPr>
              <a:t>Java Virtual Machine (JVM)</a:t>
            </a:r>
          </a:p>
          <a:p>
            <a:pPr lvl="1">
              <a:spcBef>
                <a:spcPts val="600"/>
              </a:spcBef>
            </a:pPr>
            <a:r>
              <a:rPr lang="en-US" sz="2400" dirty="0" smtClean="0"/>
              <a:t>So, we only need a </a:t>
            </a:r>
            <a:r>
              <a:rPr lang="en-US" sz="2400" dirty="0" smtClean="0">
                <a:solidFill>
                  <a:srgbClr val="0000FF"/>
                </a:solidFill>
              </a:rPr>
              <a:t>specific JVM </a:t>
            </a:r>
            <a:r>
              <a:rPr lang="en-US" sz="2400" dirty="0" smtClean="0"/>
              <a:t>for a particular platform to execute all Java </a:t>
            </a:r>
            <a:r>
              <a:rPr lang="en-US" sz="2400" dirty="0" err="1" smtClean="0"/>
              <a:t>bytecodes</a:t>
            </a:r>
            <a:r>
              <a:rPr lang="en-US" sz="2400" dirty="0" smtClean="0"/>
              <a:t> </a:t>
            </a:r>
            <a:r>
              <a:rPr lang="en-US" sz="2400" u="sng" dirty="0" smtClean="0"/>
              <a:t>without</a:t>
            </a:r>
            <a:r>
              <a:rPr lang="en-US" sz="2400" dirty="0" smtClean="0"/>
              <a:t> recompilation</a:t>
            </a:r>
            <a:endParaRPr lang="en-US" sz="2400" dirty="0"/>
          </a:p>
        </p:txBody>
      </p:sp>
      <p:sp>
        <p:nvSpPr>
          <p:cNvPr id="5" name="Footer Placeholder 4"/>
          <p:cNvSpPr>
            <a:spLocks noGrp="1"/>
          </p:cNvSpPr>
          <p:nvPr>
            <p:ph type="ftr" sz="quarter" idx="10"/>
          </p:nvPr>
        </p:nvSpPr>
        <p:spPr/>
        <p:txBody>
          <a:bodyPr/>
          <a:lstStyle/>
          <a:p>
            <a:r>
              <a:rPr lang="en-SG" dirty="0" smtClean="0"/>
              <a:t>[CS1020 Lecture </a:t>
            </a:r>
            <a:r>
              <a:rPr lang="en-SG" smtClean="0"/>
              <a:t>1 AY2013/4 </a:t>
            </a:r>
            <a:r>
              <a:rPr lang="en-SG" dirty="0" smtClean="0"/>
              <a:t>S2]</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9</a:t>
            </a:fld>
            <a:endParaRPr lang="en-US" sz="1600" dirty="0"/>
          </a:p>
        </p:txBody>
      </p:sp>
      <p:sp>
        <p:nvSpPr>
          <p:cNvPr id="8" name="TextBox 7"/>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smtClean="0">
                <a:solidFill>
                  <a:srgbClr val="C00000"/>
                </a:solidFill>
                <a:latin typeface="Britannic Bold" panose="020B0903060703020204" pitchFamily="34" charset="0"/>
              </a:rPr>
              <a:t>2.</a:t>
            </a:r>
            <a:r>
              <a:rPr lang="en-US" sz="2800" smtClean="0">
                <a:solidFill>
                  <a:srgbClr val="000099"/>
                </a:solidFill>
                <a:latin typeface="Britannic Bold" panose="020B0903060703020204" pitchFamily="34" charset="0"/>
              </a:rPr>
              <a:t> Run Cycle</a:t>
            </a:r>
            <a:endParaRPr lang="en-US" sz="2800">
              <a:solidFill>
                <a:srgbClr val="000099"/>
              </a:solidFill>
              <a:latin typeface="Britannic Bold" panose="020B0903060703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L0 - Course Admin</Template>
  <TotalTime>2270</TotalTime>
  <Words>4192</Words>
  <Application>Microsoft Office PowerPoint</Application>
  <PresentationFormat>On-screen Show (4:3)</PresentationFormat>
  <Paragraphs>895</Paragraphs>
  <Slides>59</Slides>
  <Notes>58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L1 - Basic of C++</vt:lpstr>
      <vt:lpstr>Equation</vt:lpstr>
      <vt:lpstr>CS1020 Data Structures and Algorithms I Lecture Note #1</vt:lpstr>
      <vt:lpstr>Objectives</vt:lpstr>
      <vt:lpstr>References</vt:lpstr>
      <vt:lpstr>Outline</vt:lpstr>
      <vt:lpstr>PowerPoint Presentation</vt:lpstr>
      <vt:lpstr>1. Java: Brief History &amp; Background</vt:lpstr>
      <vt:lpstr>Recap: Process</vt:lpstr>
      <vt:lpstr>Recap: Run Cycle for C Programs</vt:lpstr>
      <vt:lpstr>Java: Compile Once, Run Anywhere? </vt:lpstr>
      <vt:lpstr>Run Cycle for Java Programs</vt:lpstr>
      <vt:lpstr>Java Execution Illustration</vt:lpstr>
      <vt:lpstr>3. Basic Java Program Structure</vt:lpstr>
      <vt:lpstr>Hello World!</vt:lpstr>
      <vt:lpstr>PowerPoint Presentation</vt:lpstr>
      <vt:lpstr>Key Observations (1/2)</vt:lpstr>
      <vt:lpstr>Key Observations (2/2)</vt:lpstr>
      <vt:lpstr>4.1 Arithmetic Expressions</vt:lpstr>
      <vt:lpstr>4.1 Identifier, Variable, Constant (1/2)</vt:lpstr>
      <vt:lpstr>4.1 Identifier, Variable, Constant (2/2)</vt:lpstr>
      <vt:lpstr>4.1 Numeric Data Types</vt:lpstr>
      <vt:lpstr>4.1 Numeric Operators</vt:lpstr>
      <vt:lpstr>4.1 Numeric Data Type Conversion</vt:lpstr>
      <vt:lpstr>4.1 Data Type Conversion</vt:lpstr>
      <vt:lpstr>4.1 Problem: Fahrenheit to Celsius</vt:lpstr>
      <vt:lpstr>4.1 Solution: Fahrenheit to Celsius </vt:lpstr>
      <vt:lpstr>4.2 Control Statements</vt:lpstr>
      <vt:lpstr>4.2 Boolean Data Type [new in Java]</vt:lpstr>
      <vt:lpstr>4.2 Boolean Operators</vt:lpstr>
      <vt:lpstr>4.2 Comparison with C</vt:lpstr>
      <vt:lpstr>4.2 Selection Statements</vt:lpstr>
      <vt:lpstr>4.2 Repetition Statements (1/2)</vt:lpstr>
      <vt:lpstr>4.2 Repetition Statements (2/2)</vt:lpstr>
      <vt:lpstr>4.3 Basic Input/Output</vt:lpstr>
      <vt:lpstr>4.3 Reading input: The Scanner Class</vt:lpstr>
      <vt:lpstr>4.3 Reading Input: Fahrenheit Ver 2</vt:lpstr>
      <vt:lpstr>4.3 Reading Input: Key Points (1/3)</vt:lpstr>
      <vt:lpstr>4.3 Reading Input: Key Points (2/3)</vt:lpstr>
      <vt:lpstr>4.3 Reading Input: Key Points (3/3)</vt:lpstr>
      <vt:lpstr>4.3 Writing Output: The Standard Output</vt:lpstr>
      <vt:lpstr>4.3 Writing Output: printf()</vt:lpstr>
      <vt:lpstr>4.3 Problem: Approximating PI</vt:lpstr>
      <vt:lpstr>4.3 Solution: Approximating PI </vt:lpstr>
      <vt:lpstr>4.4 API</vt:lpstr>
      <vt:lpstr>4.4 API (1/2)</vt:lpstr>
      <vt:lpstr>4.4 API (2/2)</vt:lpstr>
      <vt:lpstr>4.5 Math class, Class Attributes</vt:lpstr>
      <vt:lpstr>4.5 The Math class (1/2)</vt:lpstr>
      <vt:lpstr>4.5 The Math class (2/2) </vt:lpstr>
      <vt:lpstr>4.5 Class Attributes</vt:lpstr>
      <vt:lpstr>4.5 The Math class: Demo</vt:lpstr>
      <vt:lpstr>4.6 User-defined Functions</vt:lpstr>
      <vt:lpstr>4.6 Function with a new name</vt:lpstr>
      <vt:lpstr>4.6 Method Parameter Passing</vt:lpstr>
      <vt:lpstr>Summary</vt:lpstr>
      <vt:lpstr>References for Java Style Guides</vt:lpstr>
      <vt:lpstr>Practice Exercises</vt:lpstr>
      <vt:lpstr>Next Week: Real OOP</vt:lpstr>
      <vt:lpstr>Introductory Workshop</vt:lpstr>
      <vt:lpstr>PowerPoint Presentation</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 Tan</dc:creator>
  <cp:lastModifiedBy>Aaron Tan</cp:lastModifiedBy>
  <cp:revision>381</cp:revision>
  <dcterms:created xsi:type="dcterms:W3CDTF">2010-12-15T06:17:08Z</dcterms:created>
  <dcterms:modified xsi:type="dcterms:W3CDTF">2014-01-18T14:01:57Z</dcterms:modified>
</cp:coreProperties>
</file>