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70" r:id="rId1"/>
  </p:sldMasterIdLst>
  <p:notesMasterIdLst>
    <p:notesMasterId r:id="rId31"/>
  </p:notesMasterIdLst>
  <p:handoutMasterIdLst>
    <p:handoutMasterId r:id="rId32"/>
  </p:handoutMasterIdLst>
  <p:sldIdLst>
    <p:sldId id="256" r:id="rId2"/>
    <p:sldId id="488" r:id="rId3"/>
    <p:sldId id="560" r:id="rId4"/>
    <p:sldId id="531" r:id="rId5"/>
    <p:sldId id="532" r:id="rId6"/>
    <p:sldId id="533" r:id="rId7"/>
    <p:sldId id="561" r:id="rId8"/>
    <p:sldId id="563" r:id="rId9"/>
    <p:sldId id="537" r:id="rId10"/>
    <p:sldId id="564" r:id="rId11"/>
    <p:sldId id="586" r:id="rId12"/>
    <p:sldId id="565" r:id="rId13"/>
    <p:sldId id="482" r:id="rId14"/>
    <p:sldId id="566" r:id="rId15"/>
    <p:sldId id="567" r:id="rId16"/>
    <p:sldId id="569" r:id="rId17"/>
    <p:sldId id="581" r:id="rId18"/>
    <p:sldId id="572" r:id="rId19"/>
    <p:sldId id="576" r:id="rId20"/>
    <p:sldId id="573" r:id="rId21"/>
    <p:sldId id="574" r:id="rId22"/>
    <p:sldId id="585" r:id="rId23"/>
    <p:sldId id="575" r:id="rId24"/>
    <p:sldId id="580" r:id="rId25"/>
    <p:sldId id="577" r:id="rId26"/>
    <p:sldId id="578" r:id="rId27"/>
    <p:sldId id="584" r:id="rId28"/>
    <p:sldId id="582" r:id="rId29"/>
    <p:sldId id="308" r:id="rId30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800000"/>
    <a:srgbClr val="E46C0A"/>
    <a:srgbClr val="9933FF"/>
    <a:srgbClr val="000099"/>
    <a:srgbClr val="CCFFCC"/>
    <a:srgbClr val="CCFF99"/>
    <a:srgbClr val="9933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1" autoAdjust="0"/>
    <p:restoredTop sz="90837" autoAdjust="0"/>
  </p:normalViewPr>
  <p:slideViewPr>
    <p:cSldViewPr snapToGrid="0">
      <p:cViewPr varScale="1">
        <p:scale>
          <a:sx n="70" d="100"/>
          <a:sy n="70" d="100"/>
        </p:scale>
        <p:origin x="-1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22"/>
    </p:cViewPr>
  </p:sorterViewPr>
  <p:notesViewPr>
    <p:cSldViewPr snapToGrid="0">
      <p:cViewPr>
        <p:scale>
          <a:sx n="100" d="100"/>
          <a:sy n="100" d="100"/>
        </p:scale>
        <p:origin x="-1830" y="-276"/>
      </p:cViewPr>
      <p:guideLst>
        <p:guide orient="horz" pos="2142"/>
        <p:guide pos="312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882" cy="3402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64" tIns="46132" rIns="92264" bIns="46132" numCol="1" anchor="t" anchorCtr="0" compatLnSpc="1">
            <a:prstTxWarp prst="textNoShape">
              <a:avLst/>
            </a:prstTxWarp>
          </a:bodyPr>
          <a:lstStyle>
            <a:lvl1pPr defTabSz="922998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756" y="0"/>
            <a:ext cx="4302882" cy="3402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64" tIns="46132" rIns="92264" bIns="46132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756" y="6457410"/>
            <a:ext cx="4302882" cy="3402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64" tIns="46132" rIns="92264" bIns="46132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7B03D8E6-5ADB-43C0-B7B5-8C4D2AFA329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81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882" cy="3402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64" tIns="46132" rIns="92264" bIns="46132" numCol="1" anchor="t" anchorCtr="0" compatLnSpc="1">
            <a:prstTxWarp prst="textNoShape">
              <a:avLst/>
            </a:prstTxWarp>
          </a:bodyPr>
          <a:lstStyle>
            <a:lvl1pPr defTabSz="922998" eaLnBrk="0" hangingPunct="0">
              <a:defRPr lang="en-GB" sz="13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CS1010 Programming Methodology</a:t>
            </a:r>
          </a:p>
        </p:txBody>
      </p:sp>
      <p:sp>
        <p:nvSpPr>
          <p:cNvPr id="4813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601" y="3228706"/>
            <a:ext cx="7275437" cy="30591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64" tIns="46132" rIns="92264" bIns="46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410"/>
            <a:ext cx="4302882" cy="3402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64" tIns="46132" rIns="92264" bIns="46132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756" y="6457410"/>
            <a:ext cx="4302882" cy="3402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64" tIns="46132" rIns="92264" bIns="46132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2BF4266B-8E49-4C18-8543-D209868BF35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5623755" y="0"/>
            <a:ext cx="4300519" cy="340265"/>
          </a:xfrm>
          <a:prstGeom prst="rect">
            <a:avLst/>
          </a:prstGeom>
        </p:spPr>
        <p:txBody>
          <a:bodyPr vert="horz" wrap="square" lIns="88607" tIns="44304" rIns="88607" bIns="4430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E1EAF4-7604-4190-B8CA-38D6BB1B4FA8}" type="datetimeFigureOut">
              <a:rPr lang="en-US"/>
              <a:pPr/>
              <a:t>12/30/2013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99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764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764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For students who forgot their UNIX password, they can go to </a:t>
            </a:r>
            <a:r>
              <a:rPr lang="en-US" u="sng" dirty="0" smtClean="0"/>
              <a:t>https://mysoc.nus.edu.sg/~myacct/iforgot.cgi</a:t>
            </a:r>
            <a:r>
              <a:rPr lang="en-US" dirty="0" smtClean="0"/>
              <a:t> to reset their password.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764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76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990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90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7338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000000"/>
                </a:solidFill>
              </a:rPr>
              <a:t>CS1020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Intro Workshop - </a:t>
            </a:r>
            <a:fld id="{826CE3FE-375E-445E-AA3D-D35679B60A26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339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000000"/>
                </a:solidFill>
              </a:rPr>
              <a:t>CS1020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Intro Workshop - </a:t>
            </a:r>
            <a:fld id="{826CE3FE-375E-445E-AA3D-D35679B60A26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7338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93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000000"/>
                </a:solidFill>
              </a:rPr>
              <a:t>CS1020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Intro Workshop - </a:t>
            </a:r>
            <a:fld id="{826CE3FE-375E-445E-AA3D-D35679B60A26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7338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1380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>
            <a:lvl1pPr>
              <a:defRPr sz="4000">
                <a:solidFill>
                  <a:srgbClr val="9933FF"/>
                </a:solidFill>
                <a:latin typeface="Garamond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000000"/>
                </a:solidFill>
              </a:rPr>
              <a:t>CS1020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z="1000">
                <a:latin typeface="+mj-lt"/>
              </a:defRPr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Intro Workshop - </a:t>
            </a:r>
            <a:fld id="{826CE3FE-375E-445E-AA3D-D35679B60A26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86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81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000000"/>
                </a:solidFill>
              </a:rPr>
              <a:t>CS1020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Intro Workshop - </a:t>
            </a:r>
            <a:fld id="{826CE3FE-375E-445E-AA3D-D35679B60A26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441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000000"/>
                </a:solidFill>
              </a:rPr>
              <a:t>CS1020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Intro Workshop - </a:t>
            </a:r>
            <a:fld id="{826CE3FE-375E-445E-AA3D-D35679B60A26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36576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271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000000"/>
                </a:solidFill>
              </a:rPr>
              <a:t>CS1020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Intro Workshop - </a:t>
            </a:r>
            <a:fld id="{826CE3FE-375E-445E-AA3D-D35679B60A26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47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000000"/>
                </a:solidFill>
              </a:rPr>
              <a:t>CS1020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Intro Workshop - </a:t>
            </a:r>
            <a:fld id="{826CE3FE-375E-445E-AA3D-D35679B60A26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36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2895600" cy="457200"/>
          </a:xfrm>
        </p:spPr>
        <p:txBody>
          <a:bodyPr/>
          <a:lstStyle>
            <a:lvl1pPr>
              <a:defRPr b="0"/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000000"/>
                </a:solidFill>
              </a:rPr>
              <a:t>CS1020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Intro Workshop - </a:t>
            </a:r>
            <a:fld id="{826CE3FE-375E-445E-AA3D-D35679B60A26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>
          <a:xfrm>
            <a:off x="39624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395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000000"/>
                </a:solidFill>
              </a:rPr>
              <a:t>CS1020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Intro Workshop - </a:t>
            </a:r>
            <a:fld id="{826CE3FE-375E-445E-AA3D-D35679B60A26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3886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29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000000"/>
                </a:solidFill>
              </a:rPr>
              <a:t>CS1020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Intro Workshop - </a:t>
            </a:r>
            <a:fld id="{826CE3FE-375E-445E-AA3D-D35679B60A26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0386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04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000000"/>
                </a:solidFill>
              </a:rPr>
              <a:t>CS1020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lang="en-US" sz="10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Intro Workshop - </a:t>
            </a:r>
            <a:fld id="{826CE3FE-375E-445E-AA3D-D35679B60A26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979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80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3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71" r:id="rId1"/>
    <p:sldLayoutId id="2147485072" r:id="rId2"/>
    <p:sldLayoutId id="2147485073" r:id="rId3"/>
    <p:sldLayoutId id="2147485074" r:id="rId4"/>
    <p:sldLayoutId id="2147485075" r:id="rId5"/>
    <p:sldLayoutId id="2147485076" r:id="rId6"/>
    <p:sldLayoutId id="2147485077" r:id="rId7"/>
    <p:sldLayoutId id="2147485078" r:id="rId8"/>
    <p:sldLayoutId id="2147485079" r:id="rId9"/>
    <p:sldLayoutId id="2147485080" r:id="rId10"/>
    <p:sldLayoutId id="2147485081" r:id="rId11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ysoc.nus.edu.sg/~newacc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mp.nus.edu.sg/~cs1010/3_ca/lab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309" y="2590800"/>
            <a:ext cx="7301553" cy="1066800"/>
          </a:xfrm>
        </p:spPr>
        <p:txBody>
          <a:bodyPr/>
          <a:lstStyle/>
          <a:p>
            <a:pPr algn="ctr" eaLnBrk="1" hangingPunct="1"/>
            <a:r>
              <a:rPr lang="en-GB" sz="3600" b="1" dirty="0" smtClean="0">
                <a:solidFill>
                  <a:srgbClr val="FFFF00"/>
                </a:solidFill>
              </a:rPr>
              <a:t>CS1020: Intro Workshop</a:t>
            </a:r>
          </a:p>
        </p:txBody>
      </p:sp>
      <p:pic>
        <p:nvPicPr>
          <p:cNvPr id="6" name="Picture 2" descr="C:\modules\CG1101\admin\CoBrand-DepOfComputerScienc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334000"/>
            <a:ext cx="3657600" cy="83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First Time Logging In…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51" y="1194179"/>
            <a:ext cx="8428383" cy="5309146"/>
          </a:xfr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If </a:t>
            </a:r>
            <a:r>
              <a:rPr lang="en-US" sz="2800" dirty="0">
                <a:solidFill>
                  <a:srgbClr val="C00000"/>
                </a:solidFill>
              </a:rPr>
              <a:t>this is your first time logging </a:t>
            </a:r>
            <a:r>
              <a:rPr lang="en-US" sz="2800" dirty="0" smtClean="0">
                <a:solidFill>
                  <a:srgbClr val="C00000"/>
                </a:solidFill>
              </a:rPr>
              <a:t>in</a:t>
            </a:r>
          </a:p>
          <a:p>
            <a:pPr marL="795338" lvl="1" indent="-338138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/>
              <a:t>Type the following two commands one by one to configure your account for programming:</a:t>
            </a:r>
          </a:p>
          <a:p>
            <a:pPr marL="1371600" lvl="2" indent="-51435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~cs1020/workshop/setup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(enter </a:t>
            </a: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when prompted)</a:t>
            </a:r>
          </a:p>
          <a:p>
            <a:pPr marL="1371600" lvl="2" indent="-514350">
              <a:spcBef>
                <a:spcPts val="600"/>
              </a:spcBef>
              <a:buClr>
                <a:schemeClr val="tx1"/>
              </a:buClr>
              <a:buFont typeface="+mj-lt"/>
              <a:buAutoNum type="arabicPeriod" startAt="2"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source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bash_profile</a:t>
            </a:r>
            <a:endParaRPr lang="en-US" sz="28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(no response from the system is good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news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!)</a:t>
            </a:r>
          </a:p>
          <a:p>
            <a:pPr marL="795338" lvl="1" indent="-338138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smtClean="0"/>
              <a:t>Ignore the next slide if you have done the above</a:t>
            </a:r>
          </a:p>
          <a:p>
            <a:pPr marL="795338" lvl="1" indent="-338138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smtClean="0"/>
              <a:t>Step (1) above does the following: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en-US" sz="20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subdirectory and copies </a:t>
            </a:r>
            <a:r>
              <a:rPr lang="en-US" sz="20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HelloWorld.java</a:t>
            </a:r>
            <a:r>
              <a:rPr lang="en-US" sz="20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into it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Copies a number of system files, including 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vimrc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(vim configuration file) into your home directory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CS1020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381635" y="6459379"/>
            <a:ext cx="130516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Intro Workshop - </a:t>
            </a:r>
            <a:fld id="{D49BE81B-3DA1-4D29-AC5A-6FBE662ADA16}" type="slidenum">
              <a:rPr lang="en-US" sz="1000"/>
              <a:pPr algn="r" eaLnBrk="1" hangingPunct="1"/>
              <a:t>10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38833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Not Your First Time Logging In…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905" y="1289714"/>
            <a:ext cx="8408504" cy="4616648"/>
          </a:xfr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smtClean="0">
                <a:solidFill>
                  <a:schemeClr val="tx1"/>
                </a:solidFill>
              </a:rPr>
              <a:t>If you have done setup in CS1010 last semester and/or don’t want to replace the system files, you may still create the </a:t>
            </a:r>
            <a:r>
              <a:rPr lang="en-US" sz="2800" smtClean="0">
                <a:solidFill>
                  <a:srgbClr val="C00000"/>
                </a:solidFill>
              </a:rPr>
              <a:t>java</a:t>
            </a:r>
            <a:r>
              <a:rPr lang="en-US" sz="2800" smtClean="0">
                <a:solidFill>
                  <a:schemeClr val="tx1"/>
                </a:solidFill>
              </a:rPr>
              <a:t> subdirectory and copy </a:t>
            </a:r>
            <a:r>
              <a:rPr lang="en-US" sz="2800" smtClean="0">
                <a:solidFill>
                  <a:srgbClr val="C00000"/>
                </a:solidFill>
              </a:rPr>
              <a:t>HelloWorld.java</a:t>
            </a:r>
            <a:r>
              <a:rPr lang="en-US" sz="2800" smtClean="0">
                <a:solidFill>
                  <a:schemeClr val="tx1"/>
                </a:solidFill>
              </a:rPr>
              <a:t> into it as follows 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smtClean="0"/>
              <a:t>In your </a:t>
            </a:r>
            <a:r>
              <a:rPr lang="en-US" sz="2400" u="sng" smtClean="0"/>
              <a:t>home directory</a:t>
            </a:r>
            <a:r>
              <a:rPr lang="en-US" sz="2400" smtClean="0"/>
              <a:t>, type the following</a:t>
            </a:r>
            <a:endParaRPr lang="en-US" sz="2400" dirty="0" smtClean="0"/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kdir java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cp ~cs1020/workshop/HelloWorld.java java</a:t>
            </a:r>
          </a:p>
          <a:p>
            <a:pPr>
              <a:spcBef>
                <a:spcPts val="1200"/>
              </a:spcBef>
            </a:pPr>
            <a:r>
              <a:rPr lang="en-US" sz="2800">
                <a:solidFill>
                  <a:schemeClr val="tx1"/>
                </a:solidFill>
              </a:rPr>
              <a:t>If your </a:t>
            </a:r>
            <a:r>
              <a:rPr lang="en-US" sz="2800">
                <a:solidFill>
                  <a:srgbClr val="C00000"/>
                </a:solidFill>
              </a:rPr>
              <a:t>.vimrc </a:t>
            </a:r>
            <a:r>
              <a:rPr lang="en-US" sz="2800">
                <a:solidFill>
                  <a:schemeClr val="tx1"/>
                </a:solidFill>
              </a:rPr>
              <a:t>file is lost/corrupted</a:t>
            </a:r>
          </a:p>
          <a:p>
            <a:pPr lvl="1">
              <a:buFont typeface="Wingdings" pitchFamily="2" charset="2"/>
              <a:buChar char="q"/>
            </a:pPr>
            <a:r>
              <a:rPr lang="en-US" sz="2400"/>
              <a:t>In your </a:t>
            </a:r>
            <a:r>
              <a:rPr lang="en-US" sz="2400" u="sng"/>
              <a:t>home directory</a:t>
            </a:r>
            <a:r>
              <a:rPr lang="en-US" sz="2400"/>
              <a:t>, type the following</a:t>
            </a:r>
          </a:p>
          <a:p>
            <a:pPr marL="857250" lvl="2" indent="0">
              <a:buNone/>
            </a:pP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cp ~cs1020/.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vimrc </a:t>
            </a: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24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CS1020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381635" y="6459379"/>
            <a:ext cx="130516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Intro Workshop - </a:t>
            </a:r>
            <a:fld id="{D49BE81B-3DA1-4D29-AC5A-6FBE662ADA16}" type="slidenum">
              <a:rPr lang="en-US" sz="1000"/>
              <a:pPr algn="r" eaLnBrk="1" hangingPunct="1"/>
              <a:t>11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1841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</a:t>
            </a:r>
            <a:endParaRPr lang="en-SG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CS1020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381636" y="6459379"/>
            <a:ext cx="1305164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Intro Workshop - </a:t>
            </a:r>
            <a:fld id="{D49BE81B-3DA1-4D29-AC5A-6FBE662ADA16}" type="slidenum">
              <a:rPr lang="en-US" sz="1000"/>
              <a:pPr algn="r" eaLnBrk="1" hangingPunct="1"/>
              <a:t>12</a:t>
            </a:fld>
            <a:endParaRPr lang="en-US" sz="1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>
                <a:solidFill>
                  <a:schemeClr val="tx1"/>
                </a:solidFill>
              </a:rPr>
              <a:t>Login to UNIX operating system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>
                <a:solidFill>
                  <a:schemeClr val="tx1"/>
                </a:solidFill>
              </a:rPr>
              <a:t>Setup your Sunfire account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 smtClean="0"/>
              <a:t>Basic UNIX commands</a:t>
            </a:r>
            <a:endParaRPr lang="en-SG" sz="2800" dirty="0"/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/>
              <a:t>……………………………………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/>
              <a:t>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2489546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UNIX </a:t>
            </a:r>
            <a:r>
              <a:rPr lang="en-SG" dirty="0" smtClean="0"/>
              <a:t>commands (1/5)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665"/>
          </a:xfrm>
        </p:spPr>
        <p:txBody>
          <a:bodyPr>
            <a:spAutoFit/>
          </a:bodyPr>
          <a:lstStyle/>
          <a:p>
            <a:r>
              <a:rPr lang="en-US" dirty="0" smtClean="0"/>
              <a:t>Tree structure</a:t>
            </a:r>
            <a:endParaRPr lang="en-SG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895600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CS1020</a:t>
            </a:r>
          </a:p>
        </p:txBody>
      </p:sp>
      <p:pic>
        <p:nvPicPr>
          <p:cNvPr id="7" name="Picture 2" descr="C:\modules\CS1010\admin\unix_directory_tre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43" y="2101111"/>
            <a:ext cx="6959600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381635" y="6459379"/>
            <a:ext cx="130516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Intro Workshop - </a:t>
            </a:r>
            <a:fld id="{D49BE81B-3DA1-4D29-AC5A-6FBE662ADA16}" type="slidenum">
              <a:rPr lang="en-US" sz="1000"/>
              <a:pPr algn="r" eaLnBrk="1" hangingPunct="1"/>
              <a:t>13</a:t>
            </a:fld>
            <a:endParaRPr 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UNIX commands </a:t>
            </a:r>
            <a:r>
              <a:rPr lang="en-SG" dirty="0" smtClean="0"/>
              <a:t>(2/5)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877985"/>
          </a:xfrm>
        </p:spPr>
        <p:txBody>
          <a:bodyPr>
            <a:spAutoFit/>
          </a:bodyPr>
          <a:lstStyle/>
          <a:p>
            <a:pPr algn="just">
              <a:spcBef>
                <a:spcPts val="1800"/>
              </a:spcBef>
            </a:pPr>
            <a:r>
              <a:rPr lang="en-SG" dirty="0">
                <a:solidFill>
                  <a:schemeClr val="tx1"/>
                </a:solidFill>
              </a:rPr>
              <a:t>In a UNIX shell (like </a:t>
            </a:r>
            <a:r>
              <a:rPr lang="en-SG" dirty="0" err="1">
                <a:solidFill>
                  <a:schemeClr val="tx1"/>
                </a:solidFill>
              </a:rPr>
              <a:t>sunfire</a:t>
            </a:r>
            <a:r>
              <a:rPr lang="en-SG" dirty="0">
                <a:solidFill>
                  <a:schemeClr val="tx1"/>
                </a:solidFill>
              </a:rPr>
              <a:t>), you need a lot of typing but much less mouse clicking, compared with Windows operating system which you might be more familiar </a:t>
            </a:r>
            <a:r>
              <a:rPr lang="en-SG">
                <a:solidFill>
                  <a:schemeClr val="tx1"/>
                </a:solidFill>
              </a:rPr>
              <a:t>with</a:t>
            </a:r>
            <a:r>
              <a:rPr lang="en-SG" smtClean="0">
                <a:solidFill>
                  <a:schemeClr val="tx1"/>
                </a:solidFill>
              </a:rPr>
              <a:t>.</a:t>
            </a:r>
            <a:endParaRPr lang="en-SG" dirty="0">
              <a:solidFill>
                <a:schemeClr val="tx1"/>
              </a:solidFill>
            </a:endParaRPr>
          </a:p>
          <a:p>
            <a:pPr algn="just">
              <a:spcBef>
                <a:spcPts val="1800"/>
              </a:spcBef>
            </a:pPr>
            <a:r>
              <a:rPr lang="en-SG" dirty="0">
                <a:solidFill>
                  <a:schemeClr val="tx1"/>
                </a:solidFill>
              </a:rPr>
              <a:t>There are a few useful commands that you need to remember which will facilitate your navigation in the UNIX </a:t>
            </a:r>
            <a:r>
              <a:rPr lang="en-SG">
                <a:solidFill>
                  <a:schemeClr val="tx1"/>
                </a:solidFill>
              </a:rPr>
              <a:t>world</a:t>
            </a:r>
            <a:r>
              <a:rPr lang="en-SG" smtClean="0">
                <a:solidFill>
                  <a:schemeClr val="tx1"/>
                </a:solidFill>
              </a:rPr>
              <a:t>.</a:t>
            </a:r>
            <a:endParaRPr lang="en-SG" dirty="0">
              <a:solidFill>
                <a:schemeClr val="tx1"/>
              </a:solidFill>
            </a:endParaRPr>
          </a:p>
          <a:p>
            <a:pPr algn="just">
              <a:spcBef>
                <a:spcPts val="1800"/>
              </a:spcBef>
            </a:pPr>
            <a:r>
              <a:rPr lang="en-SG" dirty="0">
                <a:solidFill>
                  <a:schemeClr val="tx1"/>
                </a:solidFill>
              </a:rPr>
              <a:t>Practice is the best way to recognize UNIX commands. Gradually you will be more and more familiar with UNIX commands – so don’t worry too much at the beginning.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895600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CS1020</a:t>
            </a: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381635" y="6459379"/>
            <a:ext cx="130516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Intro Workshop - </a:t>
            </a:r>
            <a:fld id="{D49BE81B-3DA1-4D29-AC5A-6FBE662ADA16}" type="slidenum">
              <a:rPr lang="en-US" sz="1000"/>
              <a:pPr algn="r" eaLnBrk="1" hangingPunct="1"/>
              <a:t>14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569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04" y="2991563"/>
            <a:ext cx="8374990" cy="347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UNIX commands </a:t>
            </a:r>
            <a:r>
              <a:rPr lang="en-SG" dirty="0" smtClean="0"/>
              <a:t>(3/5)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643527"/>
          </a:xfr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 err="1">
                <a:solidFill>
                  <a:srgbClr val="C00000"/>
                </a:solidFill>
              </a:rPr>
              <a:t>ls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command (means </a:t>
            </a:r>
            <a:r>
              <a:rPr lang="en-US" altLang="zh-CN" dirty="0"/>
              <a:t>list directory contents</a:t>
            </a:r>
            <a:r>
              <a:rPr lang="en-US" altLang="zh-CN" dirty="0">
                <a:solidFill>
                  <a:schemeClr val="tx1"/>
                </a:solidFill>
              </a:rPr>
              <a:t>) will enable you to see all the files and subfolders in current </a:t>
            </a:r>
            <a:r>
              <a:rPr lang="en-US" altLang="zh-CN" dirty="0" smtClean="0">
                <a:solidFill>
                  <a:schemeClr val="tx1"/>
                </a:solidFill>
              </a:rPr>
              <a:t>folder.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There are a few more complex usage of </a:t>
            </a:r>
            <a:r>
              <a:rPr lang="en-US" altLang="zh-CN" dirty="0" err="1">
                <a:solidFill>
                  <a:srgbClr val="C00000"/>
                </a:solidFill>
              </a:rPr>
              <a:t>ls</a:t>
            </a:r>
            <a:r>
              <a:rPr lang="en-US" altLang="zh-CN" dirty="0">
                <a:solidFill>
                  <a:schemeClr val="tx1"/>
                </a:solidFill>
              </a:rPr>
              <a:t>, but first of all, be familiar with the simplest one – just “</a:t>
            </a:r>
            <a:r>
              <a:rPr lang="en-US" altLang="zh-CN" dirty="0" err="1">
                <a:solidFill>
                  <a:srgbClr val="C00000"/>
                </a:solidFill>
              </a:rPr>
              <a:t>ls</a:t>
            </a:r>
            <a:r>
              <a:rPr lang="en-US" altLang="zh-CN" dirty="0">
                <a:solidFill>
                  <a:schemeClr val="tx1"/>
                </a:solidFill>
              </a:rPr>
              <a:t>”.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895600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CS1020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593346" y="5444678"/>
            <a:ext cx="404038" cy="2286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 bwMode="auto">
          <a:xfrm>
            <a:off x="7381635" y="6459379"/>
            <a:ext cx="130516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Intro Workshop - </a:t>
            </a:r>
            <a:fld id="{D49BE81B-3DA1-4D29-AC5A-6FBE662ADA16}" type="slidenum">
              <a:rPr lang="en-US" sz="1000"/>
              <a:pPr algn="r" eaLnBrk="1" hangingPunct="1"/>
              <a:t>15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936250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62" y="2712164"/>
            <a:ext cx="86487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UNIX commands </a:t>
            </a:r>
            <a:r>
              <a:rPr lang="en-SG" dirty="0" smtClean="0"/>
              <a:t>(4/5)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74195"/>
          </a:xfrm>
        </p:spPr>
        <p:txBody>
          <a:bodyPr>
            <a:sp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mkdir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(means </a:t>
            </a:r>
            <a:r>
              <a:rPr lang="en-US" altLang="zh-CN" dirty="0"/>
              <a:t>make directory</a:t>
            </a:r>
            <a:r>
              <a:rPr lang="en-US" altLang="zh-CN" dirty="0">
                <a:solidFill>
                  <a:schemeClr val="tx1"/>
                </a:solidFill>
              </a:rPr>
              <a:t>) will create a </a:t>
            </a:r>
            <a:r>
              <a:rPr lang="en-US" altLang="zh-CN" dirty="0" smtClean="0">
                <a:solidFill>
                  <a:schemeClr val="tx1"/>
                </a:solidFill>
              </a:rPr>
              <a:t>sub-directory.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rgbClr val="C00000"/>
                </a:solidFill>
              </a:rPr>
              <a:t>rmdir</a:t>
            </a:r>
            <a:r>
              <a:rPr lang="en-US" altLang="zh-CN" dirty="0">
                <a:solidFill>
                  <a:schemeClr val="tx1"/>
                </a:solidFill>
              </a:rPr>
              <a:t> (means </a:t>
            </a:r>
            <a:r>
              <a:rPr lang="en-US" altLang="zh-CN" dirty="0"/>
              <a:t>remove directory</a:t>
            </a:r>
            <a:r>
              <a:rPr lang="en-US" altLang="zh-CN" dirty="0">
                <a:solidFill>
                  <a:schemeClr val="tx1"/>
                </a:solidFill>
              </a:rPr>
              <a:t>) will delete an </a:t>
            </a:r>
            <a:r>
              <a:rPr lang="en-US" altLang="zh-CN" i="1" dirty="0">
                <a:solidFill>
                  <a:schemeClr val="tx1"/>
                </a:solidFill>
              </a:rPr>
              <a:t>empty</a:t>
            </a:r>
            <a:r>
              <a:rPr lang="en-US" altLang="zh-CN" dirty="0">
                <a:solidFill>
                  <a:schemeClr val="tx1"/>
                </a:solidFill>
              </a:rPr>
              <a:t> directory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895600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CS1020</a:t>
            </a: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5538431" y="4714415"/>
            <a:ext cx="25266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CN" sz="1600" dirty="0" smtClean="0">
                <a:ea typeface="宋体" pitchFamily="2" charset="-122"/>
              </a:rPr>
              <a:t>make a new directory</a:t>
            </a:r>
            <a:endParaRPr lang="en-US" altLang="zh-CN" sz="1600" dirty="0">
              <a:ea typeface="宋体" pitchFamily="2" charset="-122"/>
            </a:endParaRPr>
          </a:p>
        </p:txBody>
      </p:sp>
      <p:cxnSp>
        <p:nvCxnSpPr>
          <p:cNvPr id="14" name="Straight Arrow Connector 10"/>
          <p:cNvCxnSpPr>
            <a:cxnSpLocks noChangeShapeType="1"/>
          </p:cNvCxnSpPr>
          <p:nvPr/>
        </p:nvCxnSpPr>
        <p:spPr bwMode="auto">
          <a:xfrm flipH="1">
            <a:off x="5170694" y="4910767"/>
            <a:ext cx="410270" cy="142202"/>
          </a:xfrm>
          <a:prstGeom prst="straightConnector1">
            <a:avLst/>
          </a:prstGeom>
          <a:noFill/>
          <a:ln w="317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3402420" y="4942666"/>
            <a:ext cx="1768274" cy="342376"/>
          </a:xfrm>
          <a:prstGeom prst="ellipse">
            <a:avLst/>
          </a:prstGeom>
          <a:noFill/>
          <a:ln w="317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5782330" y="5389198"/>
            <a:ext cx="2095382" cy="584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CN" sz="1600" dirty="0" smtClean="0">
                <a:ea typeface="宋体" pitchFamily="2" charset="-122"/>
              </a:rPr>
              <a:t>the </a:t>
            </a:r>
            <a:r>
              <a:rPr lang="en-US" altLang="zh-CN" sz="1600" dirty="0">
                <a:ea typeface="宋体" pitchFamily="2" charset="-122"/>
              </a:rPr>
              <a:t>new </a:t>
            </a:r>
            <a:r>
              <a:rPr lang="en-US" altLang="zh-CN" sz="1600" dirty="0" smtClean="0">
                <a:ea typeface="宋体" pitchFamily="2" charset="-122"/>
              </a:rPr>
              <a:t>directory just </a:t>
            </a:r>
            <a:r>
              <a:rPr lang="en-US" altLang="zh-CN" sz="1600" dirty="0">
                <a:ea typeface="宋体" pitchFamily="2" charset="-122"/>
              </a:rPr>
              <a:t>created</a:t>
            </a: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4130276" y="5604641"/>
            <a:ext cx="1116324" cy="292048"/>
          </a:xfrm>
          <a:prstGeom prst="ellipse">
            <a:avLst/>
          </a:prstGeom>
          <a:noFill/>
          <a:ln w="317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20" name="Straight Arrow Connector 10"/>
          <p:cNvCxnSpPr>
            <a:cxnSpLocks noChangeShapeType="1"/>
          </p:cNvCxnSpPr>
          <p:nvPr/>
        </p:nvCxnSpPr>
        <p:spPr bwMode="auto">
          <a:xfrm flipH="1">
            <a:off x="5331665" y="5594008"/>
            <a:ext cx="441815" cy="146024"/>
          </a:xfrm>
          <a:prstGeom prst="straightConnector1">
            <a:avLst/>
          </a:prstGeom>
          <a:noFill/>
          <a:ln w="317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9" name="Slide Number Placeholder 6"/>
          <p:cNvSpPr txBox="1">
            <a:spLocks noGrp="1"/>
          </p:cNvSpPr>
          <p:nvPr/>
        </p:nvSpPr>
        <p:spPr bwMode="auto">
          <a:xfrm>
            <a:off x="7381635" y="6459379"/>
            <a:ext cx="130516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Intro Workshop - </a:t>
            </a:r>
            <a:fld id="{D49BE81B-3DA1-4D29-AC5A-6FBE662ADA16}" type="slidenum">
              <a:rPr lang="en-US" sz="1000"/>
              <a:pPr algn="r" eaLnBrk="1" hangingPunct="1"/>
              <a:t>16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2293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2684705"/>
            <a:ext cx="8285902" cy="3805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UNIX commands </a:t>
            </a:r>
            <a:r>
              <a:rPr lang="en-SG" dirty="0" smtClean="0"/>
              <a:t>(5/5)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2636"/>
            <a:ext cx="8229600" cy="1508105"/>
          </a:xfrm>
        </p:spPr>
        <p:txBody>
          <a:bodyPr wrap="square">
            <a:spAutoFit/>
          </a:bodyPr>
          <a:lstStyle/>
          <a:p>
            <a:r>
              <a:rPr lang="en-SG" altLang="zh-CN" dirty="0">
                <a:solidFill>
                  <a:srgbClr val="C00000"/>
                </a:solidFill>
              </a:rPr>
              <a:t>cd</a:t>
            </a:r>
            <a:r>
              <a:rPr lang="en-SG" altLang="zh-CN" dirty="0">
                <a:solidFill>
                  <a:schemeClr val="tx1"/>
                </a:solidFill>
              </a:rPr>
              <a:t> command allows you to </a:t>
            </a:r>
            <a:r>
              <a:rPr lang="en-SG" altLang="zh-CN" dirty="0"/>
              <a:t>enter a designated directory</a:t>
            </a:r>
            <a:r>
              <a:rPr lang="en-SG" altLang="zh-CN" dirty="0" smtClean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altLang="zh-CN" dirty="0" smtClean="0"/>
              <a:t>  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workshop </a:t>
            </a:r>
            <a:r>
              <a:rPr lang="en-US" altLang="zh-CN" dirty="0">
                <a:ea typeface="+mn-ea"/>
              </a:rPr>
              <a:t>will bring you to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workshop</a:t>
            </a:r>
            <a:r>
              <a:rPr lang="en-US" altLang="zh-CN" dirty="0">
                <a:ea typeface="+mn-ea"/>
              </a:rPr>
              <a:t> </a:t>
            </a:r>
            <a:r>
              <a:rPr lang="en-US" altLang="zh-CN" dirty="0" smtClean="0">
                <a:ea typeface="+mn-ea"/>
              </a:rPr>
              <a:t>directory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.. </a:t>
            </a:r>
            <a:r>
              <a:rPr lang="en-US" altLang="zh-CN" dirty="0" smtClean="0"/>
              <a:t>will </a:t>
            </a:r>
            <a:r>
              <a:rPr lang="en-US" altLang="zh-CN" dirty="0"/>
              <a:t>bring you </a:t>
            </a:r>
            <a:r>
              <a:rPr lang="en-US" altLang="zh-CN" dirty="0" smtClean="0"/>
              <a:t>back to the </a:t>
            </a:r>
            <a:r>
              <a:rPr lang="en-US" altLang="zh-CN" i="1" dirty="0" smtClean="0"/>
              <a:t>parent directory</a:t>
            </a:r>
            <a:r>
              <a:rPr lang="en-US" altLang="zh-CN" dirty="0" smtClean="0"/>
              <a:t> (note there must be at least one space between 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altLang="zh-CN" dirty="0" smtClean="0"/>
              <a:t> and 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..</a:t>
            </a:r>
            <a:r>
              <a:rPr lang="en-US" altLang="zh-CN" dirty="0" smtClean="0"/>
              <a:t>)</a:t>
            </a:r>
            <a:endParaRPr lang="en-US" altLang="zh-CN" dirty="0">
              <a:ea typeface="+mn-ea"/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895600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CS1020</a:t>
            </a: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3657133" y="5444983"/>
            <a:ext cx="1297172" cy="342376"/>
          </a:xfrm>
          <a:prstGeom prst="ellipse">
            <a:avLst/>
          </a:prstGeom>
          <a:noFill/>
          <a:ln w="317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5570998" y="5382604"/>
            <a:ext cx="2181448" cy="33855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CN" sz="1600" dirty="0" smtClean="0">
                <a:ea typeface="宋体" pitchFamily="2" charset="-122"/>
              </a:rPr>
              <a:t>Enter this directory</a:t>
            </a:r>
            <a:endParaRPr lang="en-US" altLang="zh-CN" sz="1600" dirty="0">
              <a:ea typeface="宋体" pitchFamily="2" charset="-122"/>
            </a:endParaRPr>
          </a:p>
        </p:txBody>
      </p:sp>
      <p:cxnSp>
        <p:nvCxnSpPr>
          <p:cNvPr id="20" name="Straight Arrow Connector 10"/>
          <p:cNvCxnSpPr>
            <a:cxnSpLocks noChangeShapeType="1"/>
          </p:cNvCxnSpPr>
          <p:nvPr/>
        </p:nvCxnSpPr>
        <p:spPr bwMode="auto">
          <a:xfrm flipH="1">
            <a:off x="4977948" y="5551881"/>
            <a:ext cx="593050" cy="78821"/>
          </a:xfrm>
          <a:prstGeom prst="straightConnector1">
            <a:avLst/>
          </a:prstGeom>
          <a:noFill/>
          <a:ln w="317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7" name="Slide Number Placeholder 6"/>
          <p:cNvSpPr txBox="1">
            <a:spLocks noGrp="1"/>
          </p:cNvSpPr>
          <p:nvPr/>
        </p:nvSpPr>
        <p:spPr bwMode="auto">
          <a:xfrm>
            <a:off x="7381635" y="6459379"/>
            <a:ext cx="130516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Intro Workshop - </a:t>
            </a:r>
            <a:fld id="{D49BE81B-3DA1-4D29-AC5A-6FBE662ADA16}" type="slidenum">
              <a:rPr lang="en-US" sz="1000"/>
              <a:pPr algn="r" eaLnBrk="1" hangingPunct="1"/>
              <a:t>17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77621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</a:t>
            </a:r>
            <a:endParaRPr lang="en-SG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CS1020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381635" y="6459379"/>
            <a:ext cx="130516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Intro Workshop - </a:t>
            </a:r>
            <a:fld id="{D49BE81B-3DA1-4D29-AC5A-6FBE662ADA16}" type="slidenum">
              <a:rPr lang="en-US" sz="1000"/>
              <a:pPr algn="r" eaLnBrk="1" hangingPunct="1"/>
              <a:t>18</a:t>
            </a:fld>
            <a:endParaRPr lang="en-US" sz="1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>
                <a:solidFill>
                  <a:schemeClr val="tx1"/>
                </a:solidFill>
              </a:rPr>
              <a:t>Login to UNIX operating system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>
                <a:solidFill>
                  <a:schemeClr val="tx1"/>
                </a:solidFill>
              </a:rPr>
              <a:t>Setup your Sunfire account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 smtClean="0">
                <a:solidFill>
                  <a:schemeClr val="tx1"/>
                </a:solidFill>
              </a:rPr>
              <a:t>Basic UNIX commands</a:t>
            </a:r>
            <a:endParaRPr lang="en-SG" sz="28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/>
              <a:t>Coding: Edit – Compile – Run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/>
              <a:t>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83601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Programs: Edit, Compile and Execute</a:t>
            </a:r>
            <a:endParaRPr lang="en-SG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895600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CS1020</a:t>
            </a:r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1753837" y="1526014"/>
            <a:ext cx="5019825" cy="1025931"/>
            <a:chOff x="2394012" y="1458899"/>
            <a:chExt cx="4763982" cy="815488"/>
          </a:xfrm>
        </p:grpSpPr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4419600" y="1622396"/>
              <a:ext cx="1046086" cy="522302"/>
              <a:chOff x="4360415" y="1590583"/>
              <a:chExt cx="1046086" cy="522302"/>
            </a:xfrm>
          </p:grpSpPr>
          <p:sp>
            <p:nvSpPr>
              <p:cNvPr id="18" name="Right Arrow 8"/>
              <p:cNvSpPr>
                <a:spLocks noChangeArrowheads="1"/>
              </p:cNvSpPr>
              <p:nvPr/>
            </p:nvSpPr>
            <p:spPr bwMode="auto">
              <a:xfrm>
                <a:off x="4465469" y="1811044"/>
                <a:ext cx="941032" cy="301841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996600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" name="TextBox 9"/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4608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i="1"/>
                  <a:t>produces</a:t>
                </a:r>
                <a:endParaRPr lang="en-SG" sz="1200" i="1"/>
              </a:p>
            </p:txBody>
          </p:sp>
        </p:grpSp>
        <p:grpSp>
          <p:nvGrpSpPr>
            <p:cNvPr id="9" name="Group 41"/>
            <p:cNvGrpSpPr>
              <a:grpSpLocks/>
            </p:cNvGrpSpPr>
            <p:nvPr/>
          </p:nvGrpSpPr>
          <p:grpSpPr bwMode="auto">
            <a:xfrm>
              <a:off x="5919489" y="1458899"/>
              <a:ext cx="1238505" cy="815488"/>
              <a:chOff x="5826274" y="1458899"/>
              <a:chExt cx="1238505" cy="815488"/>
            </a:xfrm>
          </p:grpSpPr>
          <p:sp>
            <p:nvSpPr>
              <p:cNvPr id="15" name="Flowchart: Document 11"/>
              <p:cNvSpPr>
                <a:spLocks noChangeArrowheads="1"/>
              </p:cNvSpPr>
              <p:nvPr/>
            </p:nvSpPr>
            <p:spPr bwMode="auto">
              <a:xfrm>
                <a:off x="5903649" y="1688461"/>
                <a:ext cx="1118587" cy="585926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" name="TextBox 12"/>
              <p:cNvSpPr txBox="1">
                <a:spLocks noChangeArrowheads="1"/>
              </p:cNvSpPr>
              <p:nvPr/>
            </p:nvSpPr>
            <p:spPr bwMode="auto">
              <a:xfrm>
                <a:off x="5894774" y="1458899"/>
                <a:ext cx="106532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i="1" dirty="0"/>
                  <a:t>Source code</a:t>
                </a:r>
                <a:endParaRPr lang="en-SG" sz="1200" i="1" dirty="0"/>
              </a:p>
            </p:txBody>
          </p:sp>
          <p:sp>
            <p:nvSpPr>
              <p:cNvPr id="17" name="TextBox 13"/>
              <p:cNvSpPr txBox="1">
                <a:spLocks noChangeArrowheads="1"/>
              </p:cNvSpPr>
              <p:nvPr/>
            </p:nvSpPr>
            <p:spPr bwMode="auto">
              <a:xfrm>
                <a:off x="5826274" y="1771096"/>
                <a:ext cx="1238505" cy="220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HelloWorld.java </a:t>
                </a:r>
                <a:endParaRPr lang="en-SG" sz="1200" dirty="0"/>
              </a:p>
            </p:txBody>
          </p:sp>
        </p:grpSp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2394012" y="1550635"/>
              <a:ext cx="1660124" cy="665825"/>
              <a:chOff x="2334828" y="1562470"/>
              <a:chExt cx="1660124" cy="665825"/>
            </a:xfrm>
          </p:grpSpPr>
          <p:sp>
            <p:nvSpPr>
              <p:cNvPr id="11" name="Rounded Rectangle 5"/>
              <p:cNvSpPr>
                <a:spLocks noChangeArrowheads="1"/>
              </p:cNvSpPr>
              <p:nvPr/>
            </p:nvSpPr>
            <p:spPr bwMode="auto">
              <a:xfrm>
                <a:off x="2334828" y="1562470"/>
                <a:ext cx="1660124" cy="66582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" name="TextBox 6"/>
              <p:cNvSpPr txBox="1">
                <a:spLocks noChangeArrowheads="1"/>
              </p:cNvSpPr>
              <p:nvPr/>
            </p:nvSpPr>
            <p:spPr bwMode="auto">
              <a:xfrm>
                <a:off x="2654423" y="1615737"/>
                <a:ext cx="102981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Editor</a:t>
                </a:r>
                <a:endParaRPr lang="en-SG"/>
              </a:p>
            </p:txBody>
          </p:sp>
          <p:sp>
            <p:nvSpPr>
              <p:cNvPr id="14" name="TextBox 23"/>
              <p:cNvSpPr txBox="1">
                <a:spLocks noChangeArrowheads="1"/>
              </p:cNvSpPr>
              <p:nvPr/>
            </p:nvSpPr>
            <p:spPr bwMode="auto">
              <a:xfrm>
                <a:off x="2388094" y="1914618"/>
                <a:ext cx="1580225" cy="220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800000"/>
                    </a:solidFill>
                  </a:rPr>
                  <a:t>vim</a:t>
                </a:r>
                <a:r>
                  <a:rPr lang="en-US" sz="1200" dirty="0" smtClean="0"/>
                  <a:t> </a:t>
                </a:r>
                <a:r>
                  <a:rPr lang="en-US" sz="1200" b="1" dirty="0" smtClean="0"/>
                  <a:t>HelloWorld.java</a:t>
                </a:r>
                <a:endParaRPr lang="en-SG" sz="1200" b="1" dirty="0"/>
              </a:p>
            </p:txBody>
          </p:sp>
        </p:grpSp>
      </p:grpSp>
      <p:grpSp>
        <p:nvGrpSpPr>
          <p:cNvPr id="20" name="Group 51"/>
          <p:cNvGrpSpPr>
            <a:grpSpLocks/>
          </p:cNvGrpSpPr>
          <p:nvPr/>
        </p:nvGrpSpPr>
        <p:grpSpPr bwMode="auto">
          <a:xfrm>
            <a:off x="1740022" y="2871617"/>
            <a:ext cx="5162785" cy="1025280"/>
            <a:chOff x="2380904" y="2747641"/>
            <a:chExt cx="4898785" cy="815865"/>
          </a:xfrm>
        </p:grpSpPr>
        <p:grpSp>
          <p:nvGrpSpPr>
            <p:cNvPr id="21" name="Group 39"/>
            <p:cNvGrpSpPr>
              <a:grpSpLocks/>
            </p:cNvGrpSpPr>
            <p:nvPr/>
          </p:nvGrpSpPr>
          <p:grpSpPr bwMode="auto">
            <a:xfrm>
              <a:off x="4419600" y="2915577"/>
              <a:ext cx="1046086" cy="522302"/>
              <a:chOff x="4397406" y="3012490"/>
              <a:chExt cx="1046086" cy="522302"/>
            </a:xfrm>
          </p:grpSpPr>
          <p:sp>
            <p:nvSpPr>
              <p:cNvPr id="30" name="Right Arrow 16"/>
              <p:cNvSpPr>
                <a:spLocks noChangeArrowheads="1"/>
              </p:cNvSpPr>
              <p:nvPr/>
            </p:nvSpPr>
            <p:spPr bwMode="auto">
              <a:xfrm>
                <a:off x="4502460" y="3232951"/>
                <a:ext cx="941032" cy="301841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996600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1" name="TextBox 17"/>
              <p:cNvSpPr txBox="1">
                <a:spLocks noChangeArrowheads="1"/>
              </p:cNvSpPr>
              <p:nvPr/>
            </p:nvSpPr>
            <p:spPr bwMode="auto">
              <a:xfrm>
                <a:off x="4397406" y="3012490"/>
                <a:ext cx="104608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i="1"/>
                  <a:t>produces</a:t>
                </a:r>
                <a:endParaRPr lang="en-SG" sz="1200" i="1"/>
              </a:p>
            </p:txBody>
          </p:sp>
        </p:grpSp>
        <p:grpSp>
          <p:nvGrpSpPr>
            <p:cNvPr id="22" name="Group 42"/>
            <p:cNvGrpSpPr>
              <a:grpSpLocks/>
            </p:cNvGrpSpPr>
            <p:nvPr/>
          </p:nvGrpSpPr>
          <p:grpSpPr bwMode="auto">
            <a:xfrm>
              <a:off x="5823751" y="2747641"/>
              <a:ext cx="1455938" cy="815865"/>
              <a:chOff x="5805996" y="2898561"/>
              <a:chExt cx="1455938" cy="815865"/>
            </a:xfrm>
          </p:grpSpPr>
          <p:sp>
            <p:nvSpPr>
              <p:cNvPr id="27" name="Flowchart: Document 18"/>
              <p:cNvSpPr>
                <a:spLocks noChangeArrowheads="1"/>
              </p:cNvSpPr>
              <p:nvPr/>
            </p:nvSpPr>
            <p:spPr bwMode="auto">
              <a:xfrm>
                <a:off x="5949517" y="3128500"/>
                <a:ext cx="1118587" cy="585926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TextBox 19"/>
              <p:cNvSpPr txBox="1">
                <a:spLocks noChangeArrowheads="1"/>
              </p:cNvSpPr>
              <p:nvPr/>
            </p:nvSpPr>
            <p:spPr bwMode="auto">
              <a:xfrm>
                <a:off x="5805996" y="2898561"/>
                <a:ext cx="1455938" cy="2204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i="1" dirty="0" err="1" smtClean="0"/>
                  <a:t>Bytecode</a:t>
                </a:r>
                <a:endParaRPr lang="en-SG" sz="1200" i="1" dirty="0"/>
              </a:p>
            </p:txBody>
          </p:sp>
          <p:sp>
            <p:nvSpPr>
              <p:cNvPr id="29" name="TextBox 20"/>
              <p:cNvSpPr txBox="1">
                <a:spLocks noChangeArrowheads="1"/>
              </p:cNvSpPr>
              <p:nvPr/>
            </p:nvSpPr>
            <p:spPr bwMode="auto">
              <a:xfrm>
                <a:off x="5867412" y="3219636"/>
                <a:ext cx="1314098" cy="2204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err="1" smtClean="0"/>
                  <a:t>HelloWorld.class</a:t>
                </a:r>
                <a:endParaRPr lang="en-SG" sz="1200" dirty="0"/>
              </a:p>
            </p:txBody>
          </p:sp>
        </p:grpSp>
        <p:grpSp>
          <p:nvGrpSpPr>
            <p:cNvPr id="23" name="Group 36"/>
            <p:cNvGrpSpPr>
              <a:grpSpLocks/>
            </p:cNvGrpSpPr>
            <p:nvPr/>
          </p:nvGrpSpPr>
          <p:grpSpPr bwMode="auto">
            <a:xfrm>
              <a:off x="2380904" y="2843816"/>
              <a:ext cx="1701589" cy="665825"/>
              <a:chOff x="2411976" y="3046521"/>
              <a:chExt cx="1701589" cy="665825"/>
            </a:xfrm>
          </p:grpSpPr>
          <p:sp>
            <p:nvSpPr>
              <p:cNvPr id="24" name="Rounded Rectangle 24"/>
              <p:cNvSpPr>
                <a:spLocks noChangeArrowheads="1"/>
              </p:cNvSpPr>
              <p:nvPr/>
            </p:nvSpPr>
            <p:spPr bwMode="auto">
              <a:xfrm>
                <a:off x="2425084" y="3046521"/>
                <a:ext cx="1660124" cy="66582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TextBox 25"/>
              <p:cNvSpPr txBox="1">
                <a:spLocks noChangeArrowheads="1"/>
              </p:cNvSpPr>
              <p:nvPr/>
            </p:nvSpPr>
            <p:spPr bwMode="auto">
              <a:xfrm>
                <a:off x="2663300" y="3099788"/>
                <a:ext cx="120736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Compiler</a:t>
                </a:r>
                <a:endParaRPr lang="en-SG"/>
              </a:p>
            </p:txBody>
          </p:sp>
          <p:sp>
            <p:nvSpPr>
              <p:cNvPr id="26" name="TextBox 26"/>
              <p:cNvSpPr txBox="1">
                <a:spLocks noChangeArrowheads="1"/>
              </p:cNvSpPr>
              <p:nvPr/>
            </p:nvSpPr>
            <p:spPr bwMode="auto">
              <a:xfrm>
                <a:off x="2411976" y="3398669"/>
                <a:ext cx="1701589" cy="2204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 err="1" smtClean="0">
                    <a:solidFill>
                      <a:srgbClr val="800000"/>
                    </a:solidFill>
                  </a:rPr>
                  <a:t>javac</a:t>
                </a:r>
                <a:r>
                  <a:rPr lang="en-US" sz="1200" b="1" dirty="0" smtClean="0"/>
                  <a:t> HelloWorld.java</a:t>
                </a:r>
                <a:endParaRPr lang="en-SG" sz="1200" b="1" dirty="0"/>
              </a:p>
            </p:txBody>
          </p:sp>
        </p:grpSp>
      </p:grpSp>
      <p:grpSp>
        <p:nvGrpSpPr>
          <p:cNvPr id="32" name="Group 52"/>
          <p:cNvGrpSpPr>
            <a:grpSpLocks/>
          </p:cNvGrpSpPr>
          <p:nvPr/>
        </p:nvGrpSpPr>
        <p:grpSpPr bwMode="auto">
          <a:xfrm>
            <a:off x="1753837" y="4237943"/>
            <a:ext cx="5163038" cy="1065729"/>
            <a:chOff x="2394012" y="4045198"/>
            <a:chExt cx="4876800" cy="886717"/>
          </a:xfrm>
        </p:grpSpPr>
        <p:grpSp>
          <p:nvGrpSpPr>
            <p:cNvPr id="33" name="Group 37"/>
            <p:cNvGrpSpPr>
              <a:grpSpLocks/>
            </p:cNvGrpSpPr>
            <p:nvPr/>
          </p:nvGrpSpPr>
          <p:grpSpPr bwMode="auto">
            <a:xfrm>
              <a:off x="2394012" y="4228731"/>
              <a:ext cx="1660124" cy="665825"/>
              <a:chOff x="2453197" y="4299752"/>
              <a:chExt cx="1660124" cy="665825"/>
            </a:xfrm>
          </p:grpSpPr>
          <p:sp>
            <p:nvSpPr>
              <p:cNvPr id="41" name="Rounded Rectangle 27"/>
              <p:cNvSpPr>
                <a:spLocks noChangeArrowheads="1"/>
              </p:cNvSpPr>
              <p:nvPr/>
            </p:nvSpPr>
            <p:spPr bwMode="auto">
              <a:xfrm>
                <a:off x="2453197" y="4299752"/>
                <a:ext cx="1660124" cy="66582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2" name="TextBox 28"/>
              <p:cNvSpPr txBox="1">
                <a:spLocks noChangeArrowheads="1"/>
              </p:cNvSpPr>
              <p:nvPr/>
            </p:nvSpPr>
            <p:spPr bwMode="auto">
              <a:xfrm>
                <a:off x="2679578" y="4353019"/>
                <a:ext cx="1207363" cy="307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dirty="0" smtClean="0"/>
                  <a:t>Execution</a:t>
                </a:r>
                <a:endParaRPr lang="en-SG" dirty="0"/>
              </a:p>
            </p:txBody>
          </p:sp>
          <p:sp>
            <p:nvSpPr>
              <p:cNvPr id="43" name="TextBox 29"/>
              <p:cNvSpPr txBox="1">
                <a:spLocks noChangeArrowheads="1"/>
              </p:cNvSpPr>
              <p:nvPr/>
            </p:nvSpPr>
            <p:spPr bwMode="auto">
              <a:xfrm>
                <a:off x="2493147" y="4651900"/>
                <a:ext cx="1580225" cy="2304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800000"/>
                    </a:solidFill>
                  </a:rPr>
                  <a:t>java</a:t>
                </a:r>
                <a:r>
                  <a:rPr lang="en-US" sz="1200" b="1" dirty="0" smtClean="0"/>
                  <a:t> </a:t>
                </a:r>
                <a:r>
                  <a:rPr lang="en-US" sz="1200" b="1" dirty="0" err="1" smtClean="0"/>
                  <a:t>HelloWorld</a:t>
                </a:r>
                <a:endParaRPr lang="en-SG" sz="1200" b="1" dirty="0"/>
              </a:p>
            </p:txBody>
          </p:sp>
        </p:grpSp>
        <p:grpSp>
          <p:nvGrpSpPr>
            <p:cNvPr id="34" name="Group 40"/>
            <p:cNvGrpSpPr>
              <a:grpSpLocks/>
            </p:cNvGrpSpPr>
            <p:nvPr/>
          </p:nvGrpSpPr>
          <p:grpSpPr bwMode="auto">
            <a:xfrm>
              <a:off x="4419600" y="4300492"/>
              <a:ext cx="1046086" cy="522302"/>
              <a:chOff x="4478785" y="4354498"/>
              <a:chExt cx="1046086" cy="522302"/>
            </a:xfrm>
          </p:grpSpPr>
          <p:sp>
            <p:nvSpPr>
              <p:cNvPr id="39" name="Right Arrow 30"/>
              <p:cNvSpPr>
                <a:spLocks noChangeArrowheads="1"/>
              </p:cNvSpPr>
              <p:nvPr/>
            </p:nvSpPr>
            <p:spPr bwMode="auto">
              <a:xfrm>
                <a:off x="4583839" y="4574959"/>
                <a:ext cx="941032" cy="301841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996600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" name="TextBox 31"/>
              <p:cNvSpPr txBox="1">
                <a:spLocks noChangeArrowheads="1"/>
              </p:cNvSpPr>
              <p:nvPr/>
            </p:nvSpPr>
            <p:spPr bwMode="auto">
              <a:xfrm>
                <a:off x="4478785" y="4354498"/>
                <a:ext cx="104608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i="1"/>
                  <a:t>produces</a:t>
                </a:r>
                <a:endParaRPr lang="en-SG" sz="1200" i="1"/>
              </a:p>
            </p:txBody>
          </p:sp>
        </p:grpSp>
        <p:grpSp>
          <p:nvGrpSpPr>
            <p:cNvPr id="35" name="Group 43"/>
            <p:cNvGrpSpPr>
              <a:grpSpLocks/>
            </p:cNvGrpSpPr>
            <p:nvPr/>
          </p:nvGrpSpPr>
          <p:grpSpPr bwMode="auto">
            <a:xfrm>
              <a:off x="5832629" y="4045198"/>
              <a:ext cx="1438183" cy="886717"/>
              <a:chOff x="5859262" y="4045198"/>
              <a:chExt cx="1438183" cy="886717"/>
            </a:xfrm>
          </p:grpSpPr>
          <p:sp>
            <p:nvSpPr>
              <p:cNvPr id="36" name="Rounded Rectangle 32"/>
              <p:cNvSpPr>
                <a:spLocks noChangeArrowheads="1"/>
              </p:cNvSpPr>
              <p:nvPr/>
            </p:nvSpPr>
            <p:spPr bwMode="auto">
              <a:xfrm>
                <a:off x="5859262" y="4305670"/>
                <a:ext cx="1438183" cy="626245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025858" y="4401672"/>
                <a:ext cx="1147762" cy="2304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1200" dirty="0" smtClean="0">
                    <a:solidFill>
                      <a:schemeClr val="bg1">
                        <a:lumMod val="95000"/>
                      </a:schemeClr>
                    </a:solidFill>
                  </a:rPr>
                  <a:t>Hello World!</a:t>
                </a:r>
                <a:endParaRPr lang="en-SG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38" name="TextBox 34"/>
              <p:cNvSpPr txBox="1">
                <a:spLocks noChangeArrowheads="1"/>
              </p:cNvSpPr>
              <p:nvPr/>
            </p:nvSpPr>
            <p:spPr bwMode="auto">
              <a:xfrm>
                <a:off x="5948039" y="4045198"/>
                <a:ext cx="1180730" cy="2304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i="1" dirty="0" smtClean="0"/>
                  <a:t>Sample output</a:t>
                </a:r>
                <a:endParaRPr lang="en-SG" sz="1200" i="1" dirty="0"/>
              </a:p>
            </p:txBody>
          </p:sp>
        </p:grpSp>
      </p:grpSp>
      <p:sp>
        <p:nvSpPr>
          <p:cNvPr id="44" name="Slide Number Placeholder 6"/>
          <p:cNvSpPr txBox="1">
            <a:spLocks noGrp="1"/>
          </p:cNvSpPr>
          <p:nvPr/>
        </p:nvSpPr>
        <p:spPr bwMode="auto">
          <a:xfrm>
            <a:off x="7381635" y="6459379"/>
            <a:ext cx="130516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Intro Workshop - </a:t>
            </a:r>
            <a:fld id="{D49BE81B-3DA1-4D29-AC5A-6FBE662ADA16}" type="slidenum">
              <a:rPr lang="en-US" sz="1000"/>
              <a:pPr algn="r" eaLnBrk="1" hangingPunct="1"/>
              <a:t>19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90528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</a:t>
            </a:r>
            <a:endParaRPr lang="en-SG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CS1020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452167" y="6459379"/>
            <a:ext cx="1234633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Intro Workshop - </a:t>
            </a:r>
            <a:fld id="{D49BE81B-3DA1-4D29-AC5A-6FBE662ADA16}" type="slidenum">
              <a:rPr lang="en-US" sz="1000"/>
              <a:pPr algn="r" eaLnBrk="1" hangingPunct="1"/>
              <a:t>2</a:t>
            </a:fld>
            <a:endParaRPr lang="en-US" sz="1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/>
              <a:t>Login to UNIX operating system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 smtClean="0"/>
              <a:t>……………………………………</a:t>
            </a:r>
            <a:endParaRPr lang="en-SG" sz="2800" dirty="0"/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/>
              <a:t>……………………………………</a:t>
            </a:r>
            <a:endParaRPr lang="en-SG" sz="2800" dirty="0" smtClean="0"/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/>
              <a:t>……………………………………</a:t>
            </a:r>
            <a:endParaRPr lang="en-SG" sz="2800" dirty="0" smtClean="0"/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/>
              <a:t>……………………………………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Writing a Java Program using </a:t>
            </a:r>
            <a:r>
              <a:rPr lang="en-SG" i="1" dirty="0" smtClean="0"/>
              <a:t>vim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031873"/>
          </a:xfrm>
        </p:spPr>
        <p:txBody>
          <a:bodyPr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Vim </a:t>
            </a:r>
            <a:r>
              <a:rPr lang="en-US" altLang="zh-CN" sz="3200" dirty="0" smtClean="0">
                <a:solidFill>
                  <a:schemeClr val="tx1"/>
                </a:solidFill>
              </a:rPr>
              <a:t>is a powerful text editor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altLang="zh-CN" sz="2800" i="1" kern="1200" dirty="0">
                <a:solidFill>
                  <a:srgbClr val="006600"/>
                </a:solidFill>
                <a:ea typeface="+mn-ea"/>
              </a:rPr>
              <a:t>Command Mode </a:t>
            </a:r>
            <a:r>
              <a:rPr lang="en-US" altLang="zh-CN" sz="2800" dirty="0" smtClean="0"/>
              <a:t>is used to issue vim commands.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altLang="zh-CN" sz="2800" i="1" kern="1200" dirty="0">
                <a:solidFill>
                  <a:srgbClr val="006600"/>
                </a:solidFill>
                <a:ea typeface="+mn-ea"/>
              </a:rPr>
              <a:t>Insert Mode </a:t>
            </a:r>
            <a:r>
              <a:rPr lang="en-US" altLang="zh-CN" sz="2800" dirty="0" smtClean="0">
                <a:solidFill>
                  <a:schemeClr val="tx1"/>
                </a:solidFill>
              </a:rPr>
              <a:t>is used to type in text.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altLang="zh-CN" sz="2800" dirty="0" smtClean="0"/>
              <a:t>Switch back and forth between two modes:</a:t>
            </a:r>
          </a:p>
          <a:p>
            <a:pPr lvl="2">
              <a:spcBef>
                <a:spcPts val="600"/>
              </a:spcBef>
              <a:buFont typeface="Wingdings" pitchFamily="2" charset="2"/>
              <a:buChar char="q"/>
            </a:pPr>
            <a:r>
              <a:rPr lang="en-US" altLang="zh-CN" sz="2400" dirty="0" err="1" smtClean="0">
                <a:solidFill>
                  <a:srgbClr val="0000FF"/>
                </a:solidFill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/>
              <a:t>(to get into insert mode; other commands possible)</a:t>
            </a:r>
          </a:p>
          <a:p>
            <a:pPr lvl="2">
              <a:spcBef>
                <a:spcPts val="600"/>
              </a:spcBef>
              <a:buFont typeface="Wingdings" pitchFamily="2" charset="2"/>
              <a:buChar char="q"/>
            </a:pPr>
            <a:r>
              <a:rPr lang="en-US" altLang="zh-CN" sz="2400" dirty="0" smtClean="0">
                <a:solidFill>
                  <a:srgbClr val="0000FF"/>
                </a:solidFill>
              </a:rPr>
              <a:t>&lt;Esc&gt; </a:t>
            </a:r>
            <a:r>
              <a:rPr lang="en-US" altLang="zh-CN" sz="2400" dirty="0" smtClean="0"/>
              <a:t>(to go to command mode)</a:t>
            </a:r>
            <a:endParaRPr lang="zh-CN" altLang="en-US" sz="24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895600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CS1020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381636" y="6459379"/>
            <a:ext cx="1305164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Intro Workshop - </a:t>
            </a:r>
            <a:fld id="{D49BE81B-3DA1-4D29-AC5A-6FBE662ADA16}" type="slidenum">
              <a:rPr lang="en-US" sz="1000"/>
              <a:pPr algn="r" eaLnBrk="1" hangingPunct="1"/>
              <a:t>20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78577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Writing a Java Program using </a:t>
            </a:r>
            <a:r>
              <a:rPr lang="en-SG" i="1" dirty="0" smtClean="0"/>
              <a:t>vim</a:t>
            </a:r>
            <a:endParaRPr lang="en-S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3946"/>
            <a:ext cx="8229600" cy="769441"/>
          </a:xfr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Now use vim to type in the follow program:</a:t>
            </a:r>
          </a:p>
          <a:p>
            <a:pPr lvl="1">
              <a:spcBef>
                <a:spcPts val="0"/>
              </a:spcBef>
              <a:buFont typeface="Wingdings" pitchFamily="2" charset="2"/>
              <a:buChar char="q"/>
            </a:pPr>
            <a:r>
              <a:rPr lang="en-US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vim First.java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895600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CS1020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347" y="2041864"/>
            <a:ext cx="7669537" cy="3628208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6700" algn="l"/>
                <a:tab pos="541338" algn="l"/>
                <a:tab pos="808038" algn="l"/>
                <a:tab pos="1074738" algn="l"/>
                <a:tab pos="133985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This program adds two integers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6700" algn="l"/>
                <a:tab pos="541338" algn="l"/>
                <a:tab pos="808038" algn="l"/>
                <a:tab pos="1074738" algn="l"/>
                <a:tab pos="1339850" algn="l"/>
              </a:tabLst>
            </a:pPr>
            <a:r>
              <a:rPr lang="en-SG" sz="16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SG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SG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.*;</a:t>
            </a:r>
          </a:p>
          <a:p>
            <a:pPr>
              <a:tabLst>
                <a:tab pos="266700" algn="l"/>
                <a:tab pos="541338" algn="l"/>
                <a:tab pos="808038" algn="l"/>
                <a:tab pos="1074738" algn="l"/>
                <a:tab pos="1339850" algn="l"/>
              </a:tabLst>
            </a:pP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6700" algn="l"/>
                <a:tab pos="541338" algn="l"/>
                <a:tab pos="808038" algn="l"/>
                <a:tab pos="1074738" algn="l"/>
                <a:tab pos="133985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First {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6700" algn="l"/>
                <a:tab pos="541338" algn="l"/>
                <a:tab pos="808038" algn="l"/>
                <a:tab pos="1074738" algn="l"/>
                <a:tab pos="1339850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public static void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main(String[]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66700" algn="l"/>
                <a:tab pos="541338" algn="l"/>
                <a:tab pos="808038" algn="l"/>
                <a:tab pos="1074738" algn="l"/>
                <a:tab pos="133985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x, y, sum;</a:t>
            </a:r>
          </a:p>
          <a:p>
            <a:pPr>
              <a:tabLst>
                <a:tab pos="266700" algn="l"/>
                <a:tab pos="541338" algn="l"/>
                <a:tab pos="808038" algn="l"/>
                <a:tab pos="1074738" algn="l"/>
                <a:tab pos="133985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Scanner sc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Scanner(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6700" algn="l"/>
                <a:tab pos="541338" algn="l"/>
                <a:tab pos="808038" algn="l"/>
                <a:tab pos="1074738" algn="l"/>
                <a:tab pos="133985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2 integers: "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6700" algn="l"/>
                <a:tab pos="541338" algn="l"/>
                <a:tab pos="808038" algn="l"/>
                <a:tab pos="1074738" algn="l"/>
                <a:tab pos="133985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x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sc.nextInt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266700" algn="l"/>
                <a:tab pos="541338" algn="l"/>
                <a:tab pos="808038" algn="l"/>
                <a:tab pos="1074738" algn="l"/>
                <a:tab pos="133985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y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sc.nextInt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266700" algn="l"/>
                <a:tab pos="541338" algn="l"/>
                <a:tab pos="808038" algn="l"/>
                <a:tab pos="1074738" algn="l"/>
                <a:tab pos="133985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sum = x + y;</a:t>
            </a:r>
          </a:p>
          <a:p>
            <a:pPr>
              <a:tabLst>
                <a:tab pos="266700" algn="l"/>
                <a:tab pos="541338" algn="l"/>
                <a:tab pos="808038" algn="l"/>
                <a:tab pos="1074738" algn="l"/>
                <a:tab pos="133985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"Sum = "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 sum);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6700" algn="l"/>
                <a:tab pos="541338" algn="l"/>
                <a:tab pos="808038" algn="l"/>
                <a:tab pos="1074738" algn="l"/>
                <a:tab pos="133985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66700" algn="l"/>
                <a:tab pos="541338" algn="l"/>
                <a:tab pos="808038" algn="l"/>
                <a:tab pos="1074738" algn="l"/>
                <a:tab pos="133985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0738" y="5646198"/>
            <a:ext cx="8229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tx1"/>
                </a:solidFill>
              </a:rPr>
              <a:t>Hint: different </a:t>
            </a:r>
            <a:r>
              <a:rPr lang="en-US" altLang="zh-CN" dirty="0" err="1" smtClean="0">
                <a:solidFill>
                  <a:schemeClr val="tx1"/>
                </a:solidFill>
              </a:rPr>
              <a:t>colours</a:t>
            </a:r>
            <a:r>
              <a:rPr lang="en-US" altLang="zh-CN" dirty="0" smtClean="0">
                <a:solidFill>
                  <a:schemeClr val="tx1"/>
                </a:solidFill>
              </a:rPr>
              <a:t> imply different meanings…</a:t>
            </a:r>
          </a:p>
          <a:p>
            <a:pPr lvl="1">
              <a:spcBef>
                <a:spcPts val="0"/>
              </a:spcBef>
              <a:buFont typeface="Wingdings" pitchFamily="2" charset="2"/>
              <a:buChar char="q"/>
            </a:pPr>
            <a:r>
              <a:rPr lang="en-US" altLang="zh-CN" dirty="0" smtClean="0">
                <a:solidFill>
                  <a:srgbClr val="0000FF"/>
                </a:solidFill>
                <a:cs typeface="Courier New" pitchFamily="49" charset="0"/>
              </a:rPr>
              <a:t>If you get a wrong </a:t>
            </a:r>
            <a:r>
              <a:rPr lang="en-US" altLang="zh-CN" dirty="0" err="1" smtClean="0">
                <a:solidFill>
                  <a:srgbClr val="0000FF"/>
                </a:solidFill>
                <a:cs typeface="Courier New" pitchFamily="49" charset="0"/>
              </a:rPr>
              <a:t>colour</a:t>
            </a:r>
            <a:r>
              <a:rPr lang="en-US" altLang="zh-CN" dirty="0" smtClean="0">
                <a:solidFill>
                  <a:srgbClr val="0000FF"/>
                </a:solidFill>
                <a:cs typeface="Courier New" pitchFamily="49" charset="0"/>
              </a:rPr>
              <a:t>, it means something is wrong!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39777" y="1883507"/>
            <a:ext cx="3035768" cy="158504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eaLnBrk="0" hangingPunct="0">
              <a:spcBef>
                <a:spcPts val="0"/>
              </a:spcBef>
              <a:spcAft>
                <a:spcPts val="300"/>
              </a:spcAft>
              <a:buClr>
                <a:schemeClr val="bg2"/>
              </a:buClr>
              <a:buSzPct val="120000"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When finished:</a:t>
            </a:r>
          </a:p>
          <a:p>
            <a:pPr marL="342900" indent="-342900" eaLnBrk="0" hangingPunct="0">
              <a:spcBef>
                <a:spcPts val="0"/>
              </a:spcBef>
              <a:spcAft>
                <a:spcPts val="300"/>
              </a:spcAft>
              <a:buClr>
                <a:schemeClr val="bg2"/>
              </a:buClr>
              <a:buSzPct val="80000"/>
              <a:buFont typeface="+mj-lt"/>
              <a:buAutoNum type="arabicPeriod"/>
              <a:defRPr/>
            </a:pPr>
            <a:r>
              <a:rPr lang="en-US" sz="1600" kern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Switch back to command </a:t>
            </a:r>
            <a:r>
              <a:rPr lang="en-US" sz="16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mode</a:t>
            </a:r>
          </a:p>
          <a:p>
            <a:pPr marL="342900" indent="-342900" eaLnBrk="0" hangingPunct="0">
              <a:spcBef>
                <a:spcPts val="0"/>
              </a:spcBef>
              <a:spcAft>
                <a:spcPts val="300"/>
              </a:spcAft>
              <a:buClr>
                <a:schemeClr val="bg2"/>
              </a:buClr>
              <a:buSzPct val="80000"/>
              <a:buFont typeface="+mj-lt"/>
              <a:buAutoNum type="arabicPeriod"/>
              <a:defRPr/>
            </a:pPr>
            <a:r>
              <a:rPr lang="en-US" sz="16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Save and quit vim by pressing key combination </a:t>
            </a:r>
            <a:r>
              <a:rPr lang="en-US" sz="2400" kern="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en-US" sz="2400" kern="0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wq</a:t>
            </a:r>
            <a:endParaRPr lang="en-US" sz="2400" kern="0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381635" y="6459379"/>
            <a:ext cx="130516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Intro Workshop - </a:t>
            </a:r>
            <a:fld id="{D49BE81B-3DA1-4D29-AC5A-6FBE662ADA16}" type="slidenum">
              <a:rPr lang="en-US" sz="1000"/>
              <a:pPr algn="r" eaLnBrk="1" hangingPunct="1"/>
              <a:t>21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569648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Videos on </a:t>
            </a:r>
            <a:r>
              <a:rPr lang="en-SG" i="1" dirty="0" smtClean="0"/>
              <a:t>vim</a:t>
            </a:r>
            <a:endParaRPr lang="en-S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3946"/>
            <a:ext cx="8229600" cy="1523494"/>
          </a:xfr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mtClean="0">
                <a:solidFill>
                  <a:schemeClr val="tx1"/>
                </a:solidFill>
              </a:rPr>
              <a:t>Four videos on vim are available on IVLE multimedia</a:t>
            </a:r>
          </a:p>
          <a:p>
            <a:pPr lvl="1">
              <a:spcBef>
                <a:spcPts val="600"/>
              </a:spcBef>
            </a:pPr>
            <a:r>
              <a:rPr lang="en-US" altLang="zh-CN" smtClean="0">
                <a:solidFill>
                  <a:schemeClr val="tx1"/>
                </a:solidFill>
              </a:rPr>
              <a:t>These videos were created for CS1010 using C programs as examples. However, the vim commands are the same.</a:t>
            </a:r>
          </a:p>
          <a:p>
            <a:endParaRPr lang="en-US" altLang="zh-CN" sz="20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895600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CS1020</a:t>
            </a:r>
          </a:p>
        </p:txBody>
      </p:sp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381635" y="6459379"/>
            <a:ext cx="130516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Intro Workshop - </a:t>
            </a:r>
            <a:fld id="{D49BE81B-3DA1-4D29-AC5A-6FBE662ADA16}" type="slidenum">
              <a:rPr lang="en-US" sz="1000"/>
              <a:pPr algn="r" eaLnBrk="1" hangingPunct="1"/>
              <a:t>22</a:t>
            </a:fld>
            <a:endParaRPr 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6" r="14877" b="23462"/>
          <a:stretch/>
        </p:blipFill>
        <p:spPr bwMode="auto">
          <a:xfrm>
            <a:off x="524158" y="2579444"/>
            <a:ext cx="7678147" cy="379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8565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Compile a Program with </a:t>
            </a:r>
            <a:r>
              <a:rPr lang="en-SG" i="1" dirty="0" err="1" smtClean="0"/>
              <a:t>javac</a:t>
            </a:r>
            <a:endParaRPr lang="en-S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90515"/>
          </a:xfrm>
        </p:spPr>
        <p:txBody>
          <a:bodyPr>
            <a:spAutoFit/>
          </a:bodyPr>
          <a:lstStyle/>
          <a:p>
            <a:r>
              <a:rPr lang="en-US" altLang="zh-CN" sz="2800" dirty="0" err="1" smtClean="0">
                <a:solidFill>
                  <a:srgbClr val="C00000"/>
                </a:solidFill>
              </a:rPr>
              <a:t>javac</a:t>
            </a:r>
            <a:r>
              <a:rPr lang="en-US" altLang="zh-CN" sz="2800" dirty="0" smtClean="0">
                <a:solidFill>
                  <a:srgbClr val="C00000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is a compiler to translate your Java source code into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bytecode</a:t>
            </a:r>
            <a:r>
              <a:rPr lang="en-US" altLang="zh-CN" sz="2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US" altLang="zh-CN" sz="2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altLang="zh-CN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First.java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/>
              <a:t>may report compilation </a:t>
            </a:r>
            <a:r>
              <a:rPr lang="en-US" sz="2200" dirty="0" smtClean="0"/>
              <a:t>(syntax) error </a:t>
            </a:r>
            <a:r>
              <a:rPr lang="en-US" sz="2200" dirty="0"/>
              <a:t>to you if any. Correct your program till it is free of </a:t>
            </a:r>
            <a:r>
              <a:rPr lang="en-US" sz="2200" dirty="0" smtClean="0"/>
              <a:t>syntax errors.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dirty="0" smtClean="0"/>
              <a:t>If there is no error, a </a:t>
            </a:r>
            <a:r>
              <a:rPr lang="en-US" sz="2200" dirty="0" err="1" smtClean="0"/>
              <a:t>bytecodef</a:t>
            </a:r>
            <a:r>
              <a:rPr lang="en-US" sz="2200" dirty="0" smtClean="0"/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First.class</a:t>
            </a:r>
            <a:r>
              <a:rPr lang="en-US" sz="2200" dirty="0" smtClean="0"/>
              <a:t> will be created in the same directory; type </a:t>
            </a:r>
            <a:r>
              <a:rPr lang="en-US" sz="2200" dirty="0" err="1" smtClean="0">
                <a:solidFill>
                  <a:srgbClr val="C00000"/>
                </a:solidFill>
              </a:rPr>
              <a:t>ls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to look for it.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Run the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bytecode</a:t>
            </a:r>
            <a:r>
              <a:rPr lang="en-US" altLang="zh-CN" sz="2800" dirty="0" smtClean="0">
                <a:solidFill>
                  <a:schemeClr val="tx1"/>
                </a:solidFill>
              </a:rPr>
              <a:t> by using </a:t>
            </a:r>
            <a:r>
              <a:rPr lang="en-US" altLang="zh-CN" sz="2800" dirty="0" smtClean="0">
                <a:solidFill>
                  <a:srgbClr val="C00000"/>
                </a:solidFill>
              </a:rPr>
              <a:t>java</a:t>
            </a:r>
            <a:r>
              <a:rPr lang="en-US" altLang="zh-CN" sz="2800" dirty="0" smtClean="0">
                <a:solidFill>
                  <a:schemeClr val="tx1"/>
                </a:solidFill>
              </a:rPr>
              <a:t>: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java First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sz="2200" dirty="0" smtClean="0">
                <a:cs typeface="Courier New" pitchFamily="49" charset="0"/>
              </a:rPr>
              <a:t>Note: Not “java </a:t>
            </a:r>
            <a:r>
              <a:rPr lang="en-US" altLang="zh-CN" sz="2200" dirty="0" err="1" smtClean="0">
                <a:cs typeface="Courier New" pitchFamily="49" charset="0"/>
              </a:rPr>
              <a:t>First.class</a:t>
            </a:r>
            <a:r>
              <a:rPr lang="en-US" altLang="zh-CN" sz="2200" dirty="0" smtClean="0">
                <a:cs typeface="Courier New" pitchFamily="49" charset="0"/>
              </a:rPr>
              <a:t>”</a:t>
            </a:r>
            <a:endParaRPr lang="en-US" altLang="zh-CN" sz="2200" dirty="0">
              <a:cs typeface="Courier New" pitchFamily="49" charset="0"/>
            </a:endParaRPr>
          </a:p>
          <a:p>
            <a:pPr lvl="1"/>
            <a:endParaRPr lang="en-US" altLang="zh-CN" sz="2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895600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CS1020</a:t>
            </a:r>
          </a:p>
        </p:txBody>
      </p:sp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381635" y="6459379"/>
            <a:ext cx="130516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Intro Workshop - </a:t>
            </a:r>
            <a:fld id="{D49BE81B-3DA1-4D29-AC5A-6FBE662ADA16}" type="slidenum">
              <a:rPr lang="en-US" sz="1000"/>
              <a:pPr algn="r" eaLnBrk="1" hangingPunct="1"/>
              <a:t>23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29352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UNIX Commands for File Processing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182410"/>
          </a:xfrm>
        </p:spPr>
        <p:txBody>
          <a:bodyPr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zh-CN" sz="2800" dirty="0" err="1">
                <a:solidFill>
                  <a:srgbClr val="C00000"/>
                </a:solidFill>
              </a:rPr>
              <a:t>cp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command </a:t>
            </a:r>
            <a:r>
              <a:rPr lang="en-US" altLang="zh-CN" sz="2800" dirty="0" smtClean="0">
                <a:solidFill>
                  <a:schemeClr val="tx1"/>
                </a:solidFill>
              </a:rPr>
              <a:t>makes a copy of a </a:t>
            </a:r>
            <a:r>
              <a:rPr lang="en-US" altLang="zh-CN" sz="2800" smtClean="0">
                <a:solidFill>
                  <a:schemeClr val="tx1"/>
                </a:solidFill>
              </a:rPr>
              <a:t>file.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zh-CN" sz="2800" dirty="0">
                <a:solidFill>
                  <a:srgbClr val="C00000"/>
                </a:solidFill>
              </a:rPr>
              <a:t>mv</a:t>
            </a:r>
            <a:r>
              <a:rPr lang="en-US" altLang="zh-CN" sz="2800" dirty="0">
                <a:solidFill>
                  <a:schemeClr val="tx1"/>
                </a:solidFill>
              </a:rPr>
              <a:t> command </a:t>
            </a:r>
            <a:r>
              <a:rPr lang="en-US" altLang="zh-CN" sz="2800" dirty="0" smtClean="0">
                <a:solidFill>
                  <a:schemeClr val="tx1"/>
                </a:solidFill>
              </a:rPr>
              <a:t>moves </a:t>
            </a:r>
            <a:r>
              <a:rPr lang="en-US" altLang="zh-CN" sz="2800" dirty="0">
                <a:solidFill>
                  <a:schemeClr val="tx1"/>
                </a:solidFill>
              </a:rPr>
              <a:t>a file to another folder.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US" altLang="zh-CN" sz="2400" dirty="0">
                <a:solidFill>
                  <a:srgbClr val="C00000"/>
                </a:solidFill>
              </a:rPr>
              <a:t>mv</a:t>
            </a:r>
            <a:r>
              <a:rPr lang="en-US" altLang="zh-CN" sz="2400" dirty="0">
                <a:solidFill>
                  <a:schemeClr val="tx1"/>
                </a:solidFill>
              </a:rPr>
              <a:t> command </a:t>
            </a:r>
            <a:r>
              <a:rPr lang="en-US" altLang="zh-CN" sz="2400" dirty="0" smtClean="0">
                <a:solidFill>
                  <a:schemeClr val="tx1"/>
                </a:solidFill>
              </a:rPr>
              <a:t>can also be </a:t>
            </a:r>
            <a:r>
              <a:rPr lang="en-US" altLang="zh-CN" sz="2400" dirty="0">
                <a:solidFill>
                  <a:schemeClr val="tx1"/>
                </a:solidFill>
              </a:rPr>
              <a:t>used to </a:t>
            </a:r>
            <a:r>
              <a:rPr lang="en-US" altLang="zh-CN" sz="2400" dirty="0">
                <a:solidFill>
                  <a:srgbClr val="0000FF"/>
                </a:solidFill>
              </a:rPr>
              <a:t>rename</a:t>
            </a:r>
            <a:r>
              <a:rPr lang="en-US" altLang="zh-CN" sz="2400" dirty="0">
                <a:solidFill>
                  <a:schemeClr val="tx1"/>
                </a:solidFill>
              </a:rPr>
              <a:t> a </a:t>
            </a:r>
            <a:r>
              <a:rPr lang="en-US" altLang="zh-CN" sz="2400">
                <a:solidFill>
                  <a:schemeClr val="tx1"/>
                </a:solidFill>
              </a:rPr>
              <a:t>file</a:t>
            </a:r>
            <a:r>
              <a:rPr lang="en-US" altLang="zh-CN" sz="2400" smtClean="0">
                <a:solidFill>
                  <a:schemeClr val="tx1"/>
                </a:solidFill>
              </a:rPr>
              <a:t>.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zh-CN" sz="2800" dirty="0" err="1">
                <a:solidFill>
                  <a:srgbClr val="C00000"/>
                </a:solidFill>
              </a:rPr>
              <a:t>rm</a:t>
            </a:r>
            <a:r>
              <a:rPr lang="en-US" altLang="zh-CN" sz="2800" dirty="0">
                <a:solidFill>
                  <a:schemeClr val="tx1"/>
                </a:solidFill>
              </a:rPr>
              <a:t> command deletes a </a:t>
            </a:r>
            <a:r>
              <a:rPr lang="en-US" altLang="zh-CN" sz="2800">
                <a:solidFill>
                  <a:schemeClr val="tx1"/>
                </a:solidFill>
              </a:rPr>
              <a:t>file</a:t>
            </a:r>
            <a:r>
              <a:rPr lang="en-US" altLang="zh-CN" sz="2800" smtClean="0">
                <a:solidFill>
                  <a:schemeClr val="tx1"/>
                </a:solidFill>
              </a:rPr>
              <a:t>.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Check the write-up for more information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895600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CS1020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381635" y="6459379"/>
            <a:ext cx="130516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Intro Workshop - </a:t>
            </a:r>
            <a:fld id="{D49BE81B-3DA1-4D29-AC5A-6FBE662ADA16}" type="slidenum">
              <a:rPr lang="en-US" sz="1000"/>
              <a:pPr algn="r" eaLnBrk="1" hangingPunct="1"/>
              <a:t>24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317026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</a:t>
            </a:r>
            <a:endParaRPr lang="en-SG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CS1020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381635" y="6459379"/>
            <a:ext cx="130516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Intro Workshop - </a:t>
            </a:r>
            <a:fld id="{D49BE81B-3DA1-4D29-AC5A-6FBE662ADA16}" type="slidenum">
              <a:rPr lang="en-US" sz="1000"/>
              <a:pPr algn="r" eaLnBrk="1" hangingPunct="1"/>
              <a:t>25</a:t>
            </a:fld>
            <a:endParaRPr lang="en-US" sz="1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>
                <a:solidFill>
                  <a:schemeClr val="tx1"/>
                </a:solidFill>
              </a:rPr>
              <a:t>Login to UNIX operating system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>
                <a:solidFill>
                  <a:schemeClr val="tx1"/>
                </a:solidFill>
              </a:rPr>
              <a:t>Setup your Sunfire account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 smtClean="0">
                <a:solidFill>
                  <a:schemeClr val="tx1"/>
                </a:solidFill>
              </a:rPr>
              <a:t>Basic UNIX commands</a:t>
            </a:r>
            <a:endParaRPr lang="en-SG" sz="28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>
                <a:solidFill>
                  <a:schemeClr val="tx1"/>
                </a:solidFill>
              </a:rPr>
              <a:t>Coding: Edit – Compile – Run</a:t>
            </a:r>
          </a:p>
          <a:p>
            <a:pPr marL="514350" indent="-514350"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/>
              <a:t>File transfer between your Sunfire account and your own </a:t>
            </a:r>
            <a:r>
              <a:rPr lang="en-SG" sz="2800" dirty="0" smtClean="0"/>
              <a:t>computer/laptop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406481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File Transfer from/to Sunfire</a:t>
            </a:r>
            <a:endParaRPr lang="en-SG" i="1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895600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CS1020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124" y="1307802"/>
            <a:ext cx="5954162" cy="4957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072271" y="1446027"/>
            <a:ext cx="797439" cy="701748"/>
            <a:chOff x="4072271" y="1499192"/>
            <a:chExt cx="797439" cy="701748"/>
          </a:xfrm>
        </p:grpSpPr>
        <p:sp>
          <p:nvSpPr>
            <p:cNvPr id="5" name="Oval 4"/>
            <p:cNvSpPr/>
            <p:nvPr/>
          </p:nvSpPr>
          <p:spPr bwMode="auto">
            <a:xfrm>
              <a:off x="4072271" y="1818168"/>
              <a:ext cx="306833" cy="382772"/>
            </a:xfrm>
            <a:prstGeom prst="ellipse">
              <a:avLst/>
            </a:prstGeom>
            <a:noFill/>
            <a:ln w="317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en-SG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>
              <a:off x="4347205" y="1499192"/>
              <a:ext cx="522505" cy="350875"/>
            </a:xfrm>
            <a:prstGeom prst="straightConnector1">
              <a:avLst/>
            </a:prstGeom>
            <a:noFill/>
            <a:ln w="317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14" name="Slide Number Placeholder 6"/>
          <p:cNvSpPr txBox="1">
            <a:spLocks noGrp="1"/>
          </p:cNvSpPr>
          <p:nvPr/>
        </p:nvSpPr>
        <p:spPr bwMode="auto">
          <a:xfrm>
            <a:off x="7381635" y="6459379"/>
            <a:ext cx="130516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Intro Workshop - </a:t>
            </a:r>
            <a:fld id="{D49BE81B-3DA1-4D29-AC5A-6FBE662ADA16}" type="slidenum">
              <a:rPr lang="en-US" sz="1000"/>
              <a:pPr algn="r" eaLnBrk="1" hangingPunct="1"/>
              <a:t>26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245990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Opening a Java Program in Windows</a:t>
            </a:r>
            <a:endParaRPr lang="en-SG" i="1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8" name="Slide Number Placeholder 6"/>
          <p:cNvSpPr txBox="1">
            <a:spLocks noGrp="1"/>
          </p:cNvSpPr>
          <p:nvPr/>
        </p:nvSpPr>
        <p:spPr bwMode="auto">
          <a:xfrm>
            <a:off x="7381635" y="6459379"/>
            <a:ext cx="130516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Intro Workshop - </a:t>
            </a:r>
            <a:fld id="{D49BE81B-3DA1-4D29-AC5A-6FBE662ADA16}" type="slidenum">
              <a:rPr lang="en-US" sz="1000"/>
              <a:pPr algn="r" eaLnBrk="1" hangingPunct="1"/>
              <a:t>27</a:t>
            </a:fld>
            <a:endParaRPr 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419" y="1219559"/>
            <a:ext cx="8565851" cy="467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7853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Congratulations!</a:t>
            </a:r>
            <a:endParaRPr lang="en-SG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3600986"/>
          </a:xfr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tx1"/>
                </a:solidFill>
              </a:rPr>
              <a:t>You have cleared this workshop (no certificate will be issued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though…)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You will gain more experience after days and weeks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1800"/>
              </a:spcBef>
            </a:pPr>
            <a:r>
              <a:rPr lang="en-SG" dirty="0" smtClean="0">
                <a:solidFill>
                  <a:schemeClr val="tx1"/>
                </a:solidFill>
              </a:rPr>
              <a:t>Now you </a:t>
            </a:r>
            <a:r>
              <a:rPr lang="en-SG" dirty="0">
                <a:solidFill>
                  <a:schemeClr val="tx1"/>
                </a:solidFill>
              </a:rPr>
              <a:t>may want to </a:t>
            </a:r>
            <a:r>
              <a:rPr lang="en-SG" dirty="0" smtClean="0">
                <a:solidFill>
                  <a:schemeClr val="tx1"/>
                </a:solidFill>
              </a:rPr>
              <a:t>log out from </a:t>
            </a:r>
            <a:r>
              <a:rPr lang="en-SG" dirty="0" err="1" smtClean="0">
                <a:solidFill>
                  <a:schemeClr val="tx1"/>
                </a:solidFill>
              </a:rPr>
              <a:t>sunfire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1800"/>
              </a:spcBef>
            </a:pPr>
            <a:r>
              <a:rPr lang="en-SG" dirty="0">
                <a:solidFill>
                  <a:schemeClr val="tx1"/>
                </a:solidFill>
              </a:rPr>
              <a:t>The command is quite simple</a:t>
            </a:r>
            <a:r>
              <a:rPr lang="en-SG" dirty="0" smtClean="0">
                <a:solidFill>
                  <a:schemeClr val="tx1"/>
                </a:solidFill>
              </a:rPr>
              <a:t>: </a:t>
            </a:r>
            <a:r>
              <a:rPr lang="en-SG" dirty="0" smtClean="0">
                <a:solidFill>
                  <a:srgbClr val="C00000"/>
                </a:solidFill>
              </a:rPr>
              <a:t>exit</a:t>
            </a:r>
            <a:r>
              <a:rPr lang="en-SG" dirty="0" smtClean="0"/>
              <a:t> </a:t>
            </a:r>
            <a:r>
              <a:rPr lang="en-SG" dirty="0" smtClean="0">
                <a:solidFill>
                  <a:schemeClr val="tx1"/>
                </a:solidFill>
              </a:rPr>
              <a:t>or </a:t>
            </a:r>
            <a:r>
              <a:rPr lang="en-SG" dirty="0" smtClean="0">
                <a:solidFill>
                  <a:srgbClr val="C00000"/>
                </a:solidFill>
              </a:rPr>
              <a:t>logout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tx1"/>
                </a:solidFill>
              </a:rPr>
              <a:t>Remember to log out from your NUSNET account as well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895600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CS1020</a:t>
            </a:r>
          </a:p>
        </p:txBody>
      </p:sp>
      <p:sp>
        <p:nvSpPr>
          <p:cNvPr id="14" name="Slide Number Placeholder 6"/>
          <p:cNvSpPr txBox="1">
            <a:spLocks noGrp="1"/>
          </p:cNvSpPr>
          <p:nvPr/>
        </p:nvSpPr>
        <p:spPr bwMode="auto">
          <a:xfrm>
            <a:off x="7381635" y="6459379"/>
            <a:ext cx="130516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Intro Workshop - </a:t>
            </a:r>
            <a:fld id="{D49BE81B-3DA1-4D29-AC5A-6FBE662ADA16}" type="slidenum">
              <a:rPr lang="en-US" sz="1000"/>
              <a:pPr algn="r" eaLnBrk="1" hangingPunct="1"/>
              <a:t>28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2750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smtClean="0">
                <a:solidFill>
                  <a:srgbClr val="9933FF"/>
                </a:solidFill>
                <a:latin typeface="Garamond" pitchFamily="18" charset="0"/>
              </a:rPr>
              <a:t>End of File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CS1020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452167" y="6459379"/>
            <a:ext cx="1234633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Intro Workshop - </a:t>
            </a:r>
            <a:fld id="{D49BE81B-3DA1-4D29-AC5A-6FBE662ADA16}" type="slidenum">
              <a:rPr lang="en-US" sz="1000"/>
              <a:pPr algn="r" eaLnBrk="1" hangingPunct="1"/>
              <a:t>3</a:t>
            </a:fld>
            <a:endParaRPr lang="en-US" sz="1000" dirty="0"/>
          </a:p>
        </p:txBody>
      </p:sp>
      <p:pic>
        <p:nvPicPr>
          <p:cNvPr id="10" name="Picture 13" descr="MCj04260500000[1]"/>
          <p:cNvPicPr>
            <a:picLocks noChangeAspect="1" noChangeArrowheads="1"/>
          </p:cNvPicPr>
          <p:nvPr/>
        </p:nvPicPr>
        <p:blipFill>
          <a:blip r:embed="rId3" cstate="print"/>
          <a:srcRect l="25714"/>
          <a:stretch>
            <a:fillRect/>
          </a:stretch>
        </p:blipFill>
        <p:spPr bwMode="auto">
          <a:xfrm>
            <a:off x="5896097" y="2183258"/>
            <a:ext cx="2147738" cy="300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5249135" y="1241387"/>
            <a:ext cx="3264768" cy="95410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sz="2800" b="1" dirty="0" err="1" smtClean="0">
                <a:latin typeface="Cambria" pitchFamily="18" charset="0"/>
              </a:rPr>
              <a:t>s</a:t>
            </a:r>
            <a:r>
              <a:rPr lang="en-US" sz="2800" b="1" dirty="0" err="1" smtClean="0">
                <a:latin typeface="Cambria" pitchFamily="18" charset="0"/>
                <a:cs typeface="Arial" charset="0"/>
              </a:rPr>
              <a:t>unfire</a:t>
            </a:r>
            <a:r>
              <a:rPr lang="en-US" sz="2800" b="1" dirty="0" smtClean="0">
                <a:latin typeface="Cambria" pitchFamily="18" charset="0"/>
                <a:cs typeface="Arial" charset="0"/>
              </a:rPr>
              <a:t> UNIX server</a:t>
            </a:r>
            <a:endParaRPr lang="en-US" sz="2800" b="1" dirty="0">
              <a:latin typeface="Cambria" pitchFamily="18" charset="0"/>
              <a:cs typeface="Arial" charset="0"/>
            </a:endParaRPr>
          </a:p>
        </p:txBody>
      </p:sp>
      <p:pic>
        <p:nvPicPr>
          <p:cNvPr id="12" name="Picture 31" descr="MCj0433941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019" y="537602"/>
            <a:ext cx="949325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0" descr="MCj0433943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072355" y="2024419"/>
            <a:ext cx="949326" cy="990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627783" y="1529790"/>
            <a:ext cx="2952329" cy="1326734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med" len="med"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2211537" y="2856524"/>
            <a:ext cx="3224559" cy="403282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med" len="med"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/>
          </a:p>
        </p:txBody>
      </p:sp>
      <p:pic>
        <p:nvPicPr>
          <p:cNvPr id="16" name="Picture 31" descr="MCj0433941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62212" y="4037013"/>
            <a:ext cx="949325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0" descr="MCj0433943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364483" y="5395637"/>
            <a:ext cx="949326" cy="990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2411760" y="3717032"/>
            <a:ext cx="3114961" cy="816074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med" len="med"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3419872" y="4533106"/>
            <a:ext cx="2160241" cy="1128142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med" len="med"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/>
          </a:p>
        </p:txBody>
      </p:sp>
      <p:pic>
        <p:nvPicPr>
          <p:cNvPr id="23" name="Picture 22" descr="ssh_icon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82878" y="2195494"/>
            <a:ext cx="1048098" cy="11703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947" y="3291284"/>
            <a:ext cx="1025853" cy="12418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43466" y="3402488"/>
            <a:ext cx="725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or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5799300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5" grpId="0" animBg="1"/>
      <p:bldP spid="18" grpId="0" animBg="1"/>
      <p:bldP spid="19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Logging </a:t>
            </a:r>
            <a:r>
              <a:rPr lang="en-GB" dirty="0"/>
              <a:t>into UNIX </a:t>
            </a:r>
            <a:r>
              <a:rPr lang="en-GB" dirty="0" smtClean="0"/>
              <a:t>System </a:t>
            </a:r>
            <a:r>
              <a:rPr lang="en-GB" dirty="0"/>
              <a:t>(</a:t>
            </a:r>
            <a:r>
              <a:rPr lang="en-GB" dirty="0" smtClean="0"/>
              <a:t>1/3)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76084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</a:rPr>
              <a:t>To login to sunfire server, you need your </a:t>
            </a:r>
            <a:r>
              <a:rPr lang="en-US" sz="2800" dirty="0" err="1"/>
              <a:t>SoC</a:t>
            </a:r>
            <a:r>
              <a:rPr lang="en-US" sz="2800" dirty="0"/>
              <a:t> UNIX account user-name </a:t>
            </a:r>
            <a:r>
              <a:rPr lang="en-US" sz="2800" dirty="0">
                <a:solidFill>
                  <a:schemeClr val="tx1"/>
                </a:solidFill>
              </a:rPr>
              <a:t>and</a:t>
            </a:r>
            <a:r>
              <a:rPr lang="en-US" sz="2800" dirty="0"/>
              <a:t> password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GB" sz="2800" dirty="0">
                <a:solidFill>
                  <a:schemeClr val="tx1"/>
                </a:solidFill>
              </a:rPr>
              <a:t>If you don’t have it yet, create your account here</a:t>
            </a:r>
            <a:r>
              <a:rPr lang="en-GB" sz="2800" dirty="0" smtClean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GB" sz="2400" dirty="0">
                <a:hlinkClick r:id="rId3"/>
              </a:rPr>
              <a:t>https://mysoc.nus.edu.sg/~</a:t>
            </a:r>
            <a:r>
              <a:rPr lang="en-GB" sz="2400" dirty="0" smtClean="0">
                <a:hlinkClick r:id="rId3"/>
              </a:rPr>
              <a:t>newacct</a:t>
            </a:r>
            <a:endParaRPr lang="en-GB" sz="2400" dirty="0" smtClean="0"/>
          </a:p>
          <a:p>
            <a:pPr>
              <a:spcBef>
                <a:spcPts val="120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We will start at _______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In the meantime, please read the document </a:t>
            </a:r>
            <a:r>
              <a:rPr lang="en-US" sz="2800" dirty="0" smtClean="0"/>
              <a:t>“Intro Workshop: Developing Java programs on </a:t>
            </a:r>
            <a:r>
              <a:rPr lang="en-US" sz="2800" dirty="0" err="1" smtClean="0"/>
              <a:t>sunfire</a:t>
            </a:r>
            <a:r>
              <a:rPr lang="en-US" sz="2800" dirty="0" smtClean="0"/>
              <a:t>” </a:t>
            </a:r>
            <a:r>
              <a:rPr lang="en-US" sz="2800" dirty="0" smtClean="0">
                <a:solidFill>
                  <a:schemeClr val="tx1"/>
                </a:solidFill>
              </a:rPr>
              <a:t>on this CS1020 web page</a:t>
            </a:r>
            <a:r>
              <a:rPr lang="en-GB" sz="2800" dirty="0" smtClean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00FF"/>
                </a:solidFill>
                <a:hlinkClick r:id="rId4"/>
              </a:rPr>
              <a:t>http://www.comp.nus.edu.sg/~cs1020/3_ca/labs.html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endParaRPr lang="en-SG" sz="2400" dirty="0" smtClean="0"/>
          </a:p>
          <a:p>
            <a:pPr lvl="1">
              <a:buFont typeface="Wingdings" pitchFamily="2" charset="2"/>
              <a:buChar char="q"/>
            </a:pPr>
            <a:endParaRPr lang="en-SG" sz="2400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CS1020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452167" y="6459379"/>
            <a:ext cx="1234633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Intro Workshop - </a:t>
            </a:r>
            <a:fld id="{D49BE81B-3DA1-4D29-AC5A-6FBE662ADA16}" type="slidenum">
              <a:rPr lang="en-US" sz="1000"/>
              <a:pPr algn="r" eaLnBrk="1" hangingPunct="1"/>
              <a:t>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18979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08000" y="2435283"/>
            <a:ext cx="8518525" cy="3818476"/>
            <a:chOff x="507508" y="2276304"/>
            <a:chExt cx="8518955" cy="3817398"/>
          </a:xfrm>
        </p:grpSpPr>
        <p:sp>
          <p:nvSpPr>
            <p:cNvPr id="25612" name="TextBox 8"/>
            <p:cNvSpPr txBox="1">
              <a:spLocks noChangeArrowheads="1"/>
            </p:cNvSpPr>
            <p:nvPr/>
          </p:nvSpPr>
          <p:spPr bwMode="auto">
            <a:xfrm>
              <a:off x="507508" y="2300797"/>
              <a:ext cx="2963662" cy="3692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55600" indent="-355600">
                <a:buAutoNum type="arabicPeriod" startAt="2"/>
              </a:pPr>
              <a:r>
                <a:rPr lang="en-US" dirty="0" smtClean="0"/>
                <a:t>Click </a:t>
              </a:r>
              <a:r>
                <a:rPr lang="en-US" dirty="0"/>
                <a:t>on “</a:t>
              </a:r>
              <a:r>
                <a:rPr lang="en-US" dirty="0">
                  <a:solidFill>
                    <a:srgbClr val="0000FF"/>
                  </a:solidFill>
                </a:rPr>
                <a:t>Quick Connect</a:t>
              </a:r>
              <a:r>
                <a:rPr lang="en-US" dirty="0"/>
                <a:t>” to get the pop-up window. 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Enter </a:t>
              </a:r>
              <a:r>
                <a:rPr lang="en-US" dirty="0"/>
                <a:t>“</a:t>
              </a:r>
              <a:r>
                <a:rPr lang="en-US" dirty="0" smtClean="0">
                  <a:solidFill>
                    <a:srgbClr val="0000FF"/>
                  </a:solidFill>
                </a:rPr>
                <a:t>sunfire</a:t>
              </a:r>
              <a:r>
                <a:rPr lang="en-US" dirty="0" smtClean="0"/>
                <a:t>” </a:t>
              </a:r>
              <a:r>
                <a:rPr lang="en-US" dirty="0"/>
                <a:t>for Host Name </a:t>
              </a:r>
              <a:r>
                <a:rPr lang="en-US" dirty="0" smtClean="0"/>
                <a:t>if connecting within campus </a:t>
              </a:r>
              <a:r>
                <a:rPr lang="en-US" dirty="0"/>
                <a:t>or </a:t>
              </a:r>
              <a:r>
                <a:rPr lang="en-US" dirty="0" smtClean="0"/>
                <a:t>“</a:t>
              </a:r>
              <a:r>
                <a:rPr lang="en-US" dirty="0" smtClean="0">
                  <a:solidFill>
                    <a:srgbClr val="0000FF"/>
                  </a:solidFill>
                </a:rPr>
                <a:t>sunfire.comp.nus.edu.sg</a:t>
              </a:r>
              <a:r>
                <a:rPr lang="en-US" dirty="0" smtClean="0"/>
                <a:t>” if connecting from off campus</a:t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Enter your </a:t>
              </a:r>
              <a:r>
                <a:rPr lang="en-US" dirty="0">
                  <a:solidFill>
                    <a:srgbClr val="0000FF"/>
                  </a:solidFill>
                </a:rPr>
                <a:t>UNIX id </a:t>
              </a:r>
              <a:r>
                <a:rPr lang="en-US" dirty="0" smtClean="0"/>
                <a:t>as User Name.</a:t>
              </a:r>
              <a:endParaRPr lang="en-SG" dirty="0"/>
            </a:p>
          </p:txBody>
        </p:sp>
        <p:pic>
          <p:nvPicPr>
            <p:cNvPr id="2561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8139" y="2276304"/>
              <a:ext cx="5438324" cy="3817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732567" y="2635995"/>
            <a:ext cx="3366608" cy="2967363"/>
            <a:chOff x="2732310" y="2476870"/>
            <a:chExt cx="3366649" cy="2966560"/>
          </a:xfrm>
        </p:grpSpPr>
        <p:cxnSp>
          <p:nvCxnSpPr>
            <p:cNvPr id="25609" name="Straight Arrow Connector 10"/>
            <p:cNvCxnSpPr>
              <a:cxnSpLocks noChangeShapeType="1"/>
            </p:cNvCxnSpPr>
            <p:nvPr/>
          </p:nvCxnSpPr>
          <p:spPr bwMode="auto">
            <a:xfrm>
              <a:off x="2732310" y="2476870"/>
              <a:ext cx="1129476" cy="319596"/>
            </a:xfrm>
            <a:prstGeom prst="straightConnector1">
              <a:avLst/>
            </a:prstGeom>
            <a:noFill/>
            <a:ln w="28575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5610" name="Straight Arrow Connector 12"/>
            <p:cNvCxnSpPr>
              <a:cxnSpLocks noChangeShapeType="1"/>
            </p:cNvCxnSpPr>
            <p:nvPr/>
          </p:nvCxnSpPr>
          <p:spPr bwMode="auto">
            <a:xfrm>
              <a:off x="3093821" y="4003829"/>
              <a:ext cx="3005138" cy="0"/>
            </a:xfrm>
            <a:prstGeom prst="straightConnector1">
              <a:avLst/>
            </a:prstGeom>
            <a:noFill/>
            <a:ln w="28575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5611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3366117" y="4103174"/>
              <a:ext cx="2732842" cy="1340256"/>
            </a:xfrm>
            <a:prstGeom prst="straightConnector1">
              <a:avLst/>
            </a:prstGeom>
            <a:noFill/>
            <a:ln w="28575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Logging </a:t>
            </a:r>
            <a:r>
              <a:rPr lang="en-GB" dirty="0"/>
              <a:t>into UNIX System (</a:t>
            </a:r>
            <a:r>
              <a:rPr lang="en-GB" dirty="0" smtClean="0"/>
              <a:t>2/3)</a:t>
            </a:r>
            <a:endParaRPr lang="en-SG" dirty="0"/>
          </a:p>
        </p:txBody>
      </p:sp>
      <p:sp>
        <p:nvSpPr>
          <p:cNvPr id="2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CS1020</a:t>
            </a:r>
          </a:p>
        </p:txBody>
      </p:sp>
      <p:sp>
        <p:nvSpPr>
          <p:cNvPr id="17" name="Slide Number Placeholder 6"/>
          <p:cNvSpPr txBox="1">
            <a:spLocks noGrp="1"/>
          </p:cNvSpPr>
          <p:nvPr/>
        </p:nvSpPr>
        <p:spPr bwMode="auto">
          <a:xfrm>
            <a:off x="7452167" y="6459379"/>
            <a:ext cx="1234633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Intro Workshop - </a:t>
            </a:r>
            <a:fld id="{D49BE81B-3DA1-4D29-AC5A-6FBE662ADA16}" type="slidenum">
              <a:rPr lang="en-US" sz="1000"/>
              <a:pPr algn="r" eaLnBrk="1" hangingPunct="1"/>
              <a:t>5</a:t>
            </a:fld>
            <a:endParaRPr lang="en-US" sz="1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06411" y="1234529"/>
            <a:ext cx="7740919" cy="1200329"/>
            <a:chOff x="506411" y="1234529"/>
            <a:chExt cx="7740919" cy="1200329"/>
          </a:xfrm>
        </p:grpSpPr>
        <p:sp>
          <p:nvSpPr>
            <p:cNvPr id="25615" name="TextBox 6"/>
            <p:cNvSpPr txBox="1">
              <a:spLocks noChangeArrowheads="1"/>
            </p:cNvSpPr>
            <p:nvPr/>
          </p:nvSpPr>
          <p:spPr bwMode="auto">
            <a:xfrm>
              <a:off x="506411" y="1234529"/>
              <a:ext cx="5061875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55600" indent="-355600"/>
              <a:r>
                <a:rPr lang="en-US" dirty="0"/>
                <a:t>1.	Look for the </a:t>
              </a:r>
              <a:r>
                <a:rPr lang="en-US" dirty="0">
                  <a:solidFill>
                    <a:srgbClr val="0000FF"/>
                  </a:solidFill>
                </a:rPr>
                <a:t>SSH Secure Shell Client</a:t>
              </a:r>
              <a:r>
                <a:rPr lang="en-US" dirty="0"/>
                <a:t> </a:t>
              </a:r>
              <a:r>
                <a:rPr lang="en-US"/>
                <a:t>icon </a:t>
              </a:r>
              <a:r>
                <a:rPr lang="en-US" smtClean="0"/>
                <a:t>or </a:t>
              </a:r>
              <a:r>
                <a:rPr lang="en-US" smtClean="0">
                  <a:solidFill>
                    <a:srgbClr val="0000FF"/>
                  </a:solidFill>
                </a:rPr>
                <a:t>Xshell</a:t>
              </a:r>
              <a:r>
                <a:rPr lang="en-US" smtClean="0"/>
                <a:t> icon on </a:t>
              </a:r>
              <a:r>
                <a:rPr lang="en-US" dirty="0"/>
                <a:t>your desktop, and double click on </a:t>
              </a:r>
              <a:r>
                <a:rPr lang="en-US"/>
                <a:t>it</a:t>
              </a:r>
              <a:r>
                <a:rPr lang="en-US" smtClean="0"/>
                <a:t>. We shall assume you are using the former here.</a:t>
              </a:r>
              <a:endParaRPr lang="en-SG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099175" y="1320517"/>
              <a:ext cx="2148155" cy="876300"/>
              <a:chOff x="5463559" y="1320517"/>
              <a:chExt cx="2148155" cy="876300"/>
            </a:xfrm>
          </p:grpSpPr>
          <p:pic>
            <p:nvPicPr>
              <p:cNvPr id="15" name="Picture 14" descr="ssh_icon.gif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463559" y="1339851"/>
                <a:ext cx="746170" cy="729739"/>
              </a:xfrm>
              <a:prstGeom prst="rect">
                <a:avLst/>
              </a:prstGeom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7814" y="1320517"/>
                <a:ext cx="723900" cy="87630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6307499" y="1514901"/>
                <a:ext cx="475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or</a:t>
                </a: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69395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6"/>
          <p:cNvSpPr txBox="1">
            <a:spLocks noGrp="1"/>
          </p:cNvSpPr>
          <p:nvPr/>
        </p:nvSpPr>
        <p:spPr bwMode="auto">
          <a:xfrm>
            <a:off x="7452168" y="6459379"/>
            <a:ext cx="1234632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Intro Workshop - </a:t>
            </a:r>
            <a:fld id="{D49BE81B-3DA1-4D29-AC5A-6FBE662ADA16}" type="slidenum">
              <a:rPr lang="en-US" sz="1000"/>
              <a:pPr algn="r" eaLnBrk="1" hangingPunct="1"/>
              <a:t>6</a:t>
            </a:fld>
            <a:endParaRPr lang="en-US" sz="1000" dirty="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34975" y="1322388"/>
            <a:ext cx="6427788" cy="1320800"/>
            <a:chOff x="435005" y="1322773"/>
            <a:chExt cx="6427433" cy="1319977"/>
          </a:xfrm>
        </p:grpSpPr>
        <p:sp>
          <p:nvSpPr>
            <p:cNvPr id="26635" name="TextBox 6"/>
            <p:cNvSpPr txBox="1">
              <a:spLocks noChangeArrowheads="1"/>
            </p:cNvSpPr>
            <p:nvPr/>
          </p:nvSpPr>
          <p:spPr bwMode="auto">
            <a:xfrm>
              <a:off x="435005" y="1322773"/>
              <a:ext cx="3568823" cy="369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55600" indent="-355600"/>
              <a:r>
                <a:rPr lang="en-US" dirty="0"/>
                <a:t>3.	Enter your UNIX password.</a:t>
              </a:r>
              <a:endParaRPr lang="en-SG" dirty="0"/>
            </a:p>
          </p:txBody>
        </p:sp>
        <p:pic>
          <p:nvPicPr>
            <p:cNvPr id="26636" name="Picture 17" descr="password_popup.gi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8519" y="1353567"/>
              <a:ext cx="2723919" cy="128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2690813" y="1662113"/>
            <a:ext cx="1562100" cy="450850"/>
          </a:xfrm>
          <a:prstGeom prst="straightConnector1">
            <a:avLst/>
          </a:prstGeom>
          <a:noFill/>
          <a:ln w="28575" cap="sq" algn="ctr">
            <a:solidFill>
              <a:srgbClr val="800000"/>
            </a:solidFill>
            <a:round/>
            <a:headEnd type="none" w="sm" len="sm"/>
            <a:tailEnd type="arrow" w="med" len="med"/>
          </a:ln>
        </p:spPr>
      </p:cxn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71488" y="2709863"/>
            <a:ext cx="8091487" cy="3573722"/>
            <a:chOff x="471995" y="2602637"/>
            <a:chExt cx="8090193" cy="3574580"/>
          </a:xfrm>
        </p:grpSpPr>
        <p:sp>
          <p:nvSpPr>
            <p:cNvPr id="26633" name="TextBox 21"/>
            <p:cNvSpPr txBox="1">
              <a:spLocks noChangeArrowheads="1"/>
            </p:cNvSpPr>
            <p:nvPr/>
          </p:nvSpPr>
          <p:spPr bwMode="auto">
            <a:xfrm>
              <a:off x="471995" y="2602637"/>
              <a:ext cx="2999895" cy="1477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55600" indent="-355600"/>
              <a:r>
                <a:rPr lang="en-US" dirty="0"/>
                <a:t>4.	Once you log in successfully into your UNIX account, you will see this screen (actual display may vary).</a:t>
              </a:r>
              <a:endParaRPr lang="en-SG" dirty="0"/>
            </a:p>
          </p:txBody>
        </p:sp>
        <p:pic>
          <p:nvPicPr>
            <p:cNvPr id="26634" name="Picture 22" descr="logged_in.gif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7600" y="2947990"/>
              <a:ext cx="4904588" cy="3229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Logging </a:t>
            </a:r>
            <a:r>
              <a:rPr lang="en-GB" dirty="0"/>
              <a:t>into UNIX </a:t>
            </a:r>
            <a:r>
              <a:rPr lang="en-GB" dirty="0" smtClean="0"/>
              <a:t>System </a:t>
            </a:r>
            <a:r>
              <a:rPr lang="en-GB" dirty="0"/>
              <a:t>(</a:t>
            </a:r>
            <a:r>
              <a:rPr lang="en-GB" dirty="0" smtClean="0"/>
              <a:t>3/3)</a:t>
            </a:r>
            <a:endParaRPr lang="en-SG" dirty="0"/>
          </a:p>
        </p:txBody>
      </p:sp>
      <p:sp>
        <p:nvSpPr>
          <p:cNvPr id="1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CS1020</a:t>
            </a:r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2876553" y="3987389"/>
            <a:ext cx="781050" cy="225425"/>
          </a:xfrm>
          <a:prstGeom prst="straightConnector1">
            <a:avLst/>
          </a:prstGeom>
          <a:noFill/>
          <a:ln w="28575" cap="sq" algn="ctr">
            <a:solidFill>
              <a:srgbClr val="800000"/>
            </a:solidFill>
            <a:round/>
            <a:headEnd type="none" w="sm" len="sm"/>
            <a:tailEnd type="arrow" w="med" len="med"/>
          </a:ln>
        </p:spPr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46442" y="4575067"/>
            <a:ext cx="28559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/>
            <a:r>
              <a:rPr lang="en-US" dirty="0" smtClean="0"/>
              <a:t>5.</a:t>
            </a:r>
            <a:r>
              <a:rPr lang="en-US" dirty="0"/>
              <a:t>	To log out from your UNIX account, type “</a:t>
            </a:r>
            <a:r>
              <a:rPr lang="en-US" dirty="0">
                <a:solidFill>
                  <a:srgbClr val="0000FF"/>
                </a:solidFill>
              </a:rPr>
              <a:t>exit</a:t>
            </a:r>
            <a:r>
              <a:rPr lang="en-US" dirty="0"/>
              <a:t>” or “</a:t>
            </a:r>
            <a:r>
              <a:rPr lang="en-US" dirty="0">
                <a:solidFill>
                  <a:srgbClr val="0000FF"/>
                </a:solidFill>
              </a:rPr>
              <a:t>logout</a:t>
            </a:r>
            <a:r>
              <a:rPr lang="en-US" dirty="0"/>
              <a:t>”.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139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</a:t>
            </a:r>
            <a:endParaRPr lang="en-SG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CS1020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452167" y="6459379"/>
            <a:ext cx="1234633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Intro Workshop - </a:t>
            </a:r>
            <a:fld id="{D49BE81B-3DA1-4D29-AC5A-6FBE662ADA16}" type="slidenum">
              <a:rPr lang="en-US" sz="1000"/>
              <a:pPr algn="r" eaLnBrk="1" hangingPunct="1"/>
              <a:t>7</a:t>
            </a:fld>
            <a:endParaRPr lang="en-US" sz="1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>
                <a:solidFill>
                  <a:schemeClr val="tx1"/>
                </a:solidFill>
              </a:rPr>
              <a:t>Login to UNIX operating system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/>
              <a:t>Setup your Sunfire account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 smtClean="0"/>
              <a:t>……………………………………</a:t>
            </a:r>
            <a:endParaRPr lang="en-SG" sz="2800" dirty="0"/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 smtClean="0"/>
              <a:t>……………………………………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 smtClean="0"/>
              <a:t>……………………………………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090265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 up Your Sunfire </a:t>
            </a:r>
            <a:r>
              <a:rPr lang="en-GB" dirty="0"/>
              <a:t>Account </a:t>
            </a:r>
            <a:r>
              <a:rPr lang="en-GB" dirty="0" smtClean="0"/>
              <a:t>(1/2)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66418"/>
          </a:xfr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Now you are successfully connected to sunfire.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What happened indeed?</a:t>
            </a:r>
            <a:endParaRPr lang="en-US" sz="2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CS1020</a:t>
            </a:r>
          </a:p>
        </p:txBody>
      </p:sp>
      <p:pic>
        <p:nvPicPr>
          <p:cNvPr id="1026" name="Picture 2" descr="C:\modules\CS1010\admin\unix_directory_tre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43" y="2366926"/>
            <a:ext cx="6959600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452167" y="6459379"/>
            <a:ext cx="1234633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Intro Workshop - </a:t>
            </a:r>
            <a:fld id="{D49BE81B-3DA1-4D29-AC5A-6FBE662ADA16}" type="slidenum">
              <a:rPr lang="en-US" sz="1000"/>
              <a:pPr algn="r" eaLnBrk="1" hangingPunct="1"/>
              <a:t>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43385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 up Your Sunfire Account (2/2)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256276"/>
          </a:xfr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1"/>
                </a:solidFill>
              </a:rPr>
              <a:t>Every </a:t>
            </a:r>
            <a:r>
              <a:rPr lang="en-US" sz="3200" dirty="0" err="1">
                <a:solidFill>
                  <a:schemeClr val="tx1"/>
                </a:solidFill>
              </a:rPr>
              <a:t>SoC</a:t>
            </a:r>
            <a:r>
              <a:rPr lang="en-US" sz="3200" dirty="0">
                <a:solidFill>
                  <a:schemeClr val="tx1"/>
                </a:solidFill>
              </a:rPr>
              <a:t> student has an account on </a:t>
            </a:r>
            <a:r>
              <a:rPr lang="en-US" sz="3200">
                <a:solidFill>
                  <a:schemeClr val="tx1"/>
                </a:solidFill>
              </a:rPr>
              <a:t>sunfire</a:t>
            </a:r>
            <a:r>
              <a:rPr lang="en-US" sz="3200" smtClean="0">
                <a:solidFill>
                  <a:schemeClr val="tx1"/>
                </a:solidFill>
              </a:rPr>
              <a:t>.</a:t>
            </a:r>
            <a:endParaRPr lang="en-US" sz="2800" dirty="0" smtClean="0">
              <a:solidFill>
                <a:srgbClr val="C00000"/>
              </a:solidFill>
            </a:endParaRPr>
          </a:p>
          <a:p>
            <a:pPr>
              <a:spcBef>
                <a:spcPts val="2400"/>
              </a:spcBef>
            </a:pPr>
            <a:r>
              <a:rPr lang="en-US" sz="3200" dirty="0" smtClean="0">
                <a:solidFill>
                  <a:schemeClr val="tx1"/>
                </a:solidFill>
              </a:rPr>
              <a:t>You can do </a:t>
            </a:r>
            <a:r>
              <a:rPr lang="en-US" sz="3200" smtClean="0">
                <a:solidFill>
                  <a:schemeClr val="tx1"/>
                </a:solidFill>
              </a:rPr>
              <a:t>many </a:t>
            </a:r>
            <a:r>
              <a:rPr lang="en-US" sz="3200" smtClean="0">
                <a:solidFill>
                  <a:schemeClr val="tx1"/>
                </a:solidFill>
              </a:rPr>
              <a:t>things </a:t>
            </a:r>
            <a:r>
              <a:rPr lang="en-US" sz="3200" dirty="0" smtClean="0">
                <a:solidFill>
                  <a:schemeClr val="tx1"/>
                </a:solidFill>
              </a:rPr>
              <a:t>with your sunfire account.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smtClean="0">
                <a:cs typeface="Courier New" pitchFamily="49" charset="0"/>
              </a:rPr>
              <a:t>Some </a:t>
            </a:r>
            <a:r>
              <a:rPr lang="en-US" sz="2400" smtClean="0">
                <a:cs typeface="Courier New" pitchFamily="49" charset="0"/>
              </a:rPr>
              <a:t>treat their sunfire </a:t>
            </a:r>
            <a:r>
              <a:rPr lang="en-US" sz="2400" dirty="0" smtClean="0">
                <a:cs typeface="Courier New" pitchFamily="49" charset="0"/>
              </a:rPr>
              <a:t>account as </a:t>
            </a:r>
            <a:r>
              <a:rPr lang="en-US" sz="2400" smtClean="0">
                <a:cs typeface="Courier New" pitchFamily="49" charset="0"/>
              </a:rPr>
              <a:t>a </a:t>
            </a:r>
            <a:r>
              <a:rPr lang="en-US" sz="2400" smtClean="0">
                <a:cs typeface="Courier New" pitchFamily="49" charset="0"/>
              </a:rPr>
              <a:t>backup harddisk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smtClean="0">
                <a:solidFill>
                  <a:schemeClr val="tx1"/>
                </a:solidFill>
                <a:cs typeface="Courier New" pitchFamily="49" charset="0"/>
              </a:rPr>
              <a:t>Account comes with paper quota.</a:t>
            </a:r>
            <a:endParaRPr lang="en-US" sz="2400" dirty="0" smtClean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CS1020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452167" y="6459379"/>
            <a:ext cx="1234633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Intro Workshop - </a:t>
            </a:r>
            <a:fld id="{D49BE81B-3DA1-4D29-AC5A-6FBE662ADA16}" type="slidenum">
              <a:rPr lang="en-US" sz="1000"/>
              <a:pPr algn="r" eaLnBrk="1" hangingPunct="1"/>
              <a:t>9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44663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ixel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C00000"/>
      </a:hlink>
      <a:folHlink>
        <a:srgbClr val="FF4040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>
          <a:solidFill>
            <a:srgbClr val="CC0000"/>
          </a:solidFill>
          <a:prstDash val="solid"/>
          <a:round/>
          <a:headEnd type="none" w="sm" len="sm"/>
          <a:tailEnd type="triangle" w="med" len="med"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wrap="none" anchor="ctr"/>
      <a:lstStyle>
        <a:defPPr>
          <a:defRPr/>
        </a:defPPr>
      </a:lstStyle>
    </a:spDef>
    <a:lnDef>
      <a:spPr bwMode="auto">
        <a:noFill/>
        <a:ln w="31750" cap="flat" cmpd="sng">
          <a:solidFill>
            <a:srgbClr val="CC0000"/>
          </a:solidFill>
          <a:prstDash val="solid"/>
          <a:round/>
          <a:headEnd type="none" w="sm" len="sm"/>
          <a:tailEnd type="triangle" w="med" len="med"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14920</TotalTime>
  <Words>1189</Words>
  <Application>Microsoft Office PowerPoint</Application>
  <PresentationFormat>On-screen Show (4:3)</PresentationFormat>
  <Paragraphs>249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1_Pixel</vt:lpstr>
      <vt:lpstr>CS1020: Intro Workshop</vt:lpstr>
      <vt:lpstr>Topics</vt:lpstr>
      <vt:lpstr>PowerPoint Presentation</vt:lpstr>
      <vt:lpstr>Logging into UNIX System (1/3)</vt:lpstr>
      <vt:lpstr>Logging into UNIX System (2/3)</vt:lpstr>
      <vt:lpstr>Logging into UNIX System (3/3)</vt:lpstr>
      <vt:lpstr>Topics</vt:lpstr>
      <vt:lpstr>Set up Your Sunfire Account (1/2)</vt:lpstr>
      <vt:lpstr>Set up Your Sunfire Account (2/2)</vt:lpstr>
      <vt:lpstr>First Time Logging In…</vt:lpstr>
      <vt:lpstr>Not Your First Time Logging In…</vt:lpstr>
      <vt:lpstr>Topics</vt:lpstr>
      <vt:lpstr>Basic UNIX commands (1/5)</vt:lpstr>
      <vt:lpstr>Basic UNIX commands (2/5)</vt:lpstr>
      <vt:lpstr>Basic UNIX commands (3/5)</vt:lpstr>
      <vt:lpstr>Basic UNIX commands (4/5)</vt:lpstr>
      <vt:lpstr>Basic UNIX commands (5/5)</vt:lpstr>
      <vt:lpstr>Topics</vt:lpstr>
      <vt:lpstr>Programs: Edit, Compile and Execute</vt:lpstr>
      <vt:lpstr>Writing a Java Program using vim</vt:lpstr>
      <vt:lpstr>Writing a Java Program using vim</vt:lpstr>
      <vt:lpstr>Videos on vim</vt:lpstr>
      <vt:lpstr>Compile a Program with javac</vt:lpstr>
      <vt:lpstr>UNIX Commands for File Processing</vt:lpstr>
      <vt:lpstr>Topics</vt:lpstr>
      <vt:lpstr>File Transfer from/to Sunfire</vt:lpstr>
      <vt:lpstr>Opening a Java Program in Windows</vt:lpstr>
      <vt:lpstr>Congratulations!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Intro Workshop</dc:subject>
  <dc:creator>Zhou Lifeng</dc:creator>
  <cp:lastModifiedBy>Aaron Tan</cp:lastModifiedBy>
  <cp:revision>2258</cp:revision>
  <cp:lastPrinted>2012-08-13T14:26:37Z</cp:lastPrinted>
  <dcterms:created xsi:type="dcterms:W3CDTF">1998-09-05T15:03:32Z</dcterms:created>
  <dcterms:modified xsi:type="dcterms:W3CDTF">2013-12-30T08:14:02Z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