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6"/>
  </p:notesMasterIdLst>
  <p:handoutMasterIdLst>
    <p:handoutMasterId r:id="rId77"/>
  </p:handoutMasterIdLst>
  <p:sldIdLst>
    <p:sldId id="256" r:id="rId2"/>
    <p:sldId id="773" r:id="rId3"/>
    <p:sldId id="772" r:id="rId4"/>
    <p:sldId id="774" r:id="rId5"/>
    <p:sldId id="786" r:id="rId6"/>
    <p:sldId id="842" r:id="rId7"/>
    <p:sldId id="775" r:id="rId8"/>
    <p:sldId id="777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860" r:id="rId26"/>
    <p:sldId id="866" r:id="rId27"/>
    <p:sldId id="859" r:id="rId28"/>
    <p:sldId id="861" r:id="rId29"/>
    <p:sldId id="862" r:id="rId30"/>
    <p:sldId id="864" r:id="rId31"/>
    <p:sldId id="863" r:id="rId32"/>
    <p:sldId id="865" r:id="rId33"/>
    <p:sldId id="867" r:id="rId34"/>
    <p:sldId id="874" r:id="rId35"/>
    <p:sldId id="868" r:id="rId36"/>
    <p:sldId id="869" r:id="rId37"/>
    <p:sldId id="870" r:id="rId38"/>
    <p:sldId id="871" r:id="rId39"/>
    <p:sldId id="872" r:id="rId40"/>
    <p:sldId id="873" r:id="rId41"/>
    <p:sldId id="779" r:id="rId42"/>
    <p:sldId id="875" r:id="rId43"/>
    <p:sldId id="840" r:id="rId44"/>
    <p:sldId id="876" r:id="rId45"/>
    <p:sldId id="877" r:id="rId46"/>
    <p:sldId id="878" r:id="rId47"/>
    <p:sldId id="879" r:id="rId48"/>
    <p:sldId id="880" r:id="rId49"/>
    <p:sldId id="881" r:id="rId50"/>
    <p:sldId id="882" r:id="rId51"/>
    <p:sldId id="883" r:id="rId52"/>
    <p:sldId id="884" r:id="rId53"/>
    <p:sldId id="886" r:id="rId54"/>
    <p:sldId id="885" r:id="rId55"/>
    <p:sldId id="887" r:id="rId56"/>
    <p:sldId id="888" r:id="rId57"/>
    <p:sldId id="889" r:id="rId58"/>
    <p:sldId id="890" r:id="rId59"/>
    <p:sldId id="891" r:id="rId60"/>
    <p:sldId id="892" r:id="rId61"/>
    <p:sldId id="893" r:id="rId62"/>
    <p:sldId id="894" r:id="rId63"/>
    <p:sldId id="895" r:id="rId64"/>
    <p:sldId id="896" r:id="rId65"/>
    <p:sldId id="898" r:id="rId66"/>
    <p:sldId id="899" r:id="rId67"/>
    <p:sldId id="900" r:id="rId68"/>
    <p:sldId id="901" r:id="rId69"/>
    <p:sldId id="902" r:id="rId70"/>
    <p:sldId id="903" r:id="rId71"/>
    <p:sldId id="904" r:id="rId72"/>
    <p:sldId id="835" r:id="rId73"/>
    <p:sldId id="897" r:id="rId74"/>
    <p:sldId id="685" r:id="rId75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3300"/>
    <a:srgbClr val="336600"/>
    <a:srgbClr val="996633"/>
    <a:srgbClr val="FF1919"/>
    <a:srgbClr val="FFB061"/>
    <a:srgbClr val="CCFF99"/>
    <a:srgbClr val="99FF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2" autoAdjust="0"/>
    <p:restoredTop sz="94945" autoAdjust="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270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09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6D522-1547-4798-93B4-294320DDA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FED5A-42C3-4A15-A716-012EAF80F524}">
      <dgm:prSet phldrT="[Text]" custT="1"/>
      <dgm:spPr/>
      <dgm:t>
        <a:bodyPr/>
        <a:lstStyle/>
        <a:p>
          <a:r>
            <a:rPr lang="en-US" sz="3200" dirty="0" smtClean="0"/>
            <a:t>Programming model and OOP</a:t>
          </a:r>
          <a:endParaRPr lang="en-US" sz="3200" dirty="0"/>
        </a:p>
      </dgm:t>
    </dgm:pt>
    <dgm:pt modelId="{5CE72326-7902-44A4-9E5D-4C2AF553F5BD}" type="parTrans" cxnId="{C05AA545-AC29-431F-8458-41FE04ADBEE5}">
      <dgm:prSet/>
      <dgm:spPr/>
      <dgm:t>
        <a:bodyPr/>
        <a:lstStyle/>
        <a:p>
          <a:endParaRPr lang="en-US"/>
        </a:p>
      </dgm:t>
    </dgm:pt>
    <dgm:pt modelId="{E5E0AE9B-9B46-468C-BB84-031E8A06717A}" type="sibTrans" cxnId="{C05AA545-AC29-431F-8458-41FE04ADBEE5}">
      <dgm:prSet/>
      <dgm:spPr/>
      <dgm:t>
        <a:bodyPr/>
        <a:lstStyle/>
        <a:p>
          <a:endParaRPr lang="en-US"/>
        </a:p>
      </dgm:t>
    </dgm:pt>
    <dgm:pt modelId="{F93313EC-D914-4E2D-BD3F-315FBAC1B131}">
      <dgm:prSet phldrT="[Text]" custT="1"/>
      <dgm:spPr/>
      <dgm:t>
        <a:bodyPr/>
        <a:lstStyle/>
        <a:p>
          <a:r>
            <a:rPr lang="en-US" sz="2400" dirty="0" smtClean="0"/>
            <a:t>Using object-oriented modeling to formulate solution</a:t>
          </a:r>
          <a:endParaRPr lang="en-US" sz="2400" dirty="0"/>
        </a:p>
      </dgm:t>
    </dgm:pt>
    <dgm:pt modelId="{0F25091D-8654-448D-81AE-64A66D1DED12}" type="parTrans" cxnId="{AECBA2D0-543B-48CB-8774-83D82A3F832B}">
      <dgm:prSet/>
      <dgm:spPr/>
      <dgm:t>
        <a:bodyPr/>
        <a:lstStyle/>
        <a:p>
          <a:endParaRPr lang="en-US"/>
        </a:p>
      </dgm:t>
    </dgm:pt>
    <dgm:pt modelId="{48D7A28B-1C5D-4864-AC74-5912C5362439}" type="sibTrans" cxnId="{AECBA2D0-543B-48CB-8774-83D82A3F832B}">
      <dgm:prSet/>
      <dgm:spPr/>
      <dgm:t>
        <a:bodyPr/>
        <a:lstStyle/>
        <a:p>
          <a:endParaRPr lang="en-US"/>
        </a:p>
      </dgm:t>
    </dgm:pt>
    <dgm:pt modelId="{C74898DD-4205-4622-8074-37C5F9B48951}">
      <dgm:prSet phldrT="[Text]" custT="1"/>
      <dgm:spPr/>
      <dgm:t>
        <a:bodyPr/>
        <a:lstStyle/>
        <a:p>
          <a:r>
            <a:rPr lang="en-US" sz="3200" dirty="0" smtClean="0"/>
            <a:t>Creating our own classes</a:t>
          </a:r>
          <a:endParaRPr lang="en-US" sz="3200" dirty="0"/>
        </a:p>
      </dgm:t>
    </dgm:pt>
    <dgm:pt modelId="{7B0317EF-0037-41D0-A1F7-42D0609C1B89}" type="parTrans" cxnId="{D2E8D0A6-9F96-4036-8846-52C2538AB45C}">
      <dgm:prSet/>
      <dgm:spPr/>
      <dgm:t>
        <a:bodyPr/>
        <a:lstStyle/>
        <a:p>
          <a:endParaRPr lang="en-US"/>
        </a:p>
      </dgm:t>
    </dgm:pt>
    <dgm:pt modelId="{1E18CD36-721B-4D14-82AA-E435D5469668}" type="sibTrans" cxnId="{D2E8D0A6-9F96-4036-8846-52C2538AB45C}">
      <dgm:prSet/>
      <dgm:spPr/>
      <dgm:t>
        <a:bodyPr/>
        <a:lstStyle/>
        <a:p>
          <a:endParaRPr lang="en-US"/>
        </a:p>
      </dgm:t>
    </dgm:pt>
    <dgm:pt modelId="{5A2E687D-7CA3-4311-859C-61D9582975F2}">
      <dgm:prSet phldrT="[Text]" custT="1"/>
      <dgm:spPr/>
      <dgm:t>
        <a:bodyPr/>
        <a:lstStyle/>
        <a:p>
          <a:r>
            <a:rPr lang="en-US" sz="2400" dirty="0" smtClean="0"/>
            <a:t>Determining what services to provide for a class</a:t>
          </a:r>
          <a:endParaRPr lang="en-US" sz="2400" dirty="0"/>
        </a:p>
      </dgm:t>
    </dgm:pt>
    <dgm:pt modelId="{F39FBA62-3FFA-414C-A4A9-9E855C796DD2}" type="parTrans" cxnId="{88C1EEFA-5FBF-4E3F-9B73-B8F2C3E0247A}">
      <dgm:prSet/>
      <dgm:spPr/>
      <dgm:t>
        <a:bodyPr/>
        <a:lstStyle/>
        <a:p>
          <a:endParaRPr lang="en-US"/>
        </a:p>
      </dgm:t>
    </dgm:pt>
    <dgm:pt modelId="{F058D4D0-9F1D-456E-B93B-4E89E561AEED}" type="sibTrans" cxnId="{88C1EEFA-5FBF-4E3F-9B73-B8F2C3E0247A}">
      <dgm:prSet/>
      <dgm:spPr/>
      <dgm:t>
        <a:bodyPr/>
        <a:lstStyle/>
        <a:p>
          <a:endParaRPr lang="en-US"/>
        </a:p>
      </dgm:t>
    </dgm:pt>
    <dgm:pt modelId="{35D4352C-48E8-432E-842B-E7588F674660}">
      <dgm:prSet phldrT="[Text]" custT="1"/>
      <dgm:spPr/>
      <dgm:t>
        <a:bodyPr/>
        <a:lstStyle/>
        <a:p>
          <a:r>
            <a:rPr lang="en-US" sz="3200" dirty="0" smtClean="0"/>
            <a:t>Unified Modeling Language (UML)</a:t>
          </a:r>
          <a:endParaRPr lang="en-US" sz="3200" dirty="0"/>
        </a:p>
      </dgm:t>
    </dgm:pt>
    <dgm:pt modelId="{AC0966BF-FA59-4005-B1EB-EE892D5BA312}" type="parTrans" cxnId="{90A33F86-15B6-4544-B202-ED2D97B775D2}">
      <dgm:prSet/>
      <dgm:spPr/>
      <dgm:t>
        <a:bodyPr/>
        <a:lstStyle/>
        <a:p>
          <a:endParaRPr lang="en-US"/>
        </a:p>
      </dgm:t>
    </dgm:pt>
    <dgm:pt modelId="{6069F472-2BD5-4125-8A74-6AE0CD2C331F}" type="sibTrans" cxnId="{90A33F86-15B6-4544-B202-ED2D97B775D2}">
      <dgm:prSet/>
      <dgm:spPr/>
      <dgm:t>
        <a:bodyPr/>
        <a:lstStyle/>
        <a:p>
          <a:endParaRPr lang="en-US"/>
        </a:p>
      </dgm:t>
    </dgm:pt>
    <dgm:pt modelId="{D0B87648-330D-49AA-8C02-C28C5BE214E5}">
      <dgm:prSet phldrT="[Text]" custT="1"/>
      <dgm:spPr/>
      <dgm:t>
        <a:bodyPr/>
        <a:lstStyle/>
        <a:p>
          <a:r>
            <a:rPr lang="en-US" sz="2400" dirty="0" smtClean="0"/>
            <a:t>Graphic representation of OOP components</a:t>
          </a:r>
          <a:endParaRPr lang="en-US" sz="2400" dirty="0"/>
        </a:p>
      </dgm:t>
    </dgm:pt>
    <dgm:pt modelId="{B21ABEDF-C60C-4A79-A697-E4442B6FD899}" type="parTrans" cxnId="{00F0ADD0-9BDF-43B8-A8D7-31BD29CC6C41}">
      <dgm:prSet/>
      <dgm:spPr/>
      <dgm:t>
        <a:bodyPr/>
        <a:lstStyle/>
        <a:p>
          <a:endParaRPr lang="en-US"/>
        </a:p>
      </dgm:t>
    </dgm:pt>
    <dgm:pt modelId="{B4F757E6-A170-4213-B5E2-55658A2F1DD0}" type="sibTrans" cxnId="{00F0ADD0-9BDF-43B8-A8D7-31BD29CC6C41}">
      <dgm:prSet/>
      <dgm:spPr/>
      <dgm:t>
        <a:bodyPr/>
        <a:lstStyle/>
        <a:p>
          <a:endParaRPr lang="en-US"/>
        </a:p>
      </dgm:t>
    </dgm:pt>
    <dgm:pt modelId="{4BFA66AE-95DC-46C6-8D80-CF83F5986CE7}" type="pres">
      <dgm:prSet presAssocID="{6A06D522-1547-4798-93B4-294320DDA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147A8-770B-414C-B580-1573412FBF54}" type="pres">
      <dgm:prSet presAssocID="{DDDFED5A-42C3-4A15-A716-012EAF80F524}" presName="parentText" presStyleLbl="node1" presStyleIdx="0" presStyleCnt="3" custScaleY="103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18718-EDC3-429C-B6EA-82F58C71A659}" type="pres">
      <dgm:prSet presAssocID="{DDDFED5A-42C3-4A15-A716-012EAF80F524}" presName="childText" presStyleLbl="revTx" presStyleIdx="0" presStyleCnt="3" custScaleY="168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24936-CC8F-4050-AE8C-B1029E8CD5E0}" type="pres">
      <dgm:prSet presAssocID="{C74898DD-4205-4622-8074-37C5F9B489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22A8B-6EE3-4582-A95E-DE2259D11DED}" type="pres">
      <dgm:prSet presAssocID="{C74898DD-4205-4622-8074-37C5F9B48951}" presName="childText" presStyleLbl="revTx" presStyleIdx="1" presStyleCnt="3" custScaleY="22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1C9FA-3A01-4D2C-B330-085B23196BEE}" type="pres">
      <dgm:prSet presAssocID="{35D4352C-48E8-432E-842B-E7588F674660}" presName="parentText" presStyleLbl="node1" presStyleIdx="2" presStyleCnt="3" custScaleY="1132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A98D2-7B9A-4076-8FB7-699E95FC7442}" type="pres">
      <dgm:prSet presAssocID="{35D4352C-48E8-432E-842B-E7588F674660}" presName="childText" presStyleLbl="revTx" presStyleIdx="2" presStyleCnt="3" custScaleY="175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BA6CA4-58FF-44E0-847C-B702A1C2D836}" type="presOf" srcId="{35D4352C-48E8-432E-842B-E7588F674660}" destId="{BFA1C9FA-3A01-4D2C-B330-085B23196BEE}" srcOrd="0" destOrd="0" presId="urn:microsoft.com/office/officeart/2005/8/layout/vList2"/>
    <dgm:cxn modelId="{00F0ADD0-9BDF-43B8-A8D7-31BD29CC6C41}" srcId="{35D4352C-48E8-432E-842B-E7588F674660}" destId="{D0B87648-330D-49AA-8C02-C28C5BE214E5}" srcOrd="0" destOrd="0" parTransId="{B21ABEDF-C60C-4A79-A697-E4442B6FD899}" sibTransId="{B4F757E6-A170-4213-B5E2-55658A2F1DD0}"/>
    <dgm:cxn modelId="{B3B990A9-3EAC-4A64-8F66-AAFD8CE99C5D}" type="presOf" srcId="{5A2E687D-7CA3-4311-859C-61D9582975F2}" destId="{74922A8B-6EE3-4582-A95E-DE2259D11DED}" srcOrd="0" destOrd="0" presId="urn:microsoft.com/office/officeart/2005/8/layout/vList2"/>
    <dgm:cxn modelId="{2F8E7942-560B-4C6D-A204-CB3298AEB559}" type="presOf" srcId="{6A06D522-1547-4798-93B4-294320DDA7A1}" destId="{4BFA66AE-95DC-46C6-8D80-CF83F5986CE7}" srcOrd="0" destOrd="0" presId="urn:microsoft.com/office/officeart/2005/8/layout/vList2"/>
    <dgm:cxn modelId="{88C1EEFA-5FBF-4E3F-9B73-B8F2C3E0247A}" srcId="{C74898DD-4205-4622-8074-37C5F9B48951}" destId="{5A2E687D-7CA3-4311-859C-61D9582975F2}" srcOrd="0" destOrd="0" parTransId="{F39FBA62-3FFA-414C-A4A9-9E855C796DD2}" sibTransId="{F058D4D0-9F1D-456E-B93B-4E89E561AEED}"/>
    <dgm:cxn modelId="{BEF32FBC-1919-479E-B84D-7DB491D7EB72}" type="presOf" srcId="{DDDFED5A-42C3-4A15-A716-012EAF80F524}" destId="{190147A8-770B-414C-B580-1573412FBF54}" srcOrd="0" destOrd="0" presId="urn:microsoft.com/office/officeart/2005/8/layout/vList2"/>
    <dgm:cxn modelId="{E071EA99-E2B6-4661-9CC8-A3A425A0F248}" type="presOf" srcId="{F93313EC-D914-4E2D-BD3F-315FBAC1B131}" destId="{16418718-EDC3-429C-B6EA-82F58C71A659}" srcOrd="0" destOrd="0" presId="urn:microsoft.com/office/officeart/2005/8/layout/vList2"/>
    <dgm:cxn modelId="{90A33F86-15B6-4544-B202-ED2D97B775D2}" srcId="{6A06D522-1547-4798-93B4-294320DDA7A1}" destId="{35D4352C-48E8-432E-842B-E7588F674660}" srcOrd="2" destOrd="0" parTransId="{AC0966BF-FA59-4005-B1EB-EE892D5BA312}" sibTransId="{6069F472-2BD5-4125-8A74-6AE0CD2C331F}"/>
    <dgm:cxn modelId="{C05AA545-AC29-431F-8458-41FE04ADBEE5}" srcId="{6A06D522-1547-4798-93B4-294320DDA7A1}" destId="{DDDFED5A-42C3-4A15-A716-012EAF80F524}" srcOrd="0" destOrd="0" parTransId="{5CE72326-7902-44A4-9E5D-4C2AF553F5BD}" sibTransId="{E5E0AE9B-9B46-468C-BB84-031E8A06717A}"/>
    <dgm:cxn modelId="{D2E8D0A6-9F96-4036-8846-52C2538AB45C}" srcId="{6A06D522-1547-4798-93B4-294320DDA7A1}" destId="{C74898DD-4205-4622-8074-37C5F9B48951}" srcOrd="1" destOrd="0" parTransId="{7B0317EF-0037-41D0-A1F7-42D0609C1B89}" sibTransId="{1E18CD36-721B-4D14-82AA-E435D5469668}"/>
    <dgm:cxn modelId="{854C9BC8-2803-407C-AB2A-60A2F5CD659E}" type="presOf" srcId="{C74898DD-4205-4622-8074-37C5F9B48951}" destId="{ACD24936-CC8F-4050-AE8C-B1029E8CD5E0}" srcOrd="0" destOrd="0" presId="urn:microsoft.com/office/officeart/2005/8/layout/vList2"/>
    <dgm:cxn modelId="{AECBA2D0-543B-48CB-8774-83D82A3F832B}" srcId="{DDDFED5A-42C3-4A15-A716-012EAF80F524}" destId="{F93313EC-D914-4E2D-BD3F-315FBAC1B131}" srcOrd="0" destOrd="0" parTransId="{0F25091D-8654-448D-81AE-64A66D1DED12}" sibTransId="{48D7A28B-1C5D-4864-AC74-5912C5362439}"/>
    <dgm:cxn modelId="{D15F8D69-A1FF-40CA-8273-CE16E7A1CB0A}" type="presOf" srcId="{D0B87648-330D-49AA-8C02-C28C5BE214E5}" destId="{741A98D2-7B9A-4076-8FB7-699E95FC7442}" srcOrd="0" destOrd="0" presId="urn:microsoft.com/office/officeart/2005/8/layout/vList2"/>
    <dgm:cxn modelId="{0A89B5BA-F770-40C7-B415-FB4C9502AE15}" type="presParOf" srcId="{4BFA66AE-95DC-46C6-8D80-CF83F5986CE7}" destId="{190147A8-770B-414C-B580-1573412FBF54}" srcOrd="0" destOrd="0" presId="urn:microsoft.com/office/officeart/2005/8/layout/vList2"/>
    <dgm:cxn modelId="{20E6CC96-2227-4902-A763-5EF8266ED98C}" type="presParOf" srcId="{4BFA66AE-95DC-46C6-8D80-CF83F5986CE7}" destId="{16418718-EDC3-429C-B6EA-82F58C71A659}" srcOrd="1" destOrd="0" presId="urn:microsoft.com/office/officeart/2005/8/layout/vList2"/>
    <dgm:cxn modelId="{3E0CEC5B-E8C1-4868-B493-B8BED9843895}" type="presParOf" srcId="{4BFA66AE-95DC-46C6-8D80-CF83F5986CE7}" destId="{ACD24936-CC8F-4050-AE8C-B1029E8CD5E0}" srcOrd="2" destOrd="0" presId="urn:microsoft.com/office/officeart/2005/8/layout/vList2"/>
    <dgm:cxn modelId="{41299817-ED9A-446F-9594-EACAAB6F75CB}" type="presParOf" srcId="{4BFA66AE-95DC-46C6-8D80-CF83F5986CE7}" destId="{74922A8B-6EE3-4582-A95E-DE2259D11DED}" srcOrd="3" destOrd="0" presId="urn:microsoft.com/office/officeart/2005/8/layout/vList2"/>
    <dgm:cxn modelId="{B9CAB63F-A9A8-4B88-8255-392C304C0256}" type="presParOf" srcId="{4BFA66AE-95DC-46C6-8D80-CF83F5986CE7}" destId="{BFA1C9FA-3A01-4D2C-B330-085B23196BEE}" srcOrd="4" destOrd="0" presId="urn:microsoft.com/office/officeart/2005/8/layout/vList2"/>
    <dgm:cxn modelId="{E55498C0-F8E1-4D38-AFE7-DDF30E9B504D}" type="presParOf" srcId="{4BFA66AE-95DC-46C6-8D80-CF83F5986CE7}" destId="{741A98D2-7B9A-4076-8FB7-699E95FC744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181919-1EB0-4049-94CB-E960BE1F4806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B734307-DFBE-45B4-8FEF-82278BAC6C99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2400" dirty="0" smtClean="0"/>
            <a:t>Attributes</a:t>
          </a:r>
          <a:endParaRPr lang="en-US" sz="2400" dirty="0"/>
        </a:p>
      </dgm:t>
    </dgm:pt>
    <dgm:pt modelId="{D85338E9-495C-429F-93CA-1D1F44129C85}" type="parTrans" cxnId="{E99114F2-E320-4F6D-8B13-84BAC847FA02}">
      <dgm:prSet/>
      <dgm:spPr/>
      <dgm:t>
        <a:bodyPr/>
        <a:lstStyle/>
        <a:p>
          <a:endParaRPr lang="en-US"/>
        </a:p>
      </dgm:t>
    </dgm:pt>
    <dgm:pt modelId="{F302081A-D374-4689-920B-ABBB4301188B}" type="sibTrans" cxnId="{E99114F2-E320-4F6D-8B13-84BAC847FA02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CC9CA2C2-6693-482C-9390-C145A57BC32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2400" dirty="0" smtClean="0"/>
            <a:t>Behaviours</a:t>
          </a:r>
          <a:endParaRPr lang="en-US" sz="2400" dirty="0"/>
        </a:p>
      </dgm:t>
    </dgm:pt>
    <dgm:pt modelId="{A1B924E0-2C51-4807-9DFB-2A35E8FD808A}" type="parTrans" cxnId="{F35506F3-A071-481A-8787-7A2BD5C68B7E}">
      <dgm:prSet/>
      <dgm:spPr/>
      <dgm:t>
        <a:bodyPr/>
        <a:lstStyle/>
        <a:p>
          <a:endParaRPr lang="en-US"/>
        </a:p>
      </dgm:t>
    </dgm:pt>
    <dgm:pt modelId="{1B413104-674F-488D-B832-916F2501D8BB}" type="sibTrans" cxnId="{F35506F3-A071-481A-8787-7A2BD5C68B7E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5C4ED044-C37B-4B54-B39D-59578F88C3D0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2800" dirty="0" smtClean="0"/>
            <a:t>Class</a:t>
          </a:r>
          <a:endParaRPr lang="en-US" sz="2800" dirty="0"/>
        </a:p>
      </dgm:t>
    </dgm:pt>
    <dgm:pt modelId="{DF783602-567F-4B5A-A29E-C91183D3D64D}" type="parTrans" cxnId="{58B2C3FA-0BD9-4461-8B39-F7C28FFB3953}">
      <dgm:prSet/>
      <dgm:spPr/>
      <dgm:t>
        <a:bodyPr/>
        <a:lstStyle/>
        <a:p>
          <a:endParaRPr lang="en-US"/>
        </a:p>
      </dgm:t>
    </dgm:pt>
    <dgm:pt modelId="{EE614DFA-9958-4C1D-8FC1-B10C1BB71A4A}" type="sibTrans" cxnId="{58B2C3FA-0BD9-4461-8B39-F7C28FFB3953}">
      <dgm:prSet/>
      <dgm:spPr/>
      <dgm:t>
        <a:bodyPr/>
        <a:lstStyle/>
        <a:p>
          <a:endParaRPr lang="en-US"/>
        </a:p>
      </dgm:t>
    </dgm:pt>
    <dgm:pt modelId="{D4C3FFB0-38FA-465B-A05B-1FDA5DDAA6F4}" type="pres">
      <dgm:prSet presAssocID="{89181919-1EB0-4049-94CB-E960BE1F4806}" presName="linearFlow" presStyleCnt="0">
        <dgm:presLayoutVars>
          <dgm:dir/>
          <dgm:resizeHandles val="exact"/>
        </dgm:presLayoutVars>
      </dgm:prSet>
      <dgm:spPr/>
    </dgm:pt>
    <dgm:pt modelId="{2B39B7E0-D7FA-4781-93ED-B32BA79ABD88}" type="pres">
      <dgm:prSet presAssocID="{5B734307-DFBE-45B4-8FEF-82278BAC6C99}" presName="node" presStyleLbl="node1" presStyleIdx="0" presStyleCnt="3" custScaleX="156601" custLinFactX="195485" custLinFactNeighborX="200000" custLinFactNeighborY="1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EC3D5-C227-418A-B2F3-B2D02F784628}" type="pres">
      <dgm:prSet presAssocID="{F302081A-D374-4689-920B-ABBB4301188B}" presName="spacerL" presStyleCnt="0"/>
      <dgm:spPr/>
    </dgm:pt>
    <dgm:pt modelId="{D79317E5-6B8B-4942-9F49-8B1B012E86CB}" type="pres">
      <dgm:prSet presAssocID="{F302081A-D374-4689-920B-ABBB4301188B}" presName="sibTrans" presStyleLbl="sibTrans2D1" presStyleIdx="0" presStyleCnt="2" custLinFactX="300000" custLinFactNeighborX="364673" custLinFactNeighborY="2157"/>
      <dgm:spPr/>
      <dgm:t>
        <a:bodyPr/>
        <a:lstStyle/>
        <a:p>
          <a:endParaRPr lang="en-US"/>
        </a:p>
      </dgm:t>
    </dgm:pt>
    <dgm:pt modelId="{06895228-E85B-4BF8-B6B9-CC29E7FA3011}" type="pres">
      <dgm:prSet presAssocID="{F302081A-D374-4689-920B-ABBB4301188B}" presName="spacerR" presStyleCnt="0"/>
      <dgm:spPr/>
    </dgm:pt>
    <dgm:pt modelId="{F9090506-B1EA-44B0-AC50-9213DF8E2C9A}" type="pres">
      <dgm:prSet presAssocID="{CC9CA2C2-6693-482C-9390-C145A57BC322}" presName="node" presStyleLbl="node1" presStyleIdx="1" presStyleCnt="3" custScaleX="173790" custLinFactX="186603" custLinFactNeighborX="200000" custLinFactNeighborY="2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EF4C0-05BC-43A4-9A4D-CF7F54BCB185}" type="pres">
      <dgm:prSet presAssocID="{1B413104-674F-488D-B832-916F2501D8BB}" presName="spacerL" presStyleCnt="0"/>
      <dgm:spPr/>
    </dgm:pt>
    <dgm:pt modelId="{842922E4-C96C-4684-B827-5C6EDE682E67}" type="pres">
      <dgm:prSet presAssocID="{1B413104-674F-488D-B832-916F2501D8BB}" presName="sibTrans" presStyleLbl="sibTrans2D1" presStyleIdx="1" presStyleCnt="2" custLinFactX="-400000" custLinFactNeighborX="-460320" custLinFactNeighborY="4285"/>
      <dgm:spPr/>
      <dgm:t>
        <a:bodyPr/>
        <a:lstStyle/>
        <a:p>
          <a:endParaRPr lang="en-US"/>
        </a:p>
      </dgm:t>
    </dgm:pt>
    <dgm:pt modelId="{CEFB439B-E9A3-4103-B1A4-417795C9F379}" type="pres">
      <dgm:prSet presAssocID="{1B413104-674F-488D-B832-916F2501D8BB}" presName="spacerR" presStyleCnt="0"/>
      <dgm:spPr/>
    </dgm:pt>
    <dgm:pt modelId="{93A55520-23A5-404D-AFDC-9BA6CBAF8E58}" type="pres">
      <dgm:prSet presAssocID="{5C4ED044-C37B-4B54-B39D-59578F88C3D0}" presName="node" presStyleLbl="node1" presStyleIdx="2" presStyleCnt="3" custScaleX="136828" custLinFactX="-438391" custLinFactNeighborX="-500000" custLinFactNeighborY="3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5506F3-A071-481A-8787-7A2BD5C68B7E}" srcId="{89181919-1EB0-4049-94CB-E960BE1F4806}" destId="{CC9CA2C2-6693-482C-9390-C145A57BC322}" srcOrd="1" destOrd="0" parTransId="{A1B924E0-2C51-4807-9DFB-2A35E8FD808A}" sibTransId="{1B413104-674F-488D-B832-916F2501D8BB}"/>
    <dgm:cxn modelId="{B948FA40-FEA1-4E7E-ABEE-6B367B406C53}" type="presOf" srcId="{CC9CA2C2-6693-482C-9390-C145A57BC322}" destId="{F9090506-B1EA-44B0-AC50-9213DF8E2C9A}" srcOrd="0" destOrd="0" presId="urn:microsoft.com/office/officeart/2005/8/layout/equation1"/>
    <dgm:cxn modelId="{2F781B58-8E09-4DD1-8798-EB386FC9CF8A}" type="presOf" srcId="{5B734307-DFBE-45B4-8FEF-82278BAC6C99}" destId="{2B39B7E0-D7FA-4781-93ED-B32BA79ABD88}" srcOrd="0" destOrd="0" presId="urn:microsoft.com/office/officeart/2005/8/layout/equation1"/>
    <dgm:cxn modelId="{55CB6B37-177A-4C2D-9954-7E14C7D97C01}" type="presOf" srcId="{F302081A-D374-4689-920B-ABBB4301188B}" destId="{D79317E5-6B8B-4942-9F49-8B1B012E86CB}" srcOrd="0" destOrd="0" presId="urn:microsoft.com/office/officeart/2005/8/layout/equation1"/>
    <dgm:cxn modelId="{3BB232EB-23B3-4098-B92D-77A8049ECF69}" type="presOf" srcId="{5C4ED044-C37B-4B54-B39D-59578F88C3D0}" destId="{93A55520-23A5-404D-AFDC-9BA6CBAF8E58}" srcOrd="0" destOrd="0" presId="urn:microsoft.com/office/officeart/2005/8/layout/equation1"/>
    <dgm:cxn modelId="{D09976A0-2BD2-48BF-BDA9-8E773452BFE1}" type="presOf" srcId="{89181919-1EB0-4049-94CB-E960BE1F4806}" destId="{D4C3FFB0-38FA-465B-A05B-1FDA5DDAA6F4}" srcOrd="0" destOrd="0" presId="urn:microsoft.com/office/officeart/2005/8/layout/equation1"/>
    <dgm:cxn modelId="{E99114F2-E320-4F6D-8B13-84BAC847FA02}" srcId="{89181919-1EB0-4049-94CB-E960BE1F4806}" destId="{5B734307-DFBE-45B4-8FEF-82278BAC6C99}" srcOrd="0" destOrd="0" parTransId="{D85338E9-495C-429F-93CA-1D1F44129C85}" sibTransId="{F302081A-D374-4689-920B-ABBB4301188B}"/>
    <dgm:cxn modelId="{B241D450-37C1-4459-958E-A2DBBDC7C4DA}" type="presOf" srcId="{1B413104-674F-488D-B832-916F2501D8BB}" destId="{842922E4-C96C-4684-B827-5C6EDE682E67}" srcOrd="0" destOrd="0" presId="urn:microsoft.com/office/officeart/2005/8/layout/equation1"/>
    <dgm:cxn modelId="{58B2C3FA-0BD9-4461-8B39-F7C28FFB3953}" srcId="{89181919-1EB0-4049-94CB-E960BE1F4806}" destId="{5C4ED044-C37B-4B54-B39D-59578F88C3D0}" srcOrd="2" destOrd="0" parTransId="{DF783602-567F-4B5A-A29E-C91183D3D64D}" sibTransId="{EE614DFA-9958-4C1D-8FC1-B10C1BB71A4A}"/>
    <dgm:cxn modelId="{233FF40D-E56D-4E67-BE59-81B5942C9064}" type="presParOf" srcId="{D4C3FFB0-38FA-465B-A05B-1FDA5DDAA6F4}" destId="{2B39B7E0-D7FA-4781-93ED-B32BA79ABD88}" srcOrd="0" destOrd="0" presId="urn:microsoft.com/office/officeart/2005/8/layout/equation1"/>
    <dgm:cxn modelId="{AF7E2DF6-A65A-434F-8467-B8A5FC754B8A}" type="presParOf" srcId="{D4C3FFB0-38FA-465B-A05B-1FDA5DDAA6F4}" destId="{D71EC3D5-C227-418A-B2F3-B2D02F784628}" srcOrd="1" destOrd="0" presId="urn:microsoft.com/office/officeart/2005/8/layout/equation1"/>
    <dgm:cxn modelId="{8DBA3826-5E0C-475C-8D2B-387473C98DFE}" type="presParOf" srcId="{D4C3FFB0-38FA-465B-A05B-1FDA5DDAA6F4}" destId="{D79317E5-6B8B-4942-9F49-8B1B012E86CB}" srcOrd="2" destOrd="0" presId="urn:microsoft.com/office/officeart/2005/8/layout/equation1"/>
    <dgm:cxn modelId="{E90F7C04-23CE-430B-86F8-037652EE0E50}" type="presParOf" srcId="{D4C3FFB0-38FA-465B-A05B-1FDA5DDAA6F4}" destId="{06895228-E85B-4BF8-B6B9-CC29E7FA3011}" srcOrd="3" destOrd="0" presId="urn:microsoft.com/office/officeart/2005/8/layout/equation1"/>
    <dgm:cxn modelId="{3982D557-5625-4F4F-9957-69FA096353BF}" type="presParOf" srcId="{D4C3FFB0-38FA-465B-A05B-1FDA5DDAA6F4}" destId="{F9090506-B1EA-44B0-AC50-9213DF8E2C9A}" srcOrd="4" destOrd="0" presId="urn:microsoft.com/office/officeart/2005/8/layout/equation1"/>
    <dgm:cxn modelId="{50C7CA0C-2218-4D79-A5DF-AE76C02BE180}" type="presParOf" srcId="{D4C3FFB0-38FA-465B-A05B-1FDA5DDAA6F4}" destId="{696EF4C0-05BC-43A4-9A4D-CF7F54BCB185}" srcOrd="5" destOrd="0" presId="urn:microsoft.com/office/officeart/2005/8/layout/equation1"/>
    <dgm:cxn modelId="{8ECE5C05-B593-4B37-A432-E74A53C9848F}" type="presParOf" srcId="{D4C3FFB0-38FA-465B-A05B-1FDA5DDAA6F4}" destId="{842922E4-C96C-4684-B827-5C6EDE682E67}" srcOrd="6" destOrd="0" presId="urn:microsoft.com/office/officeart/2005/8/layout/equation1"/>
    <dgm:cxn modelId="{7D7CD3D5-4F50-4F12-989D-0FAB2372875E}" type="presParOf" srcId="{D4C3FFB0-38FA-465B-A05B-1FDA5DDAA6F4}" destId="{CEFB439B-E9A3-4103-B1A4-417795C9F379}" srcOrd="7" destOrd="0" presId="urn:microsoft.com/office/officeart/2005/8/layout/equation1"/>
    <dgm:cxn modelId="{754B3D10-A510-49FC-88C9-ABD3A3C96B7E}" type="presParOf" srcId="{D4C3FFB0-38FA-465B-A05B-1FDA5DDAA6F4}" destId="{93A55520-23A5-404D-AFDC-9BA6CBAF8E5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627F0C-5E64-4AF4-A179-58C6F7406BCD}" type="doc">
      <dgm:prSet loTypeId="urn:microsoft.com/office/officeart/2005/8/layout/vList5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42E970B4-E190-4943-8FC9-14A90DAF98C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660066"/>
              </a:solidFill>
              <a:latin typeface="Courier New" pitchFamily="49" charset="0"/>
            </a:rPr>
            <a:t>public</a:t>
          </a:r>
          <a:endParaRPr lang="en-US" dirty="0">
            <a:solidFill>
              <a:srgbClr val="660066"/>
            </a:solidFill>
          </a:endParaRPr>
        </a:p>
      </dgm:t>
    </dgm:pt>
    <dgm:pt modelId="{8FFB4121-454E-4DA6-BBE0-BEA4F001841D}" type="parTrans" cxnId="{BCC6FA7A-29AD-4D45-AF89-B6BBCE5E67ED}">
      <dgm:prSet/>
      <dgm:spPr/>
      <dgm:t>
        <a:bodyPr/>
        <a:lstStyle/>
        <a:p>
          <a:endParaRPr lang="en-US"/>
        </a:p>
      </dgm:t>
    </dgm:pt>
    <dgm:pt modelId="{016F6825-6B57-4FA2-8569-EA6B7A321650}" type="sibTrans" cxnId="{BCC6FA7A-29AD-4D45-AF89-B6BBCE5E67ED}">
      <dgm:prSet/>
      <dgm:spPr/>
      <dgm:t>
        <a:bodyPr/>
        <a:lstStyle/>
        <a:p>
          <a:endParaRPr lang="en-US"/>
        </a:p>
      </dgm:t>
    </dgm:pt>
    <dgm:pt modelId="{12B0B309-4AF0-4C4C-AF83-F759011A2649}">
      <dgm:prSet phldrT="[Text]" custT="1"/>
      <dgm:spPr/>
      <dgm:t>
        <a:bodyPr/>
        <a:lstStyle/>
        <a:p>
          <a:r>
            <a:rPr lang="en-US" sz="1800" dirty="0" smtClean="0"/>
            <a:t>Anyone can access</a:t>
          </a:r>
          <a:endParaRPr lang="en-US" sz="1800" dirty="0"/>
        </a:p>
      </dgm:t>
    </dgm:pt>
    <dgm:pt modelId="{A86A82F1-ECF2-4B49-9F2F-E5F4FBD55962}" type="parTrans" cxnId="{F3150732-06DD-432E-8EE9-7B3FD8004EE9}">
      <dgm:prSet/>
      <dgm:spPr/>
      <dgm:t>
        <a:bodyPr/>
        <a:lstStyle/>
        <a:p>
          <a:endParaRPr lang="en-US"/>
        </a:p>
      </dgm:t>
    </dgm:pt>
    <dgm:pt modelId="{289D893B-08EE-4DA5-A488-399C4A13D029}" type="sibTrans" cxnId="{F3150732-06DD-432E-8EE9-7B3FD8004EE9}">
      <dgm:prSet/>
      <dgm:spPr/>
      <dgm:t>
        <a:bodyPr/>
        <a:lstStyle/>
        <a:p>
          <a:endParaRPr lang="en-US"/>
        </a:p>
      </dgm:t>
    </dgm:pt>
    <dgm:pt modelId="{4518855F-352D-4656-B97F-C09E50419E82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660066"/>
              </a:solidFill>
              <a:latin typeface="Courier New" pitchFamily="49" charset="0"/>
            </a:rPr>
            <a:t>private</a:t>
          </a:r>
        </a:p>
      </dgm:t>
    </dgm:pt>
    <dgm:pt modelId="{7B6376B8-71B1-4B44-87F9-DA5329E0507F}" type="parTrans" cxnId="{7FFDCF87-0314-4882-AA3E-FB231EFA5455}">
      <dgm:prSet/>
      <dgm:spPr/>
      <dgm:t>
        <a:bodyPr/>
        <a:lstStyle/>
        <a:p>
          <a:endParaRPr lang="en-US"/>
        </a:p>
      </dgm:t>
    </dgm:pt>
    <dgm:pt modelId="{54269798-D66A-4228-AC59-52D477E51BD1}" type="sibTrans" cxnId="{7FFDCF87-0314-4882-AA3E-FB231EFA5455}">
      <dgm:prSet/>
      <dgm:spPr/>
      <dgm:t>
        <a:bodyPr/>
        <a:lstStyle/>
        <a:p>
          <a:endParaRPr lang="en-US"/>
        </a:p>
      </dgm:t>
    </dgm:pt>
    <dgm:pt modelId="{09700643-6098-47D0-AED0-3B2E645F3F11}">
      <dgm:prSet phldrT="[Text]" custT="1"/>
      <dgm:spPr/>
      <dgm:t>
        <a:bodyPr/>
        <a:lstStyle/>
        <a:p>
          <a:r>
            <a:rPr lang="en-US" sz="1800" dirty="0" smtClean="0"/>
            <a:t>Can be assessed by the same class</a:t>
          </a:r>
          <a:endParaRPr lang="en-US" sz="1800" dirty="0"/>
        </a:p>
      </dgm:t>
    </dgm:pt>
    <dgm:pt modelId="{A5BC4EB0-A34D-4187-B914-2ACE23D29C52}" type="parTrans" cxnId="{BF9F471B-00E4-4B14-9361-B24AA28AC5DA}">
      <dgm:prSet/>
      <dgm:spPr/>
      <dgm:t>
        <a:bodyPr/>
        <a:lstStyle/>
        <a:p>
          <a:endParaRPr lang="en-US"/>
        </a:p>
      </dgm:t>
    </dgm:pt>
    <dgm:pt modelId="{98F4F473-7C72-4B55-86FA-96856514D330}" type="sibTrans" cxnId="{BF9F471B-00E4-4B14-9361-B24AA28AC5DA}">
      <dgm:prSet/>
      <dgm:spPr/>
      <dgm:t>
        <a:bodyPr/>
        <a:lstStyle/>
        <a:p>
          <a:endParaRPr lang="en-US"/>
        </a:p>
      </dgm:t>
    </dgm:pt>
    <dgm:pt modelId="{E83651AE-488A-4042-9DA1-1106B108CAE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660066"/>
              </a:solidFill>
              <a:latin typeface="Courier New" pitchFamily="49" charset="0"/>
            </a:rPr>
            <a:t>protected</a:t>
          </a:r>
        </a:p>
      </dgm:t>
    </dgm:pt>
    <dgm:pt modelId="{8466FC85-B719-4F1A-987B-91050B3CA84F}" type="parTrans" cxnId="{BB915C54-BA0A-4C14-A5FD-3ABD1CB6DBE0}">
      <dgm:prSet/>
      <dgm:spPr/>
      <dgm:t>
        <a:bodyPr/>
        <a:lstStyle/>
        <a:p>
          <a:endParaRPr lang="en-US"/>
        </a:p>
      </dgm:t>
    </dgm:pt>
    <dgm:pt modelId="{CB32D813-A335-4E0B-A643-CC3975205AD1}" type="sibTrans" cxnId="{BB915C54-BA0A-4C14-A5FD-3ABD1CB6DBE0}">
      <dgm:prSet/>
      <dgm:spPr/>
      <dgm:t>
        <a:bodyPr/>
        <a:lstStyle/>
        <a:p>
          <a:endParaRPr lang="en-US"/>
        </a:p>
      </dgm:t>
    </dgm:pt>
    <dgm:pt modelId="{BF104025-FB36-4B31-A1BF-AF187BCA7018}">
      <dgm:prSet phldrT="[Text]" custT="1"/>
      <dgm:spPr/>
      <dgm:t>
        <a:bodyPr/>
        <a:lstStyle/>
        <a:p>
          <a:r>
            <a:rPr lang="en-US" sz="1800" dirty="0" smtClean="0"/>
            <a:t>Can be assessed of the same class or its child classes can access it AND</a:t>
          </a:r>
          <a:endParaRPr lang="en-US" sz="1800" dirty="0"/>
        </a:p>
      </dgm:t>
    </dgm:pt>
    <dgm:pt modelId="{F79CE53F-66D5-4589-9D3F-1B3A3A19B2EB}" type="parTrans" cxnId="{DBD7B2E7-3688-4C43-A156-458D9C873F06}">
      <dgm:prSet/>
      <dgm:spPr/>
      <dgm:t>
        <a:bodyPr/>
        <a:lstStyle/>
        <a:p>
          <a:endParaRPr lang="en-US"/>
        </a:p>
      </dgm:t>
    </dgm:pt>
    <dgm:pt modelId="{B25E01ED-5631-4614-9243-60F6429A58C3}" type="sibTrans" cxnId="{DBD7B2E7-3688-4C43-A156-458D9C873F06}">
      <dgm:prSet/>
      <dgm:spPr/>
      <dgm:t>
        <a:bodyPr/>
        <a:lstStyle/>
        <a:p>
          <a:endParaRPr lang="en-US"/>
        </a:p>
      </dgm:t>
    </dgm:pt>
    <dgm:pt modelId="{B3480473-0968-4D0A-BA7E-7FDA13B7799E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[None] (default)</a:t>
          </a:r>
          <a:endParaRPr lang="en-US" dirty="0"/>
        </a:p>
      </dgm:t>
    </dgm:pt>
    <dgm:pt modelId="{A2C61C96-C251-40E3-824F-3C70927B8961}" type="parTrans" cxnId="{A06195AA-CCE1-4C3E-9682-BE2527E9DA40}">
      <dgm:prSet/>
      <dgm:spPr/>
      <dgm:t>
        <a:bodyPr/>
        <a:lstStyle/>
        <a:p>
          <a:endParaRPr lang="en-US"/>
        </a:p>
      </dgm:t>
    </dgm:pt>
    <dgm:pt modelId="{8C6CE1A2-C91E-4D71-AE22-40FD9C86B33A}" type="sibTrans" cxnId="{A06195AA-CCE1-4C3E-9682-BE2527E9DA40}">
      <dgm:prSet/>
      <dgm:spPr/>
      <dgm:t>
        <a:bodyPr/>
        <a:lstStyle/>
        <a:p>
          <a:endParaRPr lang="en-US"/>
        </a:p>
      </dgm:t>
    </dgm:pt>
    <dgm:pt modelId="{93CE1511-C116-47F6-BF04-7DEDE7191EEF}">
      <dgm:prSet custT="1"/>
      <dgm:spPr/>
      <dgm:t>
        <a:bodyPr/>
        <a:lstStyle/>
        <a:p>
          <a:r>
            <a:rPr lang="en-US" sz="1800" dirty="0" smtClean="0"/>
            <a:t>Usually intended for methods only</a:t>
          </a:r>
        </a:p>
      </dgm:t>
    </dgm:pt>
    <dgm:pt modelId="{A1ECBB36-0D93-4225-A6AC-8F5FD3D06632}" type="parTrans" cxnId="{D52E8437-AF69-43B3-A3D5-528D61712977}">
      <dgm:prSet/>
      <dgm:spPr/>
      <dgm:t>
        <a:bodyPr/>
        <a:lstStyle/>
        <a:p>
          <a:endParaRPr lang="en-US"/>
        </a:p>
      </dgm:t>
    </dgm:pt>
    <dgm:pt modelId="{B1A593B3-2EBE-4C33-BC28-F6203DC3D393}" type="sibTrans" cxnId="{D52E8437-AF69-43B3-A3D5-528D61712977}">
      <dgm:prSet/>
      <dgm:spPr/>
      <dgm:t>
        <a:bodyPr/>
        <a:lstStyle/>
        <a:p>
          <a:endParaRPr lang="en-US"/>
        </a:p>
      </dgm:t>
    </dgm:pt>
    <dgm:pt modelId="{3A8750BD-C563-487F-8A93-8222AA153843}">
      <dgm:prSet custT="1"/>
      <dgm:spPr/>
      <dgm:t>
        <a:bodyPr/>
        <a:lstStyle/>
        <a:p>
          <a:r>
            <a:rPr lang="en-US" sz="1800" dirty="0" smtClean="0"/>
            <a:t>Recommended for all attributes</a:t>
          </a:r>
          <a:endParaRPr lang="en-US" sz="1800" dirty="0"/>
        </a:p>
      </dgm:t>
    </dgm:pt>
    <dgm:pt modelId="{78EDBF38-0C81-4ACD-965E-616370346A68}" type="parTrans" cxnId="{F975394C-76E5-4146-A173-07065D1A71F0}">
      <dgm:prSet/>
      <dgm:spPr/>
      <dgm:t>
        <a:bodyPr/>
        <a:lstStyle/>
        <a:p>
          <a:endParaRPr lang="en-US"/>
        </a:p>
      </dgm:t>
    </dgm:pt>
    <dgm:pt modelId="{C6AE0B5C-DFE8-4DF5-A2FF-F1B4DA74CDE1}" type="sibTrans" cxnId="{F975394C-76E5-4146-A173-07065D1A71F0}">
      <dgm:prSet/>
      <dgm:spPr/>
      <dgm:t>
        <a:bodyPr/>
        <a:lstStyle/>
        <a:p>
          <a:endParaRPr lang="en-US"/>
        </a:p>
      </dgm:t>
    </dgm:pt>
    <dgm:pt modelId="{3E06EE5C-FA5C-41ED-8415-37408A2DCD3D}">
      <dgm:prSet custT="1"/>
      <dgm:spPr/>
      <dgm:t>
        <a:bodyPr/>
        <a:lstStyle/>
        <a:p>
          <a:r>
            <a:rPr lang="en-US" sz="1800" dirty="0" smtClean="0"/>
            <a:t>Recommended for attributes/methods that are common in a “family”</a:t>
          </a:r>
        </a:p>
      </dgm:t>
    </dgm:pt>
    <dgm:pt modelId="{94060FA2-8BEC-4477-A8E6-68203405C82A}" type="parTrans" cxnId="{ECB2710B-8D00-4286-B299-F70A1D6EBBC1}">
      <dgm:prSet/>
      <dgm:spPr/>
      <dgm:t>
        <a:bodyPr/>
        <a:lstStyle/>
        <a:p>
          <a:endParaRPr lang="en-US"/>
        </a:p>
      </dgm:t>
    </dgm:pt>
    <dgm:pt modelId="{60ED4ECD-6475-46FA-A52E-0B2CF80519C3}" type="sibTrans" cxnId="{ECB2710B-8D00-4286-B299-F70A1D6EBBC1}">
      <dgm:prSet/>
      <dgm:spPr/>
      <dgm:t>
        <a:bodyPr/>
        <a:lstStyle/>
        <a:p>
          <a:endParaRPr lang="en-US"/>
        </a:p>
      </dgm:t>
    </dgm:pt>
    <dgm:pt modelId="{E5E7CD1F-26DA-42EE-80CE-6799B5E34729}">
      <dgm:prSet phldrT="[Text]" custT="1"/>
      <dgm:spPr/>
      <dgm:t>
        <a:bodyPr/>
        <a:lstStyle/>
        <a:p>
          <a:r>
            <a:rPr lang="en-US" sz="1800" dirty="0" smtClean="0"/>
            <a:t>Only accessible to classes in the same </a:t>
          </a:r>
          <a:r>
            <a:rPr lang="en-US" sz="1800" b="1" dirty="0" smtClean="0"/>
            <a:t>Java </a:t>
          </a:r>
          <a:r>
            <a:rPr lang="en-US" sz="1800" b="1" i="1" dirty="0" smtClean="0"/>
            <a:t>package </a:t>
          </a:r>
          <a:r>
            <a:rPr lang="en-US" sz="1800" b="0" i="0" dirty="0" smtClean="0"/>
            <a:t>(not covered)</a:t>
          </a:r>
          <a:endParaRPr lang="en-US" sz="1800" b="0" dirty="0"/>
        </a:p>
      </dgm:t>
    </dgm:pt>
    <dgm:pt modelId="{73742976-EBF9-4705-B320-EB7D3A1E9127}" type="parTrans" cxnId="{03DD62E9-FC44-4F7C-90A4-3BB737BB0C52}">
      <dgm:prSet/>
      <dgm:spPr/>
      <dgm:t>
        <a:bodyPr/>
        <a:lstStyle/>
        <a:p>
          <a:endParaRPr lang="en-US"/>
        </a:p>
      </dgm:t>
    </dgm:pt>
    <dgm:pt modelId="{CB160B5D-92CE-4DAB-8869-3F10F997458B}" type="sibTrans" cxnId="{03DD62E9-FC44-4F7C-90A4-3BB737BB0C52}">
      <dgm:prSet/>
      <dgm:spPr/>
      <dgm:t>
        <a:bodyPr/>
        <a:lstStyle/>
        <a:p>
          <a:endParaRPr lang="en-US"/>
        </a:p>
      </dgm:t>
    </dgm:pt>
    <dgm:pt modelId="{5D267641-DEFC-4B6D-AE3D-295C76F27968}">
      <dgm:prSet phldrT="[Text]" custT="1"/>
      <dgm:spPr/>
      <dgm:t>
        <a:bodyPr/>
        <a:lstStyle/>
        <a:p>
          <a:r>
            <a:rPr lang="en-US" sz="1800" dirty="0" smtClean="0"/>
            <a:t>Can be assessed by the classes in the same </a:t>
          </a:r>
          <a:r>
            <a:rPr lang="en-US" sz="1800" b="1" dirty="0" smtClean="0"/>
            <a:t>Java </a:t>
          </a:r>
          <a:r>
            <a:rPr lang="en-US" sz="1800" b="1" i="1" dirty="0" smtClean="0"/>
            <a:t>package </a:t>
          </a:r>
          <a:r>
            <a:rPr lang="en-US" sz="1800" b="0" i="0" dirty="0" smtClean="0"/>
            <a:t>(not covered)</a:t>
          </a:r>
          <a:endParaRPr lang="en-US" sz="1800" b="0" i="1" dirty="0"/>
        </a:p>
      </dgm:t>
    </dgm:pt>
    <dgm:pt modelId="{01F043DB-08D1-47B2-A75D-3822DB89D93D}" type="parTrans" cxnId="{B0E819FB-18D6-422F-9C80-95E575F181A8}">
      <dgm:prSet/>
      <dgm:spPr/>
      <dgm:t>
        <a:bodyPr/>
        <a:lstStyle/>
        <a:p>
          <a:endParaRPr lang="en-US"/>
        </a:p>
      </dgm:t>
    </dgm:pt>
    <dgm:pt modelId="{7DA42CD2-0245-4D7B-9361-DDE3FF7FA611}" type="sibTrans" cxnId="{B0E819FB-18D6-422F-9C80-95E575F181A8}">
      <dgm:prSet/>
      <dgm:spPr/>
      <dgm:t>
        <a:bodyPr/>
        <a:lstStyle/>
        <a:p>
          <a:endParaRPr lang="en-US"/>
        </a:p>
      </dgm:t>
    </dgm:pt>
    <dgm:pt modelId="{9F9995F0-0850-4EB8-A07A-409A92F86BC1}">
      <dgm:prSet phldrT="[Text]" custT="1"/>
      <dgm:spPr/>
      <dgm:t>
        <a:bodyPr/>
        <a:lstStyle/>
        <a:p>
          <a:r>
            <a:rPr lang="en-US" sz="1800" dirty="0" smtClean="0"/>
            <a:t>Known as the </a:t>
          </a:r>
          <a:r>
            <a:rPr lang="en-US" sz="1800" b="1" dirty="0" smtClean="0"/>
            <a:t>package private visibility</a:t>
          </a:r>
          <a:endParaRPr lang="en-US" sz="1800" dirty="0"/>
        </a:p>
      </dgm:t>
    </dgm:pt>
    <dgm:pt modelId="{B98EA7A4-5EA4-4DB1-9080-7D91250EDF9E}" type="parTrans" cxnId="{67A25228-3474-4BEC-9DF1-087727179223}">
      <dgm:prSet/>
      <dgm:spPr/>
      <dgm:t>
        <a:bodyPr/>
        <a:lstStyle/>
        <a:p>
          <a:endParaRPr lang="en-US"/>
        </a:p>
      </dgm:t>
    </dgm:pt>
    <dgm:pt modelId="{DB566233-F93C-40C6-9C12-236E1B39407E}" type="sibTrans" cxnId="{67A25228-3474-4BEC-9DF1-087727179223}">
      <dgm:prSet/>
      <dgm:spPr/>
      <dgm:t>
        <a:bodyPr/>
        <a:lstStyle/>
        <a:p>
          <a:endParaRPr lang="en-US"/>
        </a:p>
      </dgm:t>
    </dgm:pt>
    <dgm:pt modelId="{FCA64747-D7B8-458A-B62F-D34DF5848611}" type="pres">
      <dgm:prSet presAssocID="{4D627F0C-5E64-4AF4-A179-58C6F7406B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44E68-9A33-46C6-BFA8-928FE010D02D}" type="pres">
      <dgm:prSet presAssocID="{42E970B4-E190-4943-8FC9-14A90DAF98CD}" presName="linNode" presStyleCnt="0"/>
      <dgm:spPr/>
    </dgm:pt>
    <dgm:pt modelId="{DC91CD3F-142A-4F5A-9749-8249710461BF}" type="pres">
      <dgm:prSet presAssocID="{42E970B4-E190-4943-8FC9-14A90DAF98CD}" presName="parentText" presStyleLbl="node1" presStyleIdx="0" presStyleCnt="4" custScaleY="66507" custLinFactNeighborX="-7812" custLinFactNeighborY="-157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216C0-6F2C-44B9-9E72-CC7525BA9BD5}" type="pres">
      <dgm:prSet presAssocID="{42E970B4-E190-4943-8FC9-14A90DAF98CD}" presName="descendantText" presStyleLbl="alignAccFollowNode1" presStyleIdx="0" presStyleCnt="4" custScaleY="66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0A75D-F0DC-4567-AA65-F7267B6CD35A}" type="pres">
      <dgm:prSet presAssocID="{016F6825-6B57-4FA2-8569-EA6B7A321650}" presName="sp" presStyleCnt="0"/>
      <dgm:spPr/>
    </dgm:pt>
    <dgm:pt modelId="{67251B12-A65D-4BDF-8C83-537EC4B5EA7E}" type="pres">
      <dgm:prSet presAssocID="{4518855F-352D-4656-B97F-C09E50419E82}" presName="linNode" presStyleCnt="0"/>
      <dgm:spPr/>
    </dgm:pt>
    <dgm:pt modelId="{D0B3FD70-A623-4258-B157-CC8FF80654EC}" type="pres">
      <dgm:prSet presAssocID="{4518855F-352D-4656-B97F-C09E50419E82}" presName="parentText" presStyleLbl="node1" presStyleIdx="1" presStyleCnt="4" custScaleY="665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9B848-7D2F-4A58-8B6B-A6AD71DB2815}" type="pres">
      <dgm:prSet presAssocID="{4518855F-352D-4656-B97F-C09E50419E82}" presName="descendantText" presStyleLbl="alignAccFollowNode1" presStyleIdx="1" presStyleCnt="4" custScaleY="66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3CA9F-9E1D-4EDB-B762-6D67A524C8A6}" type="pres">
      <dgm:prSet presAssocID="{54269798-D66A-4228-AC59-52D477E51BD1}" presName="sp" presStyleCnt="0"/>
      <dgm:spPr/>
    </dgm:pt>
    <dgm:pt modelId="{513D000B-FB76-41A5-9B06-B9ABD04BA625}" type="pres">
      <dgm:prSet presAssocID="{E83651AE-488A-4042-9DA1-1106B108CAED}" presName="linNode" presStyleCnt="0"/>
      <dgm:spPr/>
    </dgm:pt>
    <dgm:pt modelId="{F59B65EA-3EBB-41A4-8602-9DF957752AD0}" type="pres">
      <dgm:prSet presAssocID="{E83651AE-488A-4042-9DA1-1106B108CAED}" presName="parentText" presStyleLbl="node1" presStyleIdx="2" presStyleCnt="4" custScaleY="101672" custLinFactNeighborY="5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75846-510D-4497-8BEC-C4E2CB5B2BE3}" type="pres">
      <dgm:prSet presAssocID="{E83651AE-488A-4042-9DA1-1106B108CAED}" presName="descendantText" presStyleLbl="alignAccFollowNode1" presStyleIdx="2" presStyleCnt="4" custScaleY="127090" custLinFactNeighborY="7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9DAAE-0426-4334-8599-0DFDEF019605}" type="pres">
      <dgm:prSet presAssocID="{CB32D813-A335-4E0B-A643-CC3975205AD1}" presName="sp" presStyleCnt="0"/>
      <dgm:spPr/>
    </dgm:pt>
    <dgm:pt modelId="{7444AA44-8800-4DAE-8B2E-98AEC6A0B3FA}" type="pres">
      <dgm:prSet presAssocID="{B3480473-0968-4D0A-BA7E-7FDA13B7799E}" presName="linNode" presStyleCnt="0"/>
      <dgm:spPr/>
    </dgm:pt>
    <dgm:pt modelId="{89E165DC-1A30-4BF4-8A27-A0C839247DCA}" type="pres">
      <dgm:prSet presAssocID="{B3480473-0968-4D0A-BA7E-7FDA13B7799E}" presName="parentText" presStyleLbl="node1" presStyleIdx="3" presStyleCnt="4" custScaleY="68143" custLinFactNeighborY="16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26B9B-CD69-45FA-8561-185139C4D06C}" type="pres">
      <dgm:prSet presAssocID="{B3480473-0968-4D0A-BA7E-7FDA13B7799E}" presName="descendantText" presStyleLbl="alignAccFollowNode1" presStyleIdx="3" presStyleCnt="4" custScaleY="72585" custLinFactNeighborY="2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A25228-3474-4BEC-9DF1-087727179223}" srcId="{B3480473-0968-4D0A-BA7E-7FDA13B7799E}" destId="{9F9995F0-0850-4EB8-A07A-409A92F86BC1}" srcOrd="1" destOrd="0" parTransId="{B98EA7A4-5EA4-4DB1-9080-7D91250EDF9E}" sibTransId="{DB566233-F93C-40C6-9C12-236E1B39407E}"/>
    <dgm:cxn modelId="{1F960127-5A6E-4751-9BE7-0474BF350051}" type="presOf" srcId="{4518855F-352D-4656-B97F-C09E50419E82}" destId="{D0B3FD70-A623-4258-B157-CC8FF80654EC}" srcOrd="0" destOrd="0" presId="urn:microsoft.com/office/officeart/2005/8/layout/vList5"/>
    <dgm:cxn modelId="{6E186887-E98C-4A44-A9FA-18FD663B69F2}" type="presOf" srcId="{B3480473-0968-4D0A-BA7E-7FDA13B7799E}" destId="{89E165DC-1A30-4BF4-8A27-A0C839247DCA}" srcOrd="0" destOrd="0" presId="urn:microsoft.com/office/officeart/2005/8/layout/vList5"/>
    <dgm:cxn modelId="{48197F85-8A59-469F-9AAD-462B5C14BCA4}" type="presOf" srcId="{4D627F0C-5E64-4AF4-A179-58C6F7406BCD}" destId="{FCA64747-D7B8-458A-B62F-D34DF5848611}" srcOrd="0" destOrd="0" presId="urn:microsoft.com/office/officeart/2005/8/layout/vList5"/>
    <dgm:cxn modelId="{564F3713-402D-4BA9-99F5-2952984D999C}" type="presOf" srcId="{5D267641-DEFC-4B6D-AE3D-295C76F27968}" destId="{16375846-510D-4497-8BEC-C4E2CB5B2BE3}" srcOrd="0" destOrd="1" presId="urn:microsoft.com/office/officeart/2005/8/layout/vList5"/>
    <dgm:cxn modelId="{65A2DA05-7C39-4B03-BBED-672C1070B475}" type="presOf" srcId="{3A8750BD-C563-487F-8A93-8222AA153843}" destId="{4499B848-7D2F-4A58-8B6B-A6AD71DB2815}" srcOrd="0" destOrd="1" presId="urn:microsoft.com/office/officeart/2005/8/layout/vList5"/>
    <dgm:cxn modelId="{A06195AA-CCE1-4C3E-9682-BE2527E9DA40}" srcId="{4D627F0C-5E64-4AF4-A179-58C6F7406BCD}" destId="{B3480473-0968-4D0A-BA7E-7FDA13B7799E}" srcOrd="3" destOrd="0" parTransId="{A2C61C96-C251-40E3-824F-3C70927B8961}" sibTransId="{8C6CE1A2-C91E-4D71-AE22-40FD9C86B33A}"/>
    <dgm:cxn modelId="{C7F4AD72-53EC-43A7-AC3C-E664B0FF812C}" type="presOf" srcId="{42E970B4-E190-4943-8FC9-14A90DAF98CD}" destId="{DC91CD3F-142A-4F5A-9749-8249710461BF}" srcOrd="0" destOrd="0" presId="urn:microsoft.com/office/officeart/2005/8/layout/vList5"/>
    <dgm:cxn modelId="{DBD7B2E7-3688-4C43-A156-458D9C873F06}" srcId="{E83651AE-488A-4042-9DA1-1106B108CAED}" destId="{BF104025-FB36-4B31-A1BF-AF187BCA7018}" srcOrd="0" destOrd="0" parTransId="{F79CE53F-66D5-4589-9D3F-1B3A3A19B2EB}" sibTransId="{B25E01ED-5631-4614-9243-60F6429A58C3}"/>
    <dgm:cxn modelId="{462FF490-C573-4B21-9556-E5CCC3CB57D2}" type="presOf" srcId="{9F9995F0-0850-4EB8-A07A-409A92F86BC1}" destId="{40C26B9B-CD69-45FA-8561-185139C4D06C}" srcOrd="0" destOrd="1" presId="urn:microsoft.com/office/officeart/2005/8/layout/vList5"/>
    <dgm:cxn modelId="{BB915C54-BA0A-4C14-A5FD-3ABD1CB6DBE0}" srcId="{4D627F0C-5E64-4AF4-A179-58C6F7406BCD}" destId="{E83651AE-488A-4042-9DA1-1106B108CAED}" srcOrd="2" destOrd="0" parTransId="{8466FC85-B719-4F1A-987B-91050B3CA84F}" sibTransId="{CB32D813-A335-4E0B-A643-CC3975205AD1}"/>
    <dgm:cxn modelId="{6840A9F4-90A3-421E-8B72-652120F2F61E}" type="presOf" srcId="{E5E7CD1F-26DA-42EE-80CE-6799B5E34729}" destId="{40C26B9B-CD69-45FA-8561-185139C4D06C}" srcOrd="0" destOrd="0" presId="urn:microsoft.com/office/officeart/2005/8/layout/vList5"/>
    <dgm:cxn modelId="{7FFDCF87-0314-4882-AA3E-FB231EFA5455}" srcId="{4D627F0C-5E64-4AF4-A179-58C6F7406BCD}" destId="{4518855F-352D-4656-B97F-C09E50419E82}" srcOrd="1" destOrd="0" parTransId="{7B6376B8-71B1-4B44-87F9-DA5329E0507F}" sibTransId="{54269798-D66A-4228-AC59-52D477E51BD1}"/>
    <dgm:cxn modelId="{B0E819FB-18D6-422F-9C80-95E575F181A8}" srcId="{E83651AE-488A-4042-9DA1-1106B108CAED}" destId="{5D267641-DEFC-4B6D-AE3D-295C76F27968}" srcOrd="1" destOrd="0" parTransId="{01F043DB-08D1-47B2-A75D-3822DB89D93D}" sibTransId="{7DA42CD2-0245-4D7B-9361-DDE3FF7FA611}"/>
    <dgm:cxn modelId="{AF2A7F04-CC88-45A4-BEB0-6812D271BF3F}" type="presOf" srcId="{09700643-6098-47D0-AED0-3B2E645F3F11}" destId="{4499B848-7D2F-4A58-8B6B-A6AD71DB2815}" srcOrd="0" destOrd="0" presId="urn:microsoft.com/office/officeart/2005/8/layout/vList5"/>
    <dgm:cxn modelId="{BF9F471B-00E4-4B14-9361-B24AA28AC5DA}" srcId="{4518855F-352D-4656-B97F-C09E50419E82}" destId="{09700643-6098-47D0-AED0-3B2E645F3F11}" srcOrd="0" destOrd="0" parTransId="{A5BC4EB0-A34D-4187-B914-2ACE23D29C52}" sibTransId="{98F4F473-7C72-4B55-86FA-96856514D330}"/>
    <dgm:cxn modelId="{9B5BFC73-7787-43E4-9FC2-C4B13F51EEB2}" type="presOf" srcId="{E83651AE-488A-4042-9DA1-1106B108CAED}" destId="{F59B65EA-3EBB-41A4-8602-9DF957752AD0}" srcOrd="0" destOrd="0" presId="urn:microsoft.com/office/officeart/2005/8/layout/vList5"/>
    <dgm:cxn modelId="{F3150732-06DD-432E-8EE9-7B3FD8004EE9}" srcId="{42E970B4-E190-4943-8FC9-14A90DAF98CD}" destId="{12B0B309-4AF0-4C4C-AF83-F759011A2649}" srcOrd="0" destOrd="0" parTransId="{A86A82F1-ECF2-4B49-9F2F-E5F4FBD55962}" sibTransId="{289D893B-08EE-4DA5-A488-399C4A13D029}"/>
    <dgm:cxn modelId="{FCFDD8D8-3591-47F3-855C-0084EFD7A234}" type="presOf" srcId="{93CE1511-C116-47F6-BF04-7DEDE7191EEF}" destId="{319216C0-6F2C-44B9-9E72-CC7525BA9BD5}" srcOrd="0" destOrd="1" presId="urn:microsoft.com/office/officeart/2005/8/layout/vList5"/>
    <dgm:cxn modelId="{ECB2710B-8D00-4286-B299-F70A1D6EBBC1}" srcId="{E83651AE-488A-4042-9DA1-1106B108CAED}" destId="{3E06EE5C-FA5C-41ED-8415-37408A2DCD3D}" srcOrd="2" destOrd="0" parTransId="{94060FA2-8BEC-4477-A8E6-68203405C82A}" sibTransId="{60ED4ECD-6475-46FA-A52E-0B2CF80519C3}"/>
    <dgm:cxn modelId="{BCC6FA7A-29AD-4D45-AF89-B6BBCE5E67ED}" srcId="{4D627F0C-5E64-4AF4-A179-58C6F7406BCD}" destId="{42E970B4-E190-4943-8FC9-14A90DAF98CD}" srcOrd="0" destOrd="0" parTransId="{8FFB4121-454E-4DA6-BBE0-BEA4F001841D}" sibTransId="{016F6825-6B57-4FA2-8569-EA6B7A321650}"/>
    <dgm:cxn modelId="{F975394C-76E5-4146-A173-07065D1A71F0}" srcId="{4518855F-352D-4656-B97F-C09E50419E82}" destId="{3A8750BD-C563-487F-8A93-8222AA153843}" srcOrd="1" destOrd="0" parTransId="{78EDBF38-0C81-4ACD-965E-616370346A68}" sibTransId="{C6AE0B5C-DFE8-4DF5-A2FF-F1B4DA74CDE1}"/>
    <dgm:cxn modelId="{6E3474F9-72C8-45BF-9E4F-5E65695C9753}" type="presOf" srcId="{3E06EE5C-FA5C-41ED-8415-37408A2DCD3D}" destId="{16375846-510D-4497-8BEC-C4E2CB5B2BE3}" srcOrd="0" destOrd="2" presId="urn:microsoft.com/office/officeart/2005/8/layout/vList5"/>
    <dgm:cxn modelId="{D52E8437-AF69-43B3-A3D5-528D61712977}" srcId="{42E970B4-E190-4943-8FC9-14A90DAF98CD}" destId="{93CE1511-C116-47F6-BF04-7DEDE7191EEF}" srcOrd="1" destOrd="0" parTransId="{A1ECBB36-0D93-4225-A6AC-8F5FD3D06632}" sibTransId="{B1A593B3-2EBE-4C33-BC28-F6203DC3D393}"/>
    <dgm:cxn modelId="{93CFEF82-11B2-4DA6-8145-B87A0DAE5197}" type="presOf" srcId="{12B0B309-4AF0-4C4C-AF83-F759011A2649}" destId="{319216C0-6F2C-44B9-9E72-CC7525BA9BD5}" srcOrd="0" destOrd="0" presId="urn:microsoft.com/office/officeart/2005/8/layout/vList5"/>
    <dgm:cxn modelId="{03DD62E9-FC44-4F7C-90A4-3BB737BB0C52}" srcId="{B3480473-0968-4D0A-BA7E-7FDA13B7799E}" destId="{E5E7CD1F-26DA-42EE-80CE-6799B5E34729}" srcOrd="0" destOrd="0" parTransId="{73742976-EBF9-4705-B320-EB7D3A1E9127}" sibTransId="{CB160B5D-92CE-4DAB-8869-3F10F997458B}"/>
    <dgm:cxn modelId="{09C74DF3-1206-451D-8655-5263B2D0E47A}" type="presOf" srcId="{BF104025-FB36-4B31-A1BF-AF187BCA7018}" destId="{16375846-510D-4497-8BEC-C4E2CB5B2BE3}" srcOrd="0" destOrd="0" presId="urn:microsoft.com/office/officeart/2005/8/layout/vList5"/>
    <dgm:cxn modelId="{BD712B1E-34B3-49E7-BB70-31495A2B8C84}" type="presParOf" srcId="{FCA64747-D7B8-458A-B62F-D34DF5848611}" destId="{23844E68-9A33-46C6-BFA8-928FE010D02D}" srcOrd="0" destOrd="0" presId="urn:microsoft.com/office/officeart/2005/8/layout/vList5"/>
    <dgm:cxn modelId="{B9E532C3-08FA-47B4-A1F1-9179FE350E05}" type="presParOf" srcId="{23844E68-9A33-46C6-BFA8-928FE010D02D}" destId="{DC91CD3F-142A-4F5A-9749-8249710461BF}" srcOrd="0" destOrd="0" presId="urn:microsoft.com/office/officeart/2005/8/layout/vList5"/>
    <dgm:cxn modelId="{F1C63BBA-382F-4528-A586-27E5EC39C6A8}" type="presParOf" srcId="{23844E68-9A33-46C6-BFA8-928FE010D02D}" destId="{319216C0-6F2C-44B9-9E72-CC7525BA9BD5}" srcOrd="1" destOrd="0" presId="urn:microsoft.com/office/officeart/2005/8/layout/vList5"/>
    <dgm:cxn modelId="{15A419D5-DE2A-4CF4-AC24-5EF4629ABC11}" type="presParOf" srcId="{FCA64747-D7B8-458A-B62F-D34DF5848611}" destId="{9220A75D-F0DC-4567-AA65-F7267B6CD35A}" srcOrd="1" destOrd="0" presId="urn:microsoft.com/office/officeart/2005/8/layout/vList5"/>
    <dgm:cxn modelId="{9F682F20-3078-4DCB-B6C4-DEC393F5C0C6}" type="presParOf" srcId="{FCA64747-D7B8-458A-B62F-D34DF5848611}" destId="{67251B12-A65D-4BDF-8C83-537EC4B5EA7E}" srcOrd="2" destOrd="0" presId="urn:microsoft.com/office/officeart/2005/8/layout/vList5"/>
    <dgm:cxn modelId="{00B64A77-23B5-4FDB-A9B0-D66C5D89FB58}" type="presParOf" srcId="{67251B12-A65D-4BDF-8C83-537EC4B5EA7E}" destId="{D0B3FD70-A623-4258-B157-CC8FF80654EC}" srcOrd="0" destOrd="0" presId="urn:microsoft.com/office/officeart/2005/8/layout/vList5"/>
    <dgm:cxn modelId="{E3C255BB-6B54-437C-8595-D30BB7195A0D}" type="presParOf" srcId="{67251B12-A65D-4BDF-8C83-537EC4B5EA7E}" destId="{4499B848-7D2F-4A58-8B6B-A6AD71DB2815}" srcOrd="1" destOrd="0" presId="urn:microsoft.com/office/officeart/2005/8/layout/vList5"/>
    <dgm:cxn modelId="{4679CFAB-94EA-4AD0-A755-6DE4BD4C7A21}" type="presParOf" srcId="{FCA64747-D7B8-458A-B62F-D34DF5848611}" destId="{7B13CA9F-9E1D-4EDB-B762-6D67A524C8A6}" srcOrd="3" destOrd="0" presId="urn:microsoft.com/office/officeart/2005/8/layout/vList5"/>
    <dgm:cxn modelId="{891A45F9-20C4-4A7B-A6DE-F7C31E4A9E3C}" type="presParOf" srcId="{FCA64747-D7B8-458A-B62F-D34DF5848611}" destId="{513D000B-FB76-41A5-9B06-B9ABD04BA625}" srcOrd="4" destOrd="0" presId="urn:microsoft.com/office/officeart/2005/8/layout/vList5"/>
    <dgm:cxn modelId="{4EA0C727-3FB2-4332-B99C-8E129EB1202C}" type="presParOf" srcId="{513D000B-FB76-41A5-9B06-B9ABD04BA625}" destId="{F59B65EA-3EBB-41A4-8602-9DF957752AD0}" srcOrd="0" destOrd="0" presId="urn:microsoft.com/office/officeart/2005/8/layout/vList5"/>
    <dgm:cxn modelId="{168EBE50-E4C4-45F7-B291-63CE7D6FEB0B}" type="presParOf" srcId="{513D000B-FB76-41A5-9B06-B9ABD04BA625}" destId="{16375846-510D-4497-8BEC-C4E2CB5B2BE3}" srcOrd="1" destOrd="0" presId="urn:microsoft.com/office/officeart/2005/8/layout/vList5"/>
    <dgm:cxn modelId="{21D36645-CA38-4AFD-BDA0-CC80211257CC}" type="presParOf" srcId="{FCA64747-D7B8-458A-B62F-D34DF5848611}" destId="{3529DAAE-0426-4334-8599-0DFDEF019605}" srcOrd="5" destOrd="0" presId="urn:microsoft.com/office/officeart/2005/8/layout/vList5"/>
    <dgm:cxn modelId="{D8F91F72-CD70-43E4-A7EC-AAE419C643B2}" type="presParOf" srcId="{FCA64747-D7B8-458A-B62F-D34DF5848611}" destId="{7444AA44-8800-4DAE-8B2E-98AEC6A0B3FA}" srcOrd="6" destOrd="0" presId="urn:microsoft.com/office/officeart/2005/8/layout/vList5"/>
    <dgm:cxn modelId="{7CA0FFDF-C842-4C26-8ADD-FA9DD9FB4E39}" type="presParOf" srcId="{7444AA44-8800-4DAE-8B2E-98AEC6A0B3FA}" destId="{89E165DC-1A30-4BF4-8A27-A0C839247DCA}" srcOrd="0" destOrd="0" presId="urn:microsoft.com/office/officeart/2005/8/layout/vList5"/>
    <dgm:cxn modelId="{CCF71B03-02F7-4CF2-BB61-F2B28ADED908}" type="presParOf" srcId="{7444AA44-8800-4DAE-8B2E-98AEC6A0B3FA}" destId="{40C26B9B-CD69-45FA-8561-185139C4D0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 smtClean="0">
              <a:solidFill>
                <a:schemeClr val="tx1"/>
              </a:solidFill>
            </a:rPr>
            <a:t>Textbook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dirty="0" smtClean="0">
              <a:solidFill>
                <a:schemeClr val="tx1"/>
              </a:solidFill>
            </a:rPr>
            <a:t>Chapter 2: </a:t>
          </a:r>
          <a:r>
            <a:rPr lang="en-US" sz="20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72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DCDF29C3-5E3E-4F03-93F5-7D2F41710B5E}" type="presOf" srcId="{6D3F791B-D2DD-426C-ACEF-4A7F889FA29F}" destId="{1CF88B78-4801-4BFE-9764-C472D8A97954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51DB108D-B944-4B6A-A5E0-3436548C2666}" type="presOf" srcId="{15A46DDB-42AA-4BBF-AE75-5C9F19A8EE95}" destId="{1CF88B78-4801-4BFE-9764-C472D8A97954}" srcOrd="0" destOrd="0" presId="urn:microsoft.com/office/officeart/2005/8/layout/vList3#1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  <dgm:cxn modelId="{A631E30E-4548-4D4B-B061-632FAF747885}" type="presParOf" srcId="{92EE76E5-3762-43F0-B701-FDC1B9155319}" destId="{13220A11-ED16-4A41-B09D-38EEF3B5F949}" srcOrd="1" destOrd="0" presId="urn:microsoft.com/office/officeart/2005/8/layout/vList3#1"/>
    <dgm:cxn modelId="{05D5A87A-0465-4597-BFEE-F60489B979EE}" type="presParOf" srcId="{92EE76E5-3762-43F0-B701-FDC1B9155319}" destId="{432ED7D5-1CA3-470E-B9D4-49E90AF170FE}" srcOrd="2" destOrd="0" presId="urn:microsoft.com/office/officeart/2005/8/layout/vList3#1"/>
    <dgm:cxn modelId="{A5F709F4-2CE2-43E1-9DDD-BBDC6B76ECC5}" type="presParOf" srcId="{432ED7D5-1CA3-470E-B9D4-49E90AF170FE}" destId="{71E86C86-047A-4D09-AAD2-F51B4E8AD96C}" srcOrd="0" destOrd="0" presId="urn:microsoft.com/office/officeart/2005/8/layout/vList3#1"/>
    <dgm:cxn modelId="{08EB18F7-411E-4723-8446-0A738351AB7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091C20-801B-407D-9DB1-0DA78F9FDB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2FF22-946C-45F8-A180-87F8DBA421DA}">
      <dgm:prSet phldrT="[Text]" custT="1"/>
      <dgm:spPr>
        <a:solidFill>
          <a:srgbClr val="FFB061"/>
        </a:solidFill>
        <a:ln>
          <a:solidFill>
            <a:srgbClr val="FF6600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Procedural/Imperative</a:t>
          </a:r>
          <a:endParaRPr lang="en-US" sz="2800" dirty="0">
            <a:solidFill>
              <a:schemeClr val="tx1"/>
            </a:solidFill>
          </a:endParaRPr>
        </a:p>
      </dgm:t>
    </dgm:pt>
    <dgm:pt modelId="{ABCFF903-1E73-4B7F-B15A-78C61141484F}" type="parTrans" cxnId="{98EABD92-ADA1-451F-B847-D3A97DA15E78}">
      <dgm:prSet/>
      <dgm:spPr/>
      <dgm:t>
        <a:bodyPr/>
        <a:lstStyle/>
        <a:p>
          <a:endParaRPr lang="en-US"/>
        </a:p>
      </dgm:t>
    </dgm:pt>
    <dgm:pt modelId="{6CE8F2A4-23DF-4546-B069-D82F91FCB07C}" type="sibTrans" cxnId="{98EABD92-ADA1-451F-B847-D3A97DA15E78}">
      <dgm:prSet/>
      <dgm:spPr/>
      <dgm:t>
        <a:bodyPr/>
        <a:lstStyle/>
        <a:p>
          <a:endParaRPr lang="en-US"/>
        </a:p>
      </dgm:t>
    </dgm:pt>
    <dgm:pt modelId="{F301CF56-CC2C-481D-B388-5BE207920638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View program as a process of transforming data</a:t>
          </a:r>
          <a:endParaRPr lang="en-US" sz="2000" dirty="0"/>
        </a:p>
      </dgm:t>
    </dgm:pt>
    <dgm:pt modelId="{2E88D218-BD4D-452C-9CF3-C27636115648}" type="parTrans" cxnId="{E823479A-2179-4339-9C39-B7953606A40A}">
      <dgm:prSet/>
      <dgm:spPr/>
      <dgm:t>
        <a:bodyPr/>
        <a:lstStyle/>
        <a:p>
          <a:endParaRPr lang="en-US"/>
        </a:p>
      </dgm:t>
    </dgm:pt>
    <dgm:pt modelId="{947BF5AA-71A2-416C-AB7E-ED054C7F3982}" type="sibTrans" cxnId="{E823479A-2179-4339-9C39-B7953606A40A}">
      <dgm:prSet/>
      <dgm:spPr/>
      <dgm:t>
        <a:bodyPr/>
        <a:lstStyle/>
        <a:p>
          <a:endParaRPr lang="en-US"/>
        </a:p>
      </dgm:t>
    </dgm:pt>
    <dgm:pt modelId="{5049E3C9-6A6F-47A7-BD2E-F1EA134411DE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and associated functions are separated</a:t>
          </a:r>
          <a:endParaRPr lang="en-US" sz="2000" dirty="0"/>
        </a:p>
      </dgm:t>
    </dgm:pt>
    <dgm:pt modelId="{4E18CE2C-ACF9-48A1-BEB0-B54E6CAF8B73}" type="parTrans" cxnId="{13F0FF7F-6346-4123-BC71-1E648074CFAE}">
      <dgm:prSet/>
      <dgm:spPr/>
      <dgm:t>
        <a:bodyPr/>
        <a:lstStyle/>
        <a:p>
          <a:endParaRPr lang="en-US"/>
        </a:p>
      </dgm:t>
    </dgm:pt>
    <dgm:pt modelId="{D4FFB629-A84F-4445-BB33-65350088A764}" type="sibTrans" cxnId="{13F0FF7F-6346-4123-BC71-1E648074CFAE}">
      <dgm:prSet/>
      <dgm:spPr/>
      <dgm:t>
        <a:bodyPr/>
        <a:lstStyle/>
        <a:p>
          <a:endParaRPr lang="en-US"/>
        </a:p>
      </dgm:t>
    </dgm:pt>
    <dgm:pt modelId="{47F20E1E-5ED4-4D4A-B04B-A83500F7E2D7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OOP</a:t>
          </a:r>
          <a:endParaRPr lang="en-US" sz="2800" dirty="0">
            <a:solidFill>
              <a:schemeClr val="tx1"/>
            </a:solidFill>
          </a:endParaRPr>
        </a:p>
      </dgm:t>
    </dgm:pt>
    <dgm:pt modelId="{E94D492A-0CEF-470A-9EA8-2960C873BC50}" type="parTrans" cxnId="{74C883C6-9D6A-40AF-9EFA-B893C9077CA0}">
      <dgm:prSet/>
      <dgm:spPr/>
      <dgm:t>
        <a:bodyPr/>
        <a:lstStyle/>
        <a:p>
          <a:endParaRPr lang="en-US"/>
        </a:p>
      </dgm:t>
    </dgm:pt>
    <dgm:pt modelId="{F2066D98-E6A4-4B88-A1E9-F1BD95DFCC94}" type="sibTrans" cxnId="{74C883C6-9D6A-40AF-9EFA-B893C9077CA0}">
      <dgm:prSet/>
      <dgm:spPr/>
      <dgm:t>
        <a:bodyPr/>
        <a:lstStyle/>
        <a:p>
          <a:endParaRPr lang="en-US"/>
        </a:p>
      </dgm:t>
    </dgm:pt>
    <dgm:pt modelId="{EB7C3CED-D5F7-4474-B8EC-03501CAB166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Encapsulation</a:t>
          </a:r>
          <a:endParaRPr lang="en-US" sz="2000" dirty="0"/>
        </a:p>
      </dgm:t>
    </dgm:pt>
    <dgm:pt modelId="{8383CE21-8E24-4F53-9545-6BF92F150A89}" type="parTrans" cxnId="{EDB0C1E4-E00B-484D-99D1-900B851898B9}">
      <dgm:prSet/>
      <dgm:spPr/>
      <dgm:t>
        <a:bodyPr/>
        <a:lstStyle/>
        <a:p>
          <a:endParaRPr lang="en-US"/>
        </a:p>
      </dgm:t>
    </dgm:pt>
    <dgm:pt modelId="{A281D7EE-ABEA-4B0A-9903-E19DFAFFAEC1}" type="sibTrans" cxnId="{EDB0C1E4-E00B-484D-99D1-900B851898B9}">
      <dgm:prSet/>
      <dgm:spPr/>
      <dgm:t>
        <a:bodyPr/>
        <a:lstStyle/>
        <a:p>
          <a:endParaRPr lang="en-US"/>
        </a:p>
      </dgm:t>
    </dgm:pt>
    <dgm:pt modelId="{4EB440FF-F2B2-49AD-B3C6-0C05162DB3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Abstraction</a:t>
          </a:r>
          <a:endParaRPr lang="en-US" sz="2000" dirty="0"/>
        </a:p>
      </dgm:t>
    </dgm:pt>
    <dgm:pt modelId="{840D0325-26FE-4429-9014-19166AC1EA17}" type="parTrans" cxnId="{9ADDA5A6-1EB3-4CE2-ADAF-C786ACDCD008}">
      <dgm:prSet/>
      <dgm:spPr/>
      <dgm:t>
        <a:bodyPr/>
        <a:lstStyle/>
        <a:p>
          <a:endParaRPr lang="en-US"/>
        </a:p>
      </dgm:t>
    </dgm:pt>
    <dgm:pt modelId="{80940870-D56A-4454-88CA-EDA5C2160711}" type="sibTrans" cxnId="{9ADDA5A6-1EB3-4CE2-ADAF-C786ACDCD008}">
      <dgm:prSet/>
      <dgm:spPr/>
      <dgm:t>
        <a:bodyPr/>
        <a:lstStyle/>
        <a:p>
          <a:endParaRPr lang="en-US"/>
        </a:p>
      </dgm:t>
    </dgm:pt>
    <dgm:pt modelId="{C72E2334-7B0B-4E54-95FE-864906055F16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is publicly accessible to everyone</a:t>
          </a:r>
          <a:endParaRPr lang="en-US" sz="2000" dirty="0"/>
        </a:p>
      </dgm:t>
    </dgm:pt>
    <dgm:pt modelId="{5D2E0C2E-45D8-4C35-AADF-E0DBD167D2C7}" type="parTrans" cxnId="{690CB345-898F-4ADF-B73F-85621938C73F}">
      <dgm:prSet/>
      <dgm:spPr/>
      <dgm:t>
        <a:bodyPr/>
        <a:lstStyle/>
        <a:p>
          <a:endParaRPr lang="en-US"/>
        </a:p>
      </dgm:t>
    </dgm:pt>
    <dgm:pt modelId="{573C04CF-AF6F-4FBB-B744-4A9B79BCF2C1}" type="sibTrans" cxnId="{690CB345-898F-4ADF-B73F-85621938C73F}">
      <dgm:prSet/>
      <dgm:spPr/>
      <dgm:t>
        <a:bodyPr/>
        <a:lstStyle/>
        <a:p>
          <a:endParaRPr lang="en-US"/>
        </a:p>
      </dgm:t>
    </dgm:pt>
    <dgm:pt modelId="{C703839A-D7FB-490E-B8CA-17913AE7C6C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Inheritance</a:t>
          </a:r>
          <a:endParaRPr lang="en-US" sz="2000" dirty="0"/>
        </a:p>
      </dgm:t>
    </dgm:pt>
    <dgm:pt modelId="{4E23C888-5895-48B1-959C-B6DC854F667A}" type="parTrans" cxnId="{93E1736C-9F94-4CAD-B0ED-1CC247D3E6C5}">
      <dgm:prSet/>
      <dgm:spPr/>
      <dgm:t>
        <a:bodyPr/>
        <a:lstStyle/>
        <a:p>
          <a:endParaRPr lang="en-US"/>
        </a:p>
      </dgm:t>
    </dgm:pt>
    <dgm:pt modelId="{A1728687-545B-49C9-B7A3-D1EEF3B8AD76}" type="sibTrans" cxnId="{93E1736C-9F94-4CAD-B0ED-1CC247D3E6C5}">
      <dgm:prSet/>
      <dgm:spPr/>
      <dgm:t>
        <a:bodyPr/>
        <a:lstStyle/>
        <a:p>
          <a:endParaRPr lang="en-US"/>
        </a:p>
      </dgm:t>
    </dgm:pt>
    <dgm:pt modelId="{F8A0D3B8-DACB-4A68-8799-35ECA28D715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Polymorphism</a:t>
          </a:r>
          <a:endParaRPr lang="en-US" sz="2000" dirty="0"/>
        </a:p>
      </dgm:t>
    </dgm:pt>
    <dgm:pt modelId="{64DD0AB2-344C-42E7-9DCE-3C9F1CFC8B71}" type="parTrans" cxnId="{42DA4DC6-5F23-4EA4-B20A-A30013560C3E}">
      <dgm:prSet/>
      <dgm:spPr/>
      <dgm:t>
        <a:bodyPr/>
        <a:lstStyle/>
        <a:p>
          <a:endParaRPr lang="en-US"/>
        </a:p>
      </dgm:t>
    </dgm:pt>
    <dgm:pt modelId="{17670C57-7C9A-45A1-99A8-713CF6B2130A}" type="sibTrans" cxnId="{42DA4DC6-5F23-4EA4-B20A-A30013560C3E}">
      <dgm:prSet/>
      <dgm:spPr/>
      <dgm:t>
        <a:bodyPr/>
        <a:lstStyle/>
        <a:p>
          <a:endParaRPr lang="en-US"/>
        </a:p>
      </dgm:t>
    </dgm:pt>
    <dgm:pt modelId="{01D7CBFC-CED1-44CD-8AE3-3A15B12829A6}" type="pres">
      <dgm:prSet presAssocID="{07091C20-801B-407D-9DB1-0DA78F9FDB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7F9E5-257C-4093-88F1-0CCA60E94A1F}" type="pres">
      <dgm:prSet presAssocID="{3952FF22-946C-45F8-A180-87F8DBA421DA}" presName="composite" presStyleCnt="0"/>
      <dgm:spPr/>
    </dgm:pt>
    <dgm:pt modelId="{38A55DC8-D875-4E13-A644-5BD7A79EF2A7}" type="pres">
      <dgm:prSet presAssocID="{3952FF22-946C-45F8-A180-87F8DBA421DA}" presName="parTx" presStyleLbl="alignNode1" presStyleIdx="0" presStyleCnt="2" custScaleX="109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798B0-7027-4D71-9ED6-2B3915293791}" type="pres">
      <dgm:prSet presAssocID="{3952FF22-946C-45F8-A180-87F8DBA421DA}" presName="desTx" presStyleLbl="alignAccFollowNode1" presStyleIdx="0" presStyleCnt="2" custScaleX="109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102EB-2E9C-4763-8C18-0E27AD635665}" type="pres">
      <dgm:prSet presAssocID="{6CE8F2A4-23DF-4546-B069-D82F91FCB07C}" presName="space" presStyleCnt="0"/>
      <dgm:spPr/>
    </dgm:pt>
    <dgm:pt modelId="{601684FE-97FD-4A70-A9AE-B900877303E1}" type="pres">
      <dgm:prSet presAssocID="{47F20E1E-5ED4-4D4A-B04B-A83500F7E2D7}" presName="composite" presStyleCnt="0"/>
      <dgm:spPr/>
    </dgm:pt>
    <dgm:pt modelId="{327191C9-E697-4BC2-9988-70EA2913E159}" type="pres">
      <dgm:prSet presAssocID="{47F20E1E-5ED4-4D4A-B04B-A83500F7E2D7}" presName="parTx" presStyleLbl="alignNode1" presStyleIdx="1" presStyleCnt="2" custScaleX="579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16FD-4C85-4D67-B9D8-5C0F427E59C0}" type="pres">
      <dgm:prSet presAssocID="{47F20E1E-5ED4-4D4A-B04B-A83500F7E2D7}" presName="desTx" presStyleLbl="alignAccFollowNode1" presStyleIdx="1" presStyleCnt="2" custScaleX="579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A4DC6-5F23-4EA4-B20A-A30013560C3E}" srcId="{47F20E1E-5ED4-4D4A-B04B-A83500F7E2D7}" destId="{F8A0D3B8-DACB-4A68-8799-35ECA28D7150}" srcOrd="3" destOrd="0" parTransId="{64DD0AB2-344C-42E7-9DCE-3C9F1CFC8B71}" sibTransId="{17670C57-7C9A-45A1-99A8-713CF6B2130A}"/>
    <dgm:cxn modelId="{98EABD92-ADA1-451F-B847-D3A97DA15E78}" srcId="{07091C20-801B-407D-9DB1-0DA78F9FDB76}" destId="{3952FF22-946C-45F8-A180-87F8DBA421DA}" srcOrd="0" destOrd="0" parTransId="{ABCFF903-1E73-4B7F-B15A-78C61141484F}" sibTransId="{6CE8F2A4-23DF-4546-B069-D82F91FCB07C}"/>
    <dgm:cxn modelId="{9ADDA5A6-1EB3-4CE2-ADAF-C786ACDCD008}" srcId="{47F20E1E-5ED4-4D4A-B04B-A83500F7E2D7}" destId="{4EB440FF-F2B2-49AD-B3C6-0C05162DB38D}" srcOrd="2" destOrd="0" parTransId="{840D0325-26FE-4429-9014-19166AC1EA17}" sibTransId="{80940870-D56A-4454-88CA-EDA5C2160711}"/>
    <dgm:cxn modelId="{38E4BFE5-D45C-413F-8715-E7DF8ECC2570}" type="presOf" srcId="{5049E3C9-6A6F-47A7-BD2E-F1EA134411DE}" destId="{234798B0-7027-4D71-9ED6-2B3915293791}" srcOrd="0" destOrd="1" presId="urn:microsoft.com/office/officeart/2005/8/layout/hList1"/>
    <dgm:cxn modelId="{EA57AA70-FBF4-4F62-96B9-28251CC574CF}" type="presOf" srcId="{EB7C3CED-D5F7-4474-B8EC-03501CAB1665}" destId="{7D8E16FD-4C85-4D67-B9D8-5C0F427E59C0}" srcOrd="0" destOrd="0" presId="urn:microsoft.com/office/officeart/2005/8/layout/hList1"/>
    <dgm:cxn modelId="{E823479A-2179-4339-9C39-B7953606A40A}" srcId="{3952FF22-946C-45F8-A180-87F8DBA421DA}" destId="{F301CF56-CC2C-481D-B388-5BE207920638}" srcOrd="0" destOrd="0" parTransId="{2E88D218-BD4D-452C-9CF3-C27636115648}" sibTransId="{947BF5AA-71A2-416C-AB7E-ED054C7F3982}"/>
    <dgm:cxn modelId="{74C883C6-9D6A-40AF-9EFA-B893C9077CA0}" srcId="{07091C20-801B-407D-9DB1-0DA78F9FDB76}" destId="{47F20E1E-5ED4-4D4A-B04B-A83500F7E2D7}" srcOrd="1" destOrd="0" parTransId="{E94D492A-0CEF-470A-9EA8-2960C873BC50}" sibTransId="{F2066D98-E6A4-4B88-A1E9-F1BD95DFCC94}"/>
    <dgm:cxn modelId="{86E64A6D-F160-48ED-AC5D-E20178A057B8}" type="presOf" srcId="{4EB440FF-F2B2-49AD-B3C6-0C05162DB38D}" destId="{7D8E16FD-4C85-4D67-B9D8-5C0F427E59C0}" srcOrd="0" destOrd="2" presId="urn:microsoft.com/office/officeart/2005/8/layout/hList1"/>
    <dgm:cxn modelId="{EDB0C1E4-E00B-484D-99D1-900B851898B9}" srcId="{47F20E1E-5ED4-4D4A-B04B-A83500F7E2D7}" destId="{EB7C3CED-D5F7-4474-B8EC-03501CAB1665}" srcOrd="0" destOrd="0" parTransId="{8383CE21-8E24-4F53-9545-6BF92F150A89}" sibTransId="{A281D7EE-ABEA-4B0A-9903-E19DFAFFAEC1}"/>
    <dgm:cxn modelId="{8AD32817-58B8-4F33-9B01-73A13C5DBA94}" type="presOf" srcId="{3952FF22-946C-45F8-A180-87F8DBA421DA}" destId="{38A55DC8-D875-4E13-A644-5BD7A79EF2A7}" srcOrd="0" destOrd="0" presId="urn:microsoft.com/office/officeart/2005/8/layout/hList1"/>
    <dgm:cxn modelId="{93E1736C-9F94-4CAD-B0ED-1CC247D3E6C5}" srcId="{47F20E1E-5ED4-4D4A-B04B-A83500F7E2D7}" destId="{C703839A-D7FB-490E-B8CA-17913AE7C6C5}" srcOrd="1" destOrd="0" parTransId="{4E23C888-5895-48B1-959C-B6DC854F667A}" sibTransId="{A1728687-545B-49C9-B7A3-D1EEF3B8AD76}"/>
    <dgm:cxn modelId="{5A380CFD-9526-46E4-819F-C776CC9B5EAD}" type="presOf" srcId="{C703839A-D7FB-490E-B8CA-17913AE7C6C5}" destId="{7D8E16FD-4C85-4D67-B9D8-5C0F427E59C0}" srcOrd="0" destOrd="1" presId="urn:microsoft.com/office/officeart/2005/8/layout/hList1"/>
    <dgm:cxn modelId="{0DB863A0-7B84-49F5-AAF5-369F2C9894B7}" type="presOf" srcId="{47F20E1E-5ED4-4D4A-B04B-A83500F7E2D7}" destId="{327191C9-E697-4BC2-9988-70EA2913E159}" srcOrd="0" destOrd="0" presId="urn:microsoft.com/office/officeart/2005/8/layout/hList1"/>
    <dgm:cxn modelId="{690CB345-898F-4ADF-B73F-85621938C73F}" srcId="{3952FF22-946C-45F8-A180-87F8DBA421DA}" destId="{C72E2334-7B0B-4E54-95FE-864906055F16}" srcOrd="2" destOrd="0" parTransId="{5D2E0C2E-45D8-4C35-AADF-E0DBD167D2C7}" sibTransId="{573C04CF-AF6F-4FBB-B744-4A9B79BCF2C1}"/>
    <dgm:cxn modelId="{89FDB408-8976-4096-9DBF-734B363B6A2F}" type="presOf" srcId="{F301CF56-CC2C-481D-B388-5BE207920638}" destId="{234798B0-7027-4D71-9ED6-2B3915293791}" srcOrd="0" destOrd="0" presId="urn:microsoft.com/office/officeart/2005/8/layout/hList1"/>
    <dgm:cxn modelId="{C4F4A7BD-E57A-4C6A-9A70-43E55A68B4E1}" type="presOf" srcId="{07091C20-801B-407D-9DB1-0DA78F9FDB76}" destId="{01D7CBFC-CED1-44CD-8AE3-3A15B12829A6}" srcOrd="0" destOrd="0" presId="urn:microsoft.com/office/officeart/2005/8/layout/hList1"/>
    <dgm:cxn modelId="{13F0FF7F-6346-4123-BC71-1E648074CFAE}" srcId="{3952FF22-946C-45F8-A180-87F8DBA421DA}" destId="{5049E3C9-6A6F-47A7-BD2E-F1EA134411DE}" srcOrd="1" destOrd="0" parTransId="{4E18CE2C-ACF9-48A1-BEB0-B54E6CAF8B73}" sibTransId="{D4FFB629-A84F-4445-BB33-65350088A764}"/>
    <dgm:cxn modelId="{DCFE8DF7-AE64-4FE7-AE35-A110045CE617}" type="presOf" srcId="{C72E2334-7B0B-4E54-95FE-864906055F16}" destId="{234798B0-7027-4D71-9ED6-2B3915293791}" srcOrd="0" destOrd="2" presId="urn:microsoft.com/office/officeart/2005/8/layout/hList1"/>
    <dgm:cxn modelId="{7D039D61-F5A0-40F8-9E11-EACFC2D0399B}" type="presOf" srcId="{F8A0D3B8-DACB-4A68-8799-35ECA28D7150}" destId="{7D8E16FD-4C85-4D67-B9D8-5C0F427E59C0}" srcOrd="0" destOrd="3" presId="urn:microsoft.com/office/officeart/2005/8/layout/hList1"/>
    <dgm:cxn modelId="{656E832F-7C5D-4830-BB82-75C5A709BDBE}" type="presParOf" srcId="{01D7CBFC-CED1-44CD-8AE3-3A15B12829A6}" destId="{24F7F9E5-257C-4093-88F1-0CCA60E94A1F}" srcOrd="0" destOrd="0" presId="urn:microsoft.com/office/officeart/2005/8/layout/hList1"/>
    <dgm:cxn modelId="{47E90511-41C8-48A4-AD98-25B4F867D393}" type="presParOf" srcId="{24F7F9E5-257C-4093-88F1-0CCA60E94A1F}" destId="{38A55DC8-D875-4E13-A644-5BD7A79EF2A7}" srcOrd="0" destOrd="0" presId="urn:microsoft.com/office/officeart/2005/8/layout/hList1"/>
    <dgm:cxn modelId="{BA775721-F67A-4268-838F-B99B06F430E7}" type="presParOf" srcId="{24F7F9E5-257C-4093-88F1-0CCA60E94A1F}" destId="{234798B0-7027-4D71-9ED6-2B3915293791}" srcOrd="1" destOrd="0" presId="urn:microsoft.com/office/officeart/2005/8/layout/hList1"/>
    <dgm:cxn modelId="{4D7B4C7B-7725-4A51-949A-F02A953019B6}" type="presParOf" srcId="{01D7CBFC-CED1-44CD-8AE3-3A15B12829A6}" destId="{20D102EB-2E9C-4763-8C18-0E27AD635665}" srcOrd="1" destOrd="0" presId="urn:microsoft.com/office/officeart/2005/8/layout/hList1"/>
    <dgm:cxn modelId="{7AA897CB-8AB3-4B9A-B02B-9B4617012B6F}" type="presParOf" srcId="{01D7CBFC-CED1-44CD-8AE3-3A15B12829A6}" destId="{601684FE-97FD-4A70-A9AE-B900877303E1}" srcOrd="2" destOrd="0" presId="urn:microsoft.com/office/officeart/2005/8/layout/hList1"/>
    <dgm:cxn modelId="{59274A0E-9709-4BB9-AF59-D07104D559F1}" type="presParOf" srcId="{601684FE-97FD-4A70-A9AE-B900877303E1}" destId="{327191C9-E697-4BC2-9988-70EA2913E159}" srcOrd="0" destOrd="0" presId="urn:microsoft.com/office/officeart/2005/8/layout/hList1"/>
    <dgm:cxn modelId="{0942A930-773A-4BA2-BF7D-F10A8D379BB2}" type="presParOf" srcId="{601684FE-97FD-4A70-A9AE-B900877303E1}" destId="{7D8E16FD-4C85-4D67-B9D8-5C0F427E5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r>
            <a:rPr lang="en-US" sz="2000" b="1" i="1" dirty="0" smtClean="0"/>
            <a:t>Advantages</a:t>
          </a:r>
          <a:endParaRPr lang="en-US" sz="2000" b="1" i="1" dirty="0"/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r>
            <a:rPr lang="en-US" sz="2000" b="1" i="1" dirty="0" smtClean="0"/>
            <a:t>Disadvantages</a:t>
          </a:r>
          <a:endParaRPr lang="en-US" sz="2000" b="1" i="1" dirty="0"/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r>
            <a:rPr lang="en-US" sz="1800" dirty="0" smtClean="0"/>
            <a:t>Resembles execution model of computer</a:t>
          </a:r>
          <a:endParaRPr lang="en-US" sz="1800" dirty="0"/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r>
            <a:rPr lang="en-US" sz="1800" dirty="0" smtClean="0"/>
            <a:t>Less overhead when designing</a:t>
          </a:r>
          <a:endParaRPr lang="en-US" sz="1800" dirty="0"/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r>
            <a:rPr lang="en-US" sz="1800" dirty="0" smtClean="0"/>
            <a:t>Harder to understand as logical relation between data and functions is unclear</a:t>
          </a:r>
          <a:endParaRPr lang="en-US" sz="1800" dirty="0"/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B3B7F236-1B99-409C-A776-9471DF333B76}">
      <dgm:prSet phldrT="[Text]" custT="1"/>
      <dgm:spPr/>
      <dgm:t>
        <a:bodyPr/>
        <a:lstStyle/>
        <a:p>
          <a:r>
            <a:rPr lang="en-US" sz="1800" dirty="0" smtClean="0"/>
            <a:t>Hard to maintain</a:t>
          </a:r>
          <a:endParaRPr lang="en-US" sz="1800" dirty="0"/>
        </a:p>
      </dgm:t>
    </dgm:pt>
    <dgm:pt modelId="{ABE21231-EB90-40F5-B4EB-5743D7FD2C2D}" type="parTrans" cxnId="{3A18AE6A-C2B0-4419-8A06-A42A63B0E343}">
      <dgm:prSet/>
      <dgm:spPr/>
      <dgm:t>
        <a:bodyPr/>
        <a:lstStyle/>
        <a:p>
          <a:endParaRPr lang="en-US"/>
        </a:p>
      </dgm:t>
    </dgm:pt>
    <dgm:pt modelId="{E4899E28-865E-4120-A15E-923CAAD09D09}" type="sibTrans" cxnId="{3A18AE6A-C2B0-4419-8A06-A42A63B0E343}">
      <dgm:prSet/>
      <dgm:spPr/>
      <dgm:t>
        <a:bodyPr/>
        <a:lstStyle/>
        <a:p>
          <a:endParaRPr lang="en-US"/>
        </a:p>
      </dgm:t>
    </dgm:pt>
    <dgm:pt modelId="{DDF2529B-DBC6-48C7-A60B-06BC72F01E0A}">
      <dgm:prSet phldrT="[Text]" custT="1"/>
      <dgm:spPr/>
      <dgm:t>
        <a:bodyPr/>
        <a:lstStyle/>
        <a:p>
          <a:r>
            <a:rPr lang="en-US" sz="1800" dirty="0" smtClean="0"/>
            <a:t>Hard to extend/expand</a:t>
          </a:r>
          <a:endParaRPr lang="en-US" sz="1800" dirty="0"/>
        </a:p>
      </dgm:t>
    </dgm:pt>
    <dgm:pt modelId="{9158EFD2-44ED-4272-A80C-5601A715EAAC}" type="parTrans" cxnId="{968064D0-DC1E-4E44-8840-5B449CFC3CF0}">
      <dgm:prSet/>
      <dgm:spPr/>
      <dgm:t>
        <a:bodyPr/>
        <a:lstStyle/>
        <a:p>
          <a:endParaRPr lang="en-US"/>
        </a:p>
      </dgm:t>
    </dgm:pt>
    <dgm:pt modelId="{A9CBC365-B9FC-4EB4-AFCB-64105E9DB041}" type="sibTrans" cxnId="{968064D0-DC1E-4E44-8840-5B449CFC3CF0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45742" custLinFactNeighborX="8304" custLinFactNeighborY="7867"/>
      <dgm:spPr>
        <a:solidFill>
          <a:srgbClr val="FFCC99"/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112999" custScaleY="103158" custLinFactNeighborX="-4494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79501" custLinFactNeighborX="10909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C14BEF0C-7071-4982-8569-FEE203D8B2FC}" type="pres">
      <dgm:prSet presAssocID="{51F7D85C-7731-40EE-BAF2-89FC78CB474F}" presName="Divider" presStyleLbl="parChTrans1D1" presStyleIdx="0" presStyleCnt="1" custLinFactX="-72800000" custLinFactNeighborX="-72843486" custLinFactNeighborY="4388"/>
      <dgm:spPr/>
    </dgm:pt>
  </dgm:ptLst>
  <dgm:cxnLst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38E71935-0624-479D-B670-80B05FB5BF97}" type="presOf" srcId="{FDC9DA9D-062C-4478-8049-7E0200DC9161}" destId="{44FCA89E-C8DE-44C8-A7CE-D6CAB078A0A6}" srcOrd="0" destOrd="2" presId="urn:microsoft.com/office/officeart/2009/3/layout/PlusandMinus"/>
    <dgm:cxn modelId="{968064D0-DC1E-4E44-8840-5B449CFC3CF0}" srcId="{42EA9467-4DD6-4FE1-8D68-DC4A67F3915D}" destId="{DDF2529B-DBC6-48C7-A60B-06BC72F01E0A}" srcOrd="2" destOrd="0" parTransId="{9158EFD2-44ED-4272-A80C-5601A715EAAC}" sibTransId="{A9CBC365-B9FC-4EB4-AFCB-64105E9DB041}"/>
    <dgm:cxn modelId="{989DDB31-9C7A-4E9A-B995-A36A9D601E39}" type="presOf" srcId="{E5D5F86C-DFD4-48C6-878F-93BC922A2DDF}" destId="{44FCA89E-C8DE-44C8-A7CE-D6CAB078A0A6}" srcOrd="0" destOrd="1" presId="urn:microsoft.com/office/officeart/2009/3/layout/PlusandMinus"/>
    <dgm:cxn modelId="{B6D77519-B29B-48EC-9A44-20D5CD0EB8B1}" type="presOf" srcId="{51F7D85C-7731-40EE-BAF2-89FC78CB474F}" destId="{A986C1A7-D6A7-4B6F-A1C8-5E511C6B4FD7}" srcOrd="0" destOrd="0" presId="urn:microsoft.com/office/officeart/2009/3/layout/PlusandMinus"/>
    <dgm:cxn modelId="{445436CA-A024-4CD9-BDAF-21D326A895CE}" type="presOf" srcId="{B3B7F236-1B99-409C-A776-9471DF333B76}" destId="{2E38EFE9-6697-4894-89DD-026713A232AA}" srcOrd="0" destOrd="2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A120DB9D-57A1-4114-96C4-6B314B32AC37}" type="presOf" srcId="{477487D4-0577-456E-915A-F56E5182DD31}" destId="{2E38EFE9-6697-4894-89DD-026713A232AA}" srcOrd="0" destOrd="1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348E4059-DDAB-478B-B4D7-FC213801A354}" type="presOf" srcId="{42EA9467-4DD6-4FE1-8D68-DC4A67F3915D}" destId="{2E38EFE9-6697-4894-89DD-026713A232AA}" srcOrd="0" destOrd="0" presId="urn:microsoft.com/office/officeart/2009/3/layout/PlusandMinus"/>
    <dgm:cxn modelId="{3A18AE6A-C2B0-4419-8A06-A42A63B0E343}" srcId="{42EA9467-4DD6-4FE1-8D68-DC4A67F3915D}" destId="{B3B7F236-1B99-409C-A776-9471DF333B76}" srcOrd="1" destOrd="0" parTransId="{ABE21231-EB90-40F5-B4EB-5743D7FD2C2D}" sibTransId="{E4899E28-865E-4120-A15E-923CAAD09D09}"/>
    <dgm:cxn modelId="{43A65A59-6EB7-4880-B97A-A6BDDD43504A}" type="presOf" srcId="{DDF2529B-DBC6-48C7-A60B-06BC72F01E0A}" destId="{2E38EFE9-6697-4894-89DD-026713A232AA}" srcOrd="0" destOrd="3" presId="urn:microsoft.com/office/officeart/2009/3/layout/PlusandMinus"/>
    <dgm:cxn modelId="{44B17313-352E-4F86-A7DA-2C48BC66F780}" type="presOf" srcId="{368FBE16-63A0-47C9-B2C4-B4DFBEE05184}" destId="{44FCA89E-C8DE-44C8-A7CE-D6CAB078A0A6}" srcOrd="0" destOrd="0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A4E5E155-BDD8-4C71-BFDE-EA8C327E1C9F}" type="presParOf" srcId="{A986C1A7-D6A7-4B6F-A1C8-5E511C6B4FD7}" destId="{ED113868-63C2-4D70-99EA-142DC7321E99}" srcOrd="0" destOrd="0" presId="urn:microsoft.com/office/officeart/2009/3/layout/PlusandMinus"/>
    <dgm:cxn modelId="{637CFCFD-CDBC-41D5-AF41-893712139E10}" type="presParOf" srcId="{A986C1A7-D6A7-4B6F-A1C8-5E511C6B4FD7}" destId="{44FCA89E-C8DE-44C8-A7CE-D6CAB078A0A6}" srcOrd="1" destOrd="0" presId="urn:microsoft.com/office/officeart/2009/3/layout/PlusandMinus"/>
    <dgm:cxn modelId="{DF28A555-E92E-475D-B0B0-805C8CB93116}" type="presParOf" srcId="{A986C1A7-D6A7-4B6F-A1C8-5E511C6B4FD7}" destId="{2E38EFE9-6697-4894-89DD-026713A232AA}" srcOrd="2" destOrd="0" presId="urn:microsoft.com/office/officeart/2009/3/layout/PlusandMinus"/>
    <dgm:cxn modelId="{21142182-A14F-4D55-BF1F-2A7364C5AC01}" type="presParOf" srcId="{A986C1A7-D6A7-4B6F-A1C8-5E511C6B4FD7}" destId="{DE911F56-4B08-4126-8212-C047FDB530E5}" srcOrd="3" destOrd="0" presId="urn:microsoft.com/office/officeart/2009/3/layout/PlusandMinus"/>
    <dgm:cxn modelId="{B3C6930F-B976-4C15-B18E-BB6B9C73227B}" type="presParOf" srcId="{A986C1A7-D6A7-4B6F-A1C8-5E511C6B4FD7}" destId="{0493DFF0-119F-4BF2-A968-E5A1B9EE0EE0}" srcOrd="4" destOrd="0" presId="urn:microsoft.com/office/officeart/2009/3/layout/PlusandMinus"/>
    <dgm:cxn modelId="{2AB7871C-E265-46BD-8E2A-2F2EB868E8A0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091C20-801B-407D-9DB1-0DA78F9FDB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440FF-F2B2-49AD-B3C6-0C05162DB3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Abstraction</a:t>
          </a:r>
          <a:endParaRPr lang="en-US" sz="2400" dirty="0">
            <a:solidFill>
              <a:srgbClr val="C00000"/>
            </a:solidFill>
          </a:endParaRPr>
        </a:p>
      </dgm:t>
    </dgm:pt>
    <dgm:pt modelId="{840D0325-26FE-4429-9014-19166AC1EA17}" type="parTrans" cxnId="{9ADDA5A6-1EB3-4CE2-ADAF-C786ACDCD008}">
      <dgm:prSet/>
      <dgm:spPr/>
      <dgm:t>
        <a:bodyPr/>
        <a:lstStyle/>
        <a:p>
          <a:endParaRPr lang="en-US"/>
        </a:p>
      </dgm:t>
    </dgm:pt>
    <dgm:pt modelId="{80940870-D56A-4454-88CA-EDA5C2160711}" type="sibTrans" cxnId="{9ADDA5A6-1EB3-4CE2-ADAF-C786ACDCD008}">
      <dgm:prSet/>
      <dgm:spPr/>
      <dgm:t>
        <a:bodyPr/>
        <a:lstStyle/>
        <a:p>
          <a:endParaRPr lang="en-US"/>
        </a:p>
      </dgm:t>
    </dgm:pt>
    <dgm:pt modelId="{C703839A-D7FB-490E-B8CA-17913AE7C6C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Inheritance</a:t>
          </a:r>
          <a:endParaRPr lang="en-US" sz="2400" dirty="0">
            <a:solidFill>
              <a:srgbClr val="C00000"/>
            </a:solidFill>
          </a:endParaRPr>
        </a:p>
      </dgm:t>
    </dgm:pt>
    <dgm:pt modelId="{4E23C888-5895-48B1-959C-B6DC854F667A}" type="parTrans" cxnId="{93E1736C-9F94-4CAD-B0ED-1CC247D3E6C5}">
      <dgm:prSet/>
      <dgm:spPr/>
      <dgm:t>
        <a:bodyPr/>
        <a:lstStyle/>
        <a:p>
          <a:endParaRPr lang="en-US"/>
        </a:p>
      </dgm:t>
    </dgm:pt>
    <dgm:pt modelId="{A1728687-545B-49C9-B7A3-D1EEF3B8AD76}" type="sibTrans" cxnId="{93E1736C-9F94-4CAD-B0ED-1CC247D3E6C5}">
      <dgm:prSet/>
      <dgm:spPr/>
      <dgm:t>
        <a:bodyPr/>
        <a:lstStyle/>
        <a:p>
          <a:endParaRPr lang="en-US"/>
        </a:p>
      </dgm:t>
    </dgm:pt>
    <dgm:pt modelId="{C4EB219F-B3AF-4D37-AB43-762D82ECA9D1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Deriving a class from another, affording code reuse</a:t>
          </a:r>
          <a:endParaRPr lang="en-US" sz="2000" dirty="0"/>
        </a:p>
      </dgm:t>
    </dgm:pt>
    <dgm:pt modelId="{146F40C5-84D2-4600-9672-A1CB0852EA86}" type="parTrans" cxnId="{8D08A62C-AA33-4044-8CD6-0B8155FEB7C1}">
      <dgm:prSet/>
      <dgm:spPr/>
      <dgm:t>
        <a:bodyPr/>
        <a:lstStyle/>
        <a:p>
          <a:endParaRPr lang="en-US"/>
        </a:p>
      </dgm:t>
    </dgm:pt>
    <dgm:pt modelId="{572E172F-50A6-4BF8-BDFE-CC1BDF889C87}" type="sibTrans" cxnId="{8D08A62C-AA33-4044-8CD6-0B8155FEB7C1}">
      <dgm:prSet/>
      <dgm:spPr/>
      <dgm:t>
        <a:bodyPr/>
        <a:lstStyle/>
        <a:p>
          <a:endParaRPr lang="en-US"/>
        </a:p>
      </dgm:t>
    </dgm:pt>
    <dgm:pt modelId="{F8A0D3B8-DACB-4A68-8799-35ECA28D715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Polymorphism</a:t>
          </a:r>
          <a:endParaRPr lang="en-US" sz="2400" dirty="0">
            <a:solidFill>
              <a:srgbClr val="C00000"/>
            </a:solidFill>
          </a:endParaRPr>
        </a:p>
      </dgm:t>
    </dgm:pt>
    <dgm:pt modelId="{64DD0AB2-344C-42E7-9DCE-3C9F1CFC8B71}" type="parTrans" cxnId="{42DA4DC6-5F23-4EA4-B20A-A30013560C3E}">
      <dgm:prSet/>
      <dgm:spPr/>
      <dgm:t>
        <a:bodyPr/>
        <a:lstStyle/>
        <a:p>
          <a:endParaRPr lang="en-US"/>
        </a:p>
      </dgm:t>
    </dgm:pt>
    <dgm:pt modelId="{17670C57-7C9A-45A1-99A8-713CF6B2130A}" type="sibTrans" cxnId="{42DA4DC6-5F23-4EA4-B20A-A30013560C3E}">
      <dgm:prSet/>
      <dgm:spPr/>
      <dgm:t>
        <a:bodyPr/>
        <a:lstStyle/>
        <a:p>
          <a:endParaRPr lang="en-US"/>
        </a:p>
      </dgm:t>
    </dgm:pt>
    <dgm:pt modelId="{2EF380FB-7EDC-4B9F-AAD9-DF7F383F645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Hide internal details and restricting access</a:t>
          </a:r>
          <a:endParaRPr lang="en-US" sz="2000" dirty="0"/>
        </a:p>
      </dgm:t>
    </dgm:pt>
    <dgm:pt modelId="{7E55142E-8654-48DE-8580-FBBEDC27054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smtClean="0"/>
            <a:t>Bundling data and associated functionalities</a:t>
          </a:r>
          <a:endParaRPr lang="en-US" sz="2000" dirty="0"/>
        </a:p>
      </dgm:t>
    </dgm:pt>
    <dgm:pt modelId="{EB7C3CED-D5F7-4474-B8EC-03501CAB166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Encapsulation</a:t>
          </a:r>
          <a:endParaRPr lang="en-US" sz="2400" dirty="0">
            <a:solidFill>
              <a:srgbClr val="C00000"/>
            </a:solidFill>
          </a:endParaRPr>
        </a:p>
      </dgm:t>
    </dgm:pt>
    <dgm:pt modelId="{48015CD1-A0A9-4FB1-9B57-35737EB05610}" type="sibTrans" cxnId="{4A0E9A2D-724F-4335-B280-30005A0214AA}">
      <dgm:prSet/>
      <dgm:spPr/>
      <dgm:t>
        <a:bodyPr/>
        <a:lstStyle/>
        <a:p>
          <a:endParaRPr lang="en-US"/>
        </a:p>
      </dgm:t>
    </dgm:pt>
    <dgm:pt modelId="{4E444FAB-1083-4D4A-8829-36030779029F}" type="parTrans" cxnId="{4A0E9A2D-724F-4335-B280-30005A0214AA}">
      <dgm:prSet/>
      <dgm:spPr/>
      <dgm:t>
        <a:bodyPr/>
        <a:lstStyle/>
        <a:p>
          <a:endParaRPr lang="en-US"/>
        </a:p>
      </dgm:t>
    </dgm:pt>
    <dgm:pt modelId="{83462571-9721-4B4C-9228-081359A69470}" type="sibTrans" cxnId="{DE0FAA76-5D76-4AB1-BB56-CE9B2118ABE4}">
      <dgm:prSet/>
      <dgm:spPr/>
      <dgm:t>
        <a:bodyPr/>
        <a:lstStyle/>
        <a:p>
          <a:endParaRPr lang="en-US"/>
        </a:p>
      </dgm:t>
    </dgm:pt>
    <dgm:pt modelId="{76F537CA-4CF0-4966-8169-99A46D3B2A4A}" type="parTrans" cxnId="{DE0FAA76-5D76-4AB1-BB56-CE9B2118ABE4}">
      <dgm:prSet/>
      <dgm:spPr/>
      <dgm:t>
        <a:bodyPr/>
        <a:lstStyle/>
        <a:p>
          <a:endParaRPr lang="en-US"/>
        </a:p>
      </dgm:t>
    </dgm:pt>
    <dgm:pt modelId="{47F20E1E-5ED4-4D4A-B04B-A83500F7E2D7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4 fundamental OOP concepts</a:t>
          </a:r>
          <a:endParaRPr lang="en-US" sz="3200" dirty="0">
            <a:solidFill>
              <a:schemeClr val="tx1"/>
            </a:solidFill>
          </a:endParaRPr>
        </a:p>
      </dgm:t>
    </dgm:pt>
    <dgm:pt modelId="{F2066D98-E6A4-4B88-A1E9-F1BD95DFCC94}" type="sibTrans" cxnId="{74C883C6-9D6A-40AF-9EFA-B893C9077CA0}">
      <dgm:prSet/>
      <dgm:spPr/>
      <dgm:t>
        <a:bodyPr/>
        <a:lstStyle/>
        <a:p>
          <a:endParaRPr lang="en-US"/>
        </a:p>
      </dgm:t>
    </dgm:pt>
    <dgm:pt modelId="{E94D492A-0CEF-470A-9EA8-2960C873BC50}" type="parTrans" cxnId="{74C883C6-9D6A-40AF-9EFA-B893C9077CA0}">
      <dgm:prSet/>
      <dgm:spPr/>
      <dgm:t>
        <a:bodyPr/>
        <a:lstStyle/>
        <a:p>
          <a:endParaRPr lang="en-US"/>
        </a:p>
      </dgm:t>
    </dgm:pt>
    <dgm:pt modelId="{A281D7EE-ABEA-4B0A-9903-E19DFAFFAEC1}" type="sibTrans" cxnId="{EDB0C1E4-E00B-484D-99D1-900B851898B9}">
      <dgm:prSet/>
      <dgm:spPr/>
      <dgm:t>
        <a:bodyPr/>
        <a:lstStyle/>
        <a:p>
          <a:endParaRPr lang="en-US"/>
        </a:p>
      </dgm:t>
    </dgm:pt>
    <dgm:pt modelId="{8383CE21-8E24-4F53-9545-6BF92F150A89}" type="parTrans" cxnId="{EDB0C1E4-E00B-484D-99D1-900B851898B9}">
      <dgm:prSet/>
      <dgm:spPr/>
      <dgm:t>
        <a:bodyPr/>
        <a:lstStyle/>
        <a:p>
          <a:endParaRPr lang="en-US"/>
        </a:p>
      </dgm:t>
    </dgm:pt>
    <dgm:pt modelId="{18C553D2-DDB1-46E5-B378-BB780F42F9A4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Behavior of functionality changes according to the actual type of data</a:t>
          </a:r>
          <a:endParaRPr lang="en-US" sz="2000" dirty="0"/>
        </a:p>
      </dgm:t>
    </dgm:pt>
    <dgm:pt modelId="{26D7E0E2-1997-4604-83A2-B982EDC555BE}" type="parTrans" cxnId="{629A7365-365E-400B-A072-428C8A2446BB}">
      <dgm:prSet/>
      <dgm:spPr/>
      <dgm:t>
        <a:bodyPr/>
        <a:lstStyle/>
        <a:p>
          <a:endParaRPr lang="en-US"/>
        </a:p>
      </dgm:t>
    </dgm:pt>
    <dgm:pt modelId="{7C65B6E4-8F8A-4A94-9FCF-377111248960}" type="sibTrans" cxnId="{629A7365-365E-400B-A072-428C8A2446BB}">
      <dgm:prSet/>
      <dgm:spPr/>
      <dgm:t>
        <a:bodyPr/>
        <a:lstStyle/>
        <a:p>
          <a:endParaRPr lang="en-US"/>
        </a:p>
      </dgm:t>
    </dgm:pt>
    <dgm:pt modelId="{986E8C04-3C1D-4316-9DF6-7B1962AEBE4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smtClean="0"/>
            <a:t>Hiding the complexity of the implementation</a:t>
          </a:r>
          <a:endParaRPr lang="en-US" sz="2000" dirty="0"/>
        </a:p>
      </dgm:t>
    </dgm:pt>
    <dgm:pt modelId="{3AF64DEB-BD6E-4945-81E8-2C3D2A45FABD}" type="parTrans" cxnId="{B657DDEA-3C6D-4B2F-99B9-768CBAFF58EA}">
      <dgm:prSet/>
      <dgm:spPr/>
      <dgm:t>
        <a:bodyPr/>
        <a:lstStyle/>
        <a:p>
          <a:endParaRPr lang="en-US"/>
        </a:p>
      </dgm:t>
    </dgm:pt>
    <dgm:pt modelId="{0CABC6C9-FFB0-4D56-A912-3E6603A84033}" type="sibTrans" cxnId="{B657DDEA-3C6D-4B2F-99B9-768CBAFF58EA}">
      <dgm:prSet/>
      <dgm:spPr/>
      <dgm:t>
        <a:bodyPr/>
        <a:lstStyle/>
        <a:p>
          <a:endParaRPr lang="en-US"/>
        </a:p>
      </dgm:t>
    </dgm:pt>
    <dgm:pt modelId="{508BD7F9-6292-4EB6-AE0E-A9023D365DB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Focusing on the specifications and not the implementation details</a:t>
          </a:r>
          <a:endParaRPr lang="en-US" sz="2000" dirty="0"/>
        </a:p>
      </dgm:t>
    </dgm:pt>
    <dgm:pt modelId="{69F96F57-0FCA-49E4-BA63-9E037A6CC2BF}" type="parTrans" cxnId="{36E6C078-2B67-4DD7-ADBC-162EC5FFF68B}">
      <dgm:prSet/>
      <dgm:spPr/>
      <dgm:t>
        <a:bodyPr/>
        <a:lstStyle/>
        <a:p>
          <a:endParaRPr lang="en-US"/>
        </a:p>
      </dgm:t>
    </dgm:pt>
    <dgm:pt modelId="{A0C233AB-D862-475A-A95D-C984B8F4B09C}" type="sibTrans" cxnId="{36E6C078-2B67-4DD7-ADBC-162EC5FFF68B}">
      <dgm:prSet/>
      <dgm:spPr/>
      <dgm:t>
        <a:bodyPr/>
        <a:lstStyle/>
        <a:p>
          <a:endParaRPr lang="en-US"/>
        </a:p>
      </dgm:t>
    </dgm:pt>
    <dgm:pt modelId="{01D7CBFC-CED1-44CD-8AE3-3A15B12829A6}" type="pres">
      <dgm:prSet presAssocID="{07091C20-801B-407D-9DB1-0DA78F9FDB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684FE-97FD-4A70-A9AE-B900877303E1}" type="pres">
      <dgm:prSet presAssocID="{47F20E1E-5ED4-4D4A-B04B-A83500F7E2D7}" presName="composite" presStyleCnt="0"/>
      <dgm:spPr/>
    </dgm:pt>
    <dgm:pt modelId="{327191C9-E697-4BC2-9988-70EA2913E159}" type="pres">
      <dgm:prSet presAssocID="{47F20E1E-5ED4-4D4A-B04B-A83500F7E2D7}" presName="parTx" presStyleLbl="alignNode1" presStyleIdx="0" presStyleCnt="1" custScaleY="100000" custLinFactY="-16687" custLinFactNeighborX="-4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16FD-4C85-4D67-B9D8-5C0F427E59C0}" type="pres">
      <dgm:prSet presAssocID="{47F20E1E-5ED4-4D4A-B04B-A83500F7E2D7}" presName="desTx" presStyleLbl="alignAccFollowNode1" presStyleIdx="0" presStyleCnt="1" custScaleX="100000" custScaleY="100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A4DC6-5F23-4EA4-B20A-A30013560C3E}" srcId="{47F20E1E-5ED4-4D4A-B04B-A83500F7E2D7}" destId="{F8A0D3B8-DACB-4A68-8799-35ECA28D7150}" srcOrd="3" destOrd="0" parTransId="{64DD0AB2-344C-42E7-9DCE-3C9F1CFC8B71}" sibTransId="{17670C57-7C9A-45A1-99A8-713CF6B2130A}"/>
    <dgm:cxn modelId="{629A7365-365E-400B-A072-428C8A2446BB}" srcId="{F8A0D3B8-DACB-4A68-8799-35ECA28D7150}" destId="{18C553D2-DDB1-46E5-B378-BB780F42F9A4}" srcOrd="0" destOrd="0" parTransId="{26D7E0E2-1997-4604-83A2-B982EDC555BE}" sibTransId="{7C65B6E4-8F8A-4A94-9FCF-377111248960}"/>
    <dgm:cxn modelId="{3BD6F849-8BCE-48FC-A200-8164C46BE364}" type="presOf" srcId="{C4EB219F-B3AF-4D37-AB43-762D82ECA9D1}" destId="{7D8E16FD-4C85-4D67-B9D8-5C0F427E59C0}" srcOrd="0" destOrd="4" presId="urn:microsoft.com/office/officeart/2005/8/layout/hList1"/>
    <dgm:cxn modelId="{B3C55BE4-3A06-466F-A13C-C5B18CCB678B}" type="presOf" srcId="{C703839A-D7FB-490E-B8CA-17913AE7C6C5}" destId="{7D8E16FD-4C85-4D67-B9D8-5C0F427E59C0}" srcOrd="0" destOrd="3" presId="urn:microsoft.com/office/officeart/2005/8/layout/hList1"/>
    <dgm:cxn modelId="{9ADDA5A6-1EB3-4CE2-ADAF-C786ACDCD008}" srcId="{47F20E1E-5ED4-4D4A-B04B-A83500F7E2D7}" destId="{4EB440FF-F2B2-49AD-B3C6-0C05162DB38D}" srcOrd="2" destOrd="0" parTransId="{840D0325-26FE-4429-9014-19166AC1EA17}" sibTransId="{80940870-D56A-4454-88CA-EDA5C2160711}"/>
    <dgm:cxn modelId="{CA5AD287-9B91-4A55-A123-664B524FDCD1}" type="presOf" srcId="{EB7C3CED-D5F7-4474-B8EC-03501CAB1665}" destId="{7D8E16FD-4C85-4D67-B9D8-5C0F427E59C0}" srcOrd="0" destOrd="0" presId="urn:microsoft.com/office/officeart/2005/8/layout/hList1"/>
    <dgm:cxn modelId="{36E6C078-2B67-4DD7-ADBC-162EC5FFF68B}" srcId="{4EB440FF-F2B2-49AD-B3C6-0C05162DB38D}" destId="{508BD7F9-6292-4EB6-AE0E-A9023D365DB3}" srcOrd="1" destOrd="0" parTransId="{69F96F57-0FCA-49E4-BA63-9E037A6CC2BF}" sibTransId="{A0C233AB-D862-475A-A95D-C984B8F4B09C}"/>
    <dgm:cxn modelId="{03E0CB10-7135-4CE2-A623-29694DA06052}" type="presOf" srcId="{07091C20-801B-407D-9DB1-0DA78F9FDB76}" destId="{01D7CBFC-CED1-44CD-8AE3-3A15B12829A6}" srcOrd="0" destOrd="0" presId="urn:microsoft.com/office/officeart/2005/8/layout/hList1"/>
    <dgm:cxn modelId="{B657DDEA-3C6D-4B2F-99B9-768CBAFF58EA}" srcId="{4EB440FF-F2B2-49AD-B3C6-0C05162DB38D}" destId="{986E8C04-3C1D-4316-9DF6-7B1962AEBE43}" srcOrd="0" destOrd="0" parTransId="{3AF64DEB-BD6E-4945-81E8-2C3D2A45FABD}" sibTransId="{0CABC6C9-FFB0-4D56-A912-3E6603A84033}"/>
    <dgm:cxn modelId="{4A0E9A2D-724F-4335-B280-30005A0214AA}" srcId="{EB7C3CED-D5F7-4474-B8EC-03501CAB1665}" destId="{2EF380FB-7EDC-4B9F-AAD9-DF7F383F645D}" srcOrd="1" destOrd="0" parTransId="{4E444FAB-1083-4D4A-8829-36030779029F}" sibTransId="{48015CD1-A0A9-4FB1-9B57-35737EB05610}"/>
    <dgm:cxn modelId="{D028A1AB-419C-4F76-B541-871CDFAA5D3B}" type="presOf" srcId="{47F20E1E-5ED4-4D4A-B04B-A83500F7E2D7}" destId="{327191C9-E697-4BC2-9988-70EA2913E159}" srcOrd="0" destOrd="0" presId="urn:microsoft.com/office/officeart/2005/8/layout/hList1"/>
    <dgm:cxn modelId="{74C883C6-9D6A-40AF-9EFA-B893C9077CA0}" srcId="{07091C20-801B-407D-9DB1-0DA78F9FDB76}" destId="{47F20E1E-5ED4-4D4A-B04B-A83500F7E2D7}" srcOrd="0" destOrd="0" parTransId="{E94D492A-0CEF-470A-9EA8-2960C873BC50}" sibTransId="{F2066D98-E6A4-4B88-A1E9-F1BD95DFCC94}"/>
    <dgm:cxn modelId="{3BB7B0F6-B72C-4425-9790-DBB22E52AEEE}" type="presOf" srcId="{508BD7F9-6292-4EB6-AE0E-A9023D365DB3}" destId="{7D8E16FD-4C85-4D67-B9D8-5C0F427E59C0}" srcOrd="0" destOrd="7" presId="urn:microsoft.com/office/officeart/2005/8/layout/hList1"/>
    <dgm:cxn modelId="{F9D6C283-2485-40F6-844F-87776B33401A}" type="presOf" srcId="{F8A0D3B8-DACB-4A68-8799-35ECA28D7150}" destId="{7D8E16FD-4C85-4D67-B9D8-5C0F427E59C0}" srcOrd="0" destOrd="8" presId="urn:microsoft.com/office/officeart/2005/8/layout/hList1"/>
    <dgm:cxn modelId="{EDB0C1E4-E00B-484D-99D1-900B851898B9}" srcId="{47F20E1E-5ED4-4D4A-B04B-A83500F7E2D7}" destId="{EB7C3CED-D5F7-4474-B8EC-03501CAB1665}" srcOrd="0" destOrd="0" parTransId="{8383CE21-8E24-4F53-9545-6BF92F150A89}" sibTransId="{A281D7EE-ABEA-4B0A-9903-E19DFAFFAEC1}"/>
    <dgm:cxn modelId="{FEDAD367-D4C7-4188-B75E-F6C77C697385}" type="presOf" srcId="{2EF380FB-7EDC-4B9F-AAD9-DF7F383F645D}" destId="{7D8E16FD-4C85-4D67-B9D8-5C0F427E59C0}" srcOrd="0" destOrd="2" presId="urn:microsoft.com/office/officeart/2005/8/layout/hList1"/>
    <dgm:cxn modelId="{A3377F4C-45A4-4DEE-B987-713A91F1E3E6}" type="presOf" srcId="{986E8C04-3C1D-4316-9DF6-7B1962AEBE43}" destId="{7D8E16FD-4C85-4D67-B9D8-5C0F427E59C0}" srcOrd="0" destOrd="6" presId="urn:microsoft.com/office/officeart/2005/8/layout/hList1"/>
    <dgm:cxn modelId="{CAEF3036-D848-4CC9-A6EF-40C5DED83F98}" type="presOf" srcId="{7E55142E-8654-48DE-8580-FBBEDC27054D}" destId="{7D8E16FD-4C85-4D67-B9D8-5C0F427E59C0}" srcOrd="0" destOrd="1" presId="urn:microsoft.com/office/officeart/2005/8/layout/hList1"/>
    <dgm:cxn modelId="{93E1736C-9F94-4CAD-B0ED-1CC247D3E6C5}" srcId="{47F20E1E-5ED4-4D4A-B04B-A83500F7E2D7}" destId="{C703839A-D7FB-490E-B8CA-17913AE7C6C5}" srcOrd="1" destOrd="0" parTransId="{4E23C888-5895-48B1-959C-B6DC854F667A}" sibTransId="{A1728687-545B-49C9-B7A3-D1EEF3B8AD76}"/>
    <dgm:cxn modelId="{D864B687-32EF-4DF9-85DE-60847D07A5AF}" type="presOf" srcId="{4EB440FF-F2B2-49AD-B3C6-0C05162DB38D}" destId="{7D8E16FD-4C85-4D67-B9D8-5C0F427E59C0}" srcOrd="0" destOrd="5" presId="urn:microsoft.com/office/officeart/2005/8/layout/hList1"/>
    <dgm:cxn modelId="{8D08A62C-AA33-4044-8CD6-0B8155FEB7C1}" srcId="{C703839A-D7FB-490E-B8CA-17913AE7C6C5}" destId="{C4EB219F-B3AF-4D37-AB43-762D82ECA9D1}" srcOrd="0" destOrd="0" parTransId="{146F40C5-84D2-4600-9672-A1CB0852EA86}" sibTransId="{572E172F-50A6-4BF8-BDFE-CC1BDF889C87}"/>
    <dgm:cxn modelId="{DD530CFA-1837-43A1-835E-43E416F445F7}" type="presOf" srcId="{18C553D2-DDB1-46E5-B378-BB780F42F9A4}" destId="{7D8E16FD-4C85-4D67-B9D8-5C0F427E59C0}" srcOrd="0" destOrd="9" presId="urn:microsoft.com/office/officeart/2005/8/layout/hList1"/>
    <dgm:cxn modelId="{DE0FAA76-5D76-4AB1-BB56-CE9B2118ABE4}" srcId="{EB7C3CED-D5F7-4474-B8EC-03501CAB1665}" destId="{7E55142E-8654-48DE-8580-FBBEDC27054D}" srcOrd="0" destOrd="0" parTransId="{76F537CA-4CF0-4966-8169-99A46D3B2A4A}" sibTransId="{83462571-9721-4B4C-9228-081359A69470}"/>
    <dgm:cxn modelId="{11DDAE3B-A212-449A-84A4-C560BAD01667}" type="presParOf" srcId="{01D7CBFC-CED1-44CD-8AE3-3A15B12829A6}" destId="{601684FE-97FD-4A70-A9AE-B900877303E1}" srcOrd="0" destOrd="0" presId="urn:microsoft.com/office/officeart/2005/8/layout/hList1"/>
    <dgm:cxn modelId="{0D888F45-C75E-460B-86AF-4A0B059AFD99}" type="presParOf" srcId="{601684FE-97FD-4A70-A9AE-B900877303E1}" destId="{327191C9-E697-4BC2-9988-70EA2913E159}" srcOrd="0" destOrd="0" presId="urn:microsoft.com/office/officeart/2005/8/layout/hList1"/>
    <dgm:cxn modelId="{A3CFDCAB-1EB1-44BD-A388-F916FDCDCF4C}" type="presParOf" srcId="{601684FE-97FD-4A70-A9AE-B900877303E1}" destId="{7D8E16FD-4C85-4D67-B9D8-5C0F427E5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2D951C-CDCD-438B-83C8-28C046A258C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7D88C-CA19-45E0-85E1-1ABD60B0AE0F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200" dirty="0" smtClean="0"/>
            <a:t>Data</a:t>
          </a:r>
          <a:endParaRPr lang="en-US" sz="3200" dirty="0"/>
        </a:p>
      </dgm:t>
    </dgm:pt>
    <dgm:pt modelId="{61B3016B-F9D4-447C-BC83-96D4D00F2D0F}" type="parTrans" cxnId="{95BBCD29-8AFB-48A7-8886-2564D09093A6}">
      <dgm:prSet/>
      <dgm:spPr/>
      <dgm:t>
        <a:bodyPr/>
        <a:lstStyle/>
        <a:p>
          <a:endParaRPr lang="en-US"/>
        </a:p>
      </dgm:t>
    </dgm:pt>
    <dgm:pt modelId="{BE55B9D9-63F5-43C1-888A-0DC3CF6953F3}" type="sibTrans" cxnId="{95BBCD29-8AFB-48A7-8886-2564D09093A6}">
      <dgm:prSet/>
      <dgm:spPr/>
      <dgm:t>
        <a:bodyPr/>
        <a:lstStyle/>
        <a:p>
          <a:endParaRPr lang="en-US"/>
        </a:p>
      </dgm:t>
    </dgm:pt>
    <dgm:pt modelId="{355A6259-BFC1-4877-B1A3-ABDF7CFF370E}">
      <dgm:prSet phldrT="[Text]" custT="1"/>
      <dgm:spPr/>
      <dgm:t>
        <a:bodyPr/>
        <a:lstStyle/>
        <a:p>
          <a:r>
            <a:rPr lang="en-US" sz="2600" dirty="0" smtClean="0">
              <a:solidFill>
                <a:srgbClr val="C00000"/>
              </a:solidFill>
            </a:rPr>
            <a:t>Account number </a:t>
          </a:r>
          <a:r>
            <a:rPr lang="en-US" sz="2000" dirty="0" smtClean="0"/>
            <a:t>(integer)</a:t>
          </a:r>
          <a:endParaRPr lang="en-US" sz="2000" dirty="0"/>
        </a:p>
      </dgm:t>
    </dgm:pt>
    <dgm:pt modelId="{B736395D-7C0E-41D7-A126-ED02274F3865}" type="parTrans" cxnId="{38CD67E3-9016-4797-9631-6061D92DA412}">
      <dgm:prSet/>
      <dgm:spPr/>
      <dgm:t>
        <a:bodyPr/>
        <a:lstStyle/>
        <a:p>
          <a:endParaRPr lang="en-US"/>
        </a:p>
      </dgm:t>
    </dgm:pt>
    <dgm:pt modelId="{F23E7F78-336D-4579-8A7D-A2E8B62BA332}" type="sibTrans" cxnId="{38CD67E3-9016-4797-9631-6061D92DA412}">
      <dgm:prSet/>
      <dgm:spPr/>
      <dgm:t>
        <a:bodyPr/>
        <a:lstStyle/>
        <a:p>
          <a:endParaRPr lang="en-US"/>
        </a:p>
      </dgm:t>
    </dgm:pt>
    <dgm:pt modelId="{4A10F701-2AFF-4D95-AA44-80B7A7F6629D}">
      <dgm:prSet phldrT="[Text]" custT="1"/>
      <dgm:spPr/>
      <dgm:t>
        <a:bodyPr/>
        <a:lstStyle/>
        <a:p>
          <a:r>
            <a:rPr lang="en-US" sz="2600" dirty="0" smtClean="0">
              <a:solidFill>
                <a:srgbClr val="C00000"/>
              </a:solidFill>
            </a:rPr>
            <a:t>Balance</a:t>
          </a:r>
          <a:r>
            <a:rPr lang="en-US" sz="2600" dirty="0" smtClean="0"/>
            <a:t> (</a:t>
          </a:r>
          <a:r>
            <a:rPr lang="en-US" sz="2000" dirty="0" smtClean="0"/>
            <a:t>non-negative double value)</a:t>
          </a:r>
          <a:endParaRPr lang="en-US" sz="2000" dirty="0"/>
        </a:p>
      </dgm:t>
    </dgm:pt>
    <dgm:pt modelId="{E037E923-4532-4956-8D5D-7B1D592E3D89}" type="parTrans" cxnId="{5D5A45E9-2036-42C4-8B2C-02BA88F54CC4}">
      <dgm:prSet/>
      <dgm:spPr/>
      <dgm:t>
        <a:bodyPr/>
        <a:lstStyle/>
        <a:p>
          <a:endParaRPr lang="en-US"/>
        </a:p>
      </dgm:t>
    </dgm:pt>
    <dgm:pt modelId="{FFB7F1C9-6EF2-44BF-B4BE-0385CDE52887}" type="sibTrans" cxnId="{5D5A45E9-2036-42C4-8B2C-02BA88F54CC4}">
      <dgm:prSet/>
      <dgm:spPr/>
      <dgm:t>
        <a:bodyPr/>
        <a:lstStyle/>
        <a:p>
          <a:endParaRPr lang="en-US"/>
        </a:p>
      </dgm:t>
    </dgm:pt>
    <dgm:pt modelId="{6AA2587C-B9BC-462F-88AB-5C7B451C85E1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200" dirty="0" smtClean="0"/>
            <a:t>Operations</a:t>
          </a:r>
          <a:endParaRPr lang="en-US" sz="3200" dirty="0"/>
        </a:p>
      </dgm:t>
    </dgm:pt>
    <dgm:pt modelId="{2E651169-DAF4-45C2-964E-5D0755C64DAA}" type="parTrans" cxnId="{1A36C2B6-3633-47CD-A7E2-54836336951A}">
      <dgm:prSet/>
      <dgm:spPr/>
      <dgm:t>
        <a:bodyPr/>
        <a:lstStyle/>
        <a:p>
          <a:endParaRPr lang="en-US"/>
        </a:p>
      </dgm:t>
    </dgm:pt>
    <dgm:pt modelId="{9E461E97-4A11-400C-9EB1-57E276029531}" type="sibTrans" cxnId="{1A36C2B6-3633-47CD-A7E2-54836336951A}">
      <dgm:prSet/>
      <dgm:spPr/>
      <dgm:t>
        <a:bodyPr/>
        <a:lstStyle/>
        <a:p>
          <a:endParaRPr lang="en-US"/>
        </a:p>
      </dgm:t>
    </dgm:pt>
    <dgm:pt modelId="{4EB3B2C1-3399-4778-B5C0-E21565B6671E}">
      <dgm:prSet phldrT="[Text]"/>
      <dgm:spPr/>
      <dgm:t>
        <a:bodyPr/>
        <a:lstStyle/>
        <a:p>
          <a:r>
            <a:rPr lang="en-US" dirty="0" smtClean="0">
              <a:solidFill>
                <a:srgbClr val="000099"/>
              </a:solidFill>
            </a:rPr>
            <a:t>Withdrawal</a:t>
          </a:r>
          <a:endParaRPr lang="en-US" dirty="0">
            <a:solidFill>
              <a:srgbClr val="000099"/>
            </a:solidFill>
          </a:endParaRPr>
        </a:p>
      </dgm:t>
    </dgm:pt>
    <dgm:pt modelId="{576E20E2-D678-4464-A406-EDFDA1ECF880}" type="parTrans" cxnId="{BF07EC07-DBB8-4721-BD04-BE2B8B810D4E}">
      <dgm:prSet/>
      <dgm:spPr/>
      <dgm:t>
        <a:bodyPr/>
        <a:lstStyle/>
        <a:p>
          <a:endParaRPr lang="en-US"/>
        </a:p>
      </dgm:t>
    </dgm:pt>
    <dgm:pt modelId="{E77A0795-9011-42EF-86C0-6327AF1C80E1}" type="sibTrans" cxnId="{BF07EC07-DBB8-4721-BD04-BE2B8B810D4E}">
      <dgm:prSet/>
      <dgm:spPr/>
      <dgm:t>
        <a:bodyPr/>
        <a:lstStyle/>
        <a:p>
          <a:endParaRPr lang="en-US"/>
        </a:p>
      </dgm:t>
    </dgm:pt>
    <dgm:pt modelId="{9E806BA3-1DAB-4123-9130-2A95D36D6722}">
      <dgm:prSet phldrT="[Text]"/>
      <dgm:spPr/>
      <dgm:t>
        <a:bodyPr/>
        <a:lstStyle/>
        <a:p>
          <a:r>
            <a:rPr lang="en-US" dirty="0" smtClean="0">
              <a:solidFill>
                <a:srgbClr val="000099"/>
              </a:solidFill>
            </a:rPr>
            <a:t>Deposit</a:t>
          </a:r>
          <a:endParaRPr lang="en-US" dirty="0">
            <a:solidFill>
              <a:srgbClr val="000099"/>
            </a:solidFill>
          </a:endParaRPr>
        </a:p>
      </dgm:t>
    </dgm:pt>
    <dgm:pt modelId="{6ECD1294-88AA-4D6F-B1C7-0ECCDA28A285}" type="parTrans" cxnId="{EB94C677-4CAC-4D2F-8486-A2C37F8CDAFE}">
      <dgm:prSet/>
      <dgm:spPr/>
      <dgm:t>
        <a:bodyPr/>
        <a:lstStyle/>
        <a:p>
          <a:endParaRPr lang="en-US"/>
        </a:p>
      </dgm:t>
    </dgm:pt>
    <dgm:pt modelId="{3CDE4E32-758E-4911-91D3-0551121AD70C}" type="sibTrans" cxnId="{EB94C677-4CAC-4D2F-8486-A2C37F8CDAFE}">
      <dgm:prSet/>
      <dgm:spPr/>
      <dgm:t>
        <a:bodyPr/>
        <a:lstStyle/>
        <a:p>
          <a:endParaRPr lang="en-US"/>
        </a:p>
      </dgm:t>
    </dgm:pt>
    <dgm:pt modelId="{2E3EE1C5-E2C0-44BA-AA6A-D519FF7E259A}" type="pres">
      <dgm:prSet presAssocID="{7B2D951C-CDCD-438B-83C8-28C046A258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E261B2-B1D0-43DA-8800-FCDEF7506BF0}" type="pres">
      <dgm:prSet presAssocID="{F517D88C-CA19-45E0-85E1-1ABD60B0AE0F}" presName="root" presStyleCnt="0"/>
      <dgm:spPr/>
    </dgm:pt>
    <dgm:pt modelId="{292DC420-A47E-4315-BDEA-FF2EDF470E2C}" type="pres">
      <dgm:prSet presAssocID="{F517D88C-CA19-45E0-85E1-1ABD60B0AE0F}" presName="rootComposite" presStyleCnt="0"/>
      <dgm:spPr/>
    </dgm:pt>
    <dgm:pt modelId="{735AC019-D5A1-4C06-80AE-377379417EFE}" type="pres">
      <dgm:prSet presAssocID="{F517D88C-CA19-45E0-85E1-1ABD60B0AE0F}" presName="rootText" presStyleLbl="node1" presStyleIdx="0" presStyleCnt="2" custScaleY="71229"/>
      <dgm:spPr/>
      <dgm:t>
        <a:bodyPr/>
        <a:lstStyle/>
        <a:p>
          <a:endParaRPr lang="en-US"/>
        </a:p>
      </dgm:t>
    </dgm:pt>
    <dgm:pt modelId="{69861264-1B12-4F29-A44B-4EC5588DBAE0}" type="pres">
      <dgm:prSet presAssocID="{F517D88C-CA19-45E0-85E1-1ABD60B0AE0F}" presName="rootConnector" presStyleLbl="node1" presStyleIdx="0" presStyleCnt="2"/>
      <dgm:spPr/>
      <dgm:t>
        <a:bodyPr/>
        <a:lstStyle/>
        <a:p>
          <a:endParaRPr lang="en-US"/>
        </a:p>
      </dgm:t>
    </dgm:pt>
    <dgm:pt modelId="{7DF215FC-C74D-4DF7-9098-FAD2FD688E99}" type="pres">
      <dgm:prSet presAssocID="{F517D88C-CA19-45E0-85E1-1ABD60B0AE0F}" presName="childShape" presStyleCnt="0"/>
      <dgm:spPr/>
    </dgm:pt>
    <dgm:pt modelId="{ED24C9B5-9C43-4834-AB61-56E28E636E59}" type="pres">
      <dgm:prSet presAssocID="{B736395D-7C0E-41D7-A126-ED02274F386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F0A9075-42E0-440E-9EB1-0ADD32C63A73}" type="pres">
      <dgm:prSet presAssocID="{355A6259-BFC1-4877-B1A3-ABDF7CFF370E}" presName="childText" presStyleLbl="bgAcc1" presStyleIdx="0" presStyleCnt="4" custScaleX="151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E5510-26F9-4E90-9807-EF41679F0384}" type="pres">
      <dgm:prSet presAssocID="{E037E923-4532-4956-8D5D-7B1D592E3D8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B7ABE57F-C0B8-4865-A6A9-9FF66DC91E87}" type="pres">
      <dgm:prSet presAssocID="{4A10F701-2AFF-4D95-AA44-80B7A7F6629D}" presName="childText" presStyleLbl="bgAcc1" presStyleIdx="1" presStyleCnt="4" custScaleX="151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7B91C-21AE-4E7F-851E-D02857854B48}" type="pres">
      <dgm:prSet presAssocID="{6AA2587C-B9BC-462F-88AB-5C7B451C85E1}" presName="root" presStyleCnt="0"/>
      <dgm:spPr/>
    </dgm:pt>
    <dgm:pt modelId="{7C82943F-1578-4EB2-9CD3-F1F3F5E4E26C}" type="pres">
      <dgm:prSet presAssocID="{6AA2587C-B9BC-462F-88AB-5C7B451C85E1}" presName="rootComposite" presStyleCnt="0"/>
      <dgm:spPr/>
    </dgm:pt>
    <dgm:pt modelId="{43A3AEFB-09B4-44FF-93A3-C4F104FD1C94}" type="pres">
      <dgm:prSet presAssocID="{6AA2587C-B9BC-462F-88AB-5C7B451C85E1}" presName="rootText" presStyleLbl="node1" presStyleIdx="1" presStyleCnt="2" custScaleY="71229"/>
      <dgm:spPr/>
      <dgm:t>
        <a:bodyPr/>
        <a:lstStyle/>
        <a:p>
          <a:endParaRPr lang="en-US"/>
        </a:p>
      </dgm:t>
    </dgm:pt>
    <dgm:pt modelId="{F4E6AD11-9F30-4722-92B2-2D9523155878}" type="pres">
      <dgm:prSet presAssocID="{6AA2587C-B9BC-462F-88AB-5C7B451C85E1}" presName="rootConnector" presStyleLbl="node1" presStyleIdx="1" presStyleCnt="2"/>
      <dgm:spPr/>
      <dgm:t>
        <a:bodyPr/>
        <a:lstStyle/>
        <a:p>
          <a:endParaRPr lang="en-US"/>
        </a:p>
      </dgm:t>
    </dgm:pt>
    <dgm:pt modelId="{15827A36-A7DD-448C-872D-FFDF7C889F39}" type="pres">
      <dgm:prSet presAssocID="{6AA2587C-B9BC-462F-88AB-5C7B451C85E1}" presName="childShape" presStyleCnt="0"/>
      <dgm:spPr/>
    </dgm:pt>
    <dgm:pt modelId="{700D6A9F-866D-4D56-9B22-E4BD002765F0}" type="pres">
      <dgm:prSet presAssocID="{576E20E2-D678-4464-A406-EDFDA1ECF88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7CC5812E-AC21-4CDA-A543-25EFEFC66F37}" type="pres">
      <dgm:prSet presAssocID="{4EB3B2C1-3399-4778-B5C0-E21565B6671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15024-A3CF-4709-8123-579E29EC822B}" type="pres">
      <dgm:prSet presAssocID="{6ECD1294-88AA-4D6F-B1C7-0ECCDA28A285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5C33AAD-A397-42C0-B11A-A091D60ED225}" type="pres">
      <dgm:prSet presAssocID="{9E806BA3-1DAB-4123-9130-2A95D36D6722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11172-0CA2-4DE6-A24A-7C1184B97840}" type="presOf" srcId="{4EB3B2C1-3399-4778-B5C0-E21565B6671E}" destId="{7CC5812E-AC21-4CDA-A543-25EFEFC66F37}" srcOrd="0" destOrd="0" presId="urn:microsoft.com/office/officeart/2005/8/layout/hierarchy3"/>
    <dgm:cxn modelId="{11099105-D645-4955-838A-AC2C445E6937}" type="presOf" srcId="{B736395D-7C0E-41D7-A126-ED02274F3865}" destId="{ED24C9B5-9C43-4834-AB61-56E28E636E59}" srcOrd="0" destOrd="0" presId="urn:microsoft.com/office/officeart/2005/8/layout/hierarchy3"/>
    <dgm:cxn modelId="{95BBCD29-8AFB-48A7-8886-2564D09093A6}" srcId="{7B2D951C-CDCD-438B-83C8-28C046A258CA}" destId="{F517D88C-CA19-45E0-85E1-1ABD60B0AE0F}" srcOrd="0" destOrd="0" parTransId="{61B3016B-F9D4-447C-BC83-96D4D00F2D0F}" sibTransId="{BE55B9D9-63F5-43C1-888A-0DC3CF6953F3}"/>
    <dgm:cxn modelId="{A7F17055-6B3D-4F2F-A579-B166817FFC8C}" type="presOf" srcId="{6AA2587C-B9BC-462F-88AB-5C7B451C85E1}" destId="{F4E6AD11-9F30-4722-92B2-2D9523155878}" srcOrd="1" destOrd="0" presId="urn:microsoft.com/office/officeart/2005/8/layout/hierarchy3"/>
    <dgm:cxn modelId="{38CD67E3-9016-4797-9631-6061D92DA412}" srcId="{F517D88C-CA19-45E0-85E1-1ABD60B0AE0F}" destId="{355A6259-BFC1-4877-B1A3-ABDF7CFF370E}" srcOrd="0" destOrd="0" parTransId="{B736395D-7C0E-41D7-A126-ED02274F3865}" sibTransId="{F23E7F78-336D-4579-8A7D-A2E8B62BA332}"/>
    <dgm:cxn modelId="{3DF93829-59DF-42A9-897D-A86E0E5FCB6D}" type="presOf" srcId="{6ECD1294-88AA-4D6F-B1C7-0ECCDA28A285}" destId="{1DA15024-A3CF-4709-8123-579E29EC822B}" srcOrd="0" destOrd="0" presId="urn:microsoft.com/office/officeart/2005/8/layout/hierarchy3"/>
    <dgm:cxn modelId="{5286848A-AD2E-4D61-8A85-F6401FE78841}" type="presOf" srcId="{576E20E2-D678-4464-A406-EDFDA1ECF880}" destId="{700D6A9F-866D-4D56-9B22-E4BD002765F0}" srcOrd="0" destOrd="0" presId="urn:microsoft.com/office/officeart/2005/8/layout/hierarchy3"/>
    <dgm:cxn modelId="{5D5A45E9-2036-42C4-8B2C-02BA88F54CC4}" srcId="{F517D88C-CA19-45E0-85E1-1ABD60B0AE0F}" destId="{4A10F701-2AFF-4D95-AA44-80B7A7F6629D}" srcOrd="1" destOrd="0" parTransId="{E037E923-4532-4956-8D5D-7B1D592E3D89}" sibTransId="{FFB7F1C9-6EF2-44BF-B4BE-0385CDE52887}"/>
    <dgm:cxn modelId="{BF07EC07-DBB8-4721-BD04-BE2B8B810D4E}" srcId="{6AA2587C-B9BC-462F-88AB-5C7B451C85E1}" destId="{4EB3B2C1-3399-4778-B5C0-E21565B6671E}" srcOrd="0" destOrd="0" parTransId="{576E20E2-D678-4464-A406-EDFDA1ECF880}" sibTransId="{E77A0795-9011-42EF-86C0-6327AF1C80E1}"/>
    <dgm:cxn modelId="{1A36C2B6-3633-47CD-A7E2-54836336951A}" srcId="{7B2D951C-CDCD-438B-83C8-28C046A258CA}" destId="{6AA2587C-B9BC-462F-88AB-5C7B451C85E1}" srcOrd="1" destOrd="0" parTransId="{2E651169-DAF4-45C2-964E-5D0755C64DAA}" sibTransId="{9E461E97-4A11-400C-9EB1-57E276029531}"/>
    <dgm:cxn modelId="{B3AFA811-7F11-4E4B-B937-167074BD3CE4}" type="presOf" srcId="{F517D88C-CA19-45E0-85E1-1ABD60B0AE0F}" destId="{69861264-1B12-4F29-A44B-4EC5588DBAE0}" srcOrd="1" destOrd="0" presId="urn:microsoft.com/office/officeart/2005/8/layout/hierarchy3"/>
    <dgm:cxn modelId="{EB94C677-4CAC-4D2F-8486-A2C37F8CDAFE}" srcId="{6AA2587C-B9BC-462F-88AB-5C7B451C85E1}" destId="{9E806BA3-1DAB-4123-9130-2A95D36D6722}" srcOrd="1" destOrd="0" parTransId="{6ECD1294-88AA-4D6F-B1C7-0ECCDA28A285}" sibTransId="{3CDE4E32-758E-4911-91D3-0551121AD70C}"/>
    <dgm:cxn modelId="{FD00CDE0-69C9-4B91-BBCA-713B61AB7674}" type="presOf" srcId="{6AA2587C-B9BC-462F-88AB-5C7B451C85E1}" destId="{43A3AEFB-09B4-44FF-93A3-C4F104FD1C94}" srcOrd="0" destOrd="0" presId="urn:microsoft.com/office/officeart/2005/8/layout/hierarchy3"/>
    <dgm:cxn modelId="{4DDF1895-165F-415E-8FE8-8659BC836EB7}" type="presOf" srcId="{7B2D951C-CDCD-438B-83C8-28C046A258CA}" destId="{2E3EE1C5-E2C0-44BA-AA6A-D519FF7E259A}" srcOrd="0" destOrd="0" presId="urn:microsoft.com/office/officeart/2005/8/layout/hierarchy3"/>
    <dgm:cxn modelId="{3DC088F2-9EB8-4978-B791-74BB79C84148}" type="presOf" srcId="{F517D88C-CA19-45E0-85E1-1ABD60B0AE0F}" destId="{735AC019-D5A1-4C06-80AE-377379417EFE}" srcOrd="0" destOrd="0" presId="urn:microsoft.com/office/officeart/2005/8/layout/hierarchy3"/>
    <dgm:cxn modelId="{AA927E1F-9C2C-4493-9D03-194844CDBCBF}" type="presOf" srcId="{355A6259-BFC1-4877-B1A3-ABDF7CFF370E}" destId="{EF0A9075-42E0-440E-9EB1-0ADD32C63A73}" srcOrd="0" destOrd="0" presId="urn:microsoft.com/office/officeart/2005/8/layout/hierarchy3"/>
    <dgm:cxn modelId="{2D1883DB-6C57-4DE1-9FA3-73C4229061AD}" type="presOf" srcId="{4A10F701-2AFF-4D95-AA44-80B7A7F6629D}" destId="{B7ABE57F-C0B8-4865-A6A9-9FF66DC91E87}" srcOrd="0" destOrd="0" presId="urn:microsoft.com/office/officeart/2005/8/layout/hierarchy3"/>
    <dgm:cxn modelId="{104D1F5B-0CAE-4D9C-B3EB-9C34EF1C9A99}" type="presOf" srcId="{E037E923-4532-4956-8D5D-7B1D592E3D89}" destId="{F20E5510-26F9-4E90-9807-EF41679F0384}" srcOrd="0" destOrd="0" presId="urn:microsoft.com/office/officeart/2005/8/layout/hierarchy3"/>
    <dgm:cxn modelId="{16024226-07B9-482E-85B5-FBCA98A68113}" type="presOf" srcId="{9E806BA3-1DAB-4123-9130-2A95D36D6722}" destId="{F5C33AAD-A397-42C0-B11A-A091D60ED225}" srcOrd="0" destOrd="0" presId="urn:microsoft.com/office/officeart/2005/8/layout/hierarchy3"/>
    <dgm:cxn modelId="{2B927F58-FA0E-47B4-82DF-5EB32CF65474}" type="presParOf" srcId="{2E3EE1C5-E2C0-44BA-AA6A-D519FF7E259A}" destId="{5AE261B2-B1D0-43DA-8800-FCDEF7506BF0}" srcOrd="0" destOrd="0" presId="urn:microsoft.com/office/officeart/2005/8/layout/hierarchy3"/>
    <dgm:cxn modelId="{67C0E6C9-9FFF-438E-B330-A3F5D5446537}" type="presParOf" srcId="{5AE261B2-B1D0-43DA-8800-FCDEF7506BF0}" destId="{292DC420-A47E-4315-BDEA-FF2EDF470E2C}" srcOrd="0" destOrd="0" presId="urn:microsoft.com/office/officeart/2005/8/layout/hierarchy3"/>
    <dgm:cxn modelId="{7B538F23-A97B-4D29-A9E1-F469DCC9855B}" type="presParOf" srcId="{292DC420-A47E-4315-BDEA-FF2EDF470E2C}" destId="{735AC019-D5A1-4C06-80AE-377379417EFE}" srcOrd="0" destOrd="0" presId="urn:microsoft.com/office/officeart/2005/8/layout/hierarchy3"/>
    <dgm:cxn modelId="{AECAA80F-BF92-4134-8939-F5F71E0F3FB6}" type="presParOf" srcId="{292DC420-A47E-4315-BDEA-FF2EDF470E2C}" destId="{69861264-1B12-4F29-A44B-4EC5588DBAE0}" srcOrd="1" destOrd="0" presId="urn:microsoft.com/office/officeart/2005/8/layout/hierarchy3"/>
    <dgm:cxn modelId="{FC07F1D5-A64C-4788-89F4-2ED90FFE5954}" type="presParOf" srcId="{5AE261B2-B1D0-43DA-8800-FCDEF7506BF0}" destId="{7DF215FC-C74D-4DF7-9098-FAD2FD688E99}" srcOrd="1" destOrd="0" presId="urn:microsoft.com/office/officeart/2005/8/layout/hierarchy3"/>
    <dgm:cxn modelId="{8D1353D8-107E-474E-B40C-833E6D30E25A}" type="presParOf" srcId="{7DF215FC-C74D-4DF7-9098-FAD2FD688E99}" destId="{ED24C9B5-9C43-4834-AB61-56E28E636E59}" srcOrd="0" destOrd="0" presId="urn:microsoft.com/office/officeart/2005/8/layout/hierarchy3"/>
    <dgm:cxn modelId="{7A5CA00D-B148-4C01-8D67-BD83E1CC538C}" type="presParOf" srcId="{7DF215FC-C74D-4DF7-9098-FAD2FD688E99}" destId="{EF0A9075-42E0-440E-9EB1-0ADD32C63A73}" srcOrd="1" destOrd="0" presId="urn:microsoft.com/office/officeart/2005/8/layout/hierarchy3"/>
    <dgm:cxn modelId="{5A7EE266-DEEB-4DE1-952C-564D0E89938A}" type="presParOf" srcId="{7DF215FC-C74D-4DF7-9098-FAD2FD688E99}" destId="{F20E5510-26F9-4E90-9807-EF41679F0384}" srcOrd="2" destOrd="0" presId="urn:microsoft.com/office/officeart/2005/8/layout/hierarchy3"/>
    <dgm:cxn modelId="{66516A8B-D629-4F14-A725-09BBFE1B9FD9}" type="presParOf" srcId="{7DF215FC-C74D-4DF7-9098-FAD2FD688E99}" destId="{B7ABE57F-C0B8-4865-A6A9-9FF66DC91E87}" srcOrd="3" destOrd="0" presId="urn:microsoft.com/office/officeart/2005/8/layout/hierarchy3"/>
    <dgm:cxn modelId="{B94C18C2-CC43-437C-88B3-18E4576B2907}" type="presParOf" srcId="{2E3EE1C5-E2C0-44BA-AA6A-D519FF7E259A}" destId="{2697B91C-21AE-4E7F-851E-D02857854B48}" srcOrd="1" destOrd="0" presId="urn:microsoft.com/office/officeart/2005/8/layout/hierarchy3"/>
    <dgm:cxn modelId="{F3EA1995-22B9-4FC3-955C-DA2A3CEAC6E9}" type="presParOf" srcId="{2697B91C-21AE-4E7F-851E-D02857854B48}" destId="{7C82943F-1578-4EB2-9CD3-F1F3F5E4E26C}" srcOrd="0" destOrd="0" presId="urn:microsoft.com/office/officeart/2005/8/layout/hierarchy3"/>
    <dgm:cxn modelId="{D0F16657-6C04-4BB8-86EE-2894A21AD8A6}" type="presParOf" srcId="{7C82943F-1578-4EB2-9CD3-F1F3F5E4E26C}" destId="{43A3AEFB-09B4-44FF-93A3-C4F104FD1C94}" srcOrd="0" destOrd="0" presId="urn:microsoft.com/office/officeart/2005/8/layout/hierarchy3"/>
    <dgm:cxn modelId="{E31AF73C-1F9A-487D-AD01-CBE5BC8804DF}" type="presParOf" srcId="{7C82943F-1578-4EB2-9CD3-F1F3F5E4E26C}" destId="{F4E6AD11-9F30-4722-92B2-2D9523155878}" srcOrd="1" destOrd="0" presId="urn:microsoft.com/office/officeart/2005/8/layout/hierarchy3"/>
    <dgm:cxn modelId="{F2A1171D-110D-4289-9C7A-DB1FF0BED339}" type="presParOf" srcId="{2697B91C-21AE-4E7F-851E-D02857854B48}" destId="{15827A36-A7DD-448C-872D-FFDF7C889F39}" srcOrd="1" destOrd="0" presId="urn:microsoft.com/office/officeart/2005/8/layout/hierarchy3"/>
    <dgm:cxn modelId="{F4900E6A-0E0A-4334-B2BD-651358EA386C}" type="presParOf" srcId="{15827A36-A7DD-448C-872D-FFDF7C889F39}" destId="{700D6A9F-866D-4D56-9B22-E4BD002765F0}" srcOrd="0" destOrd="0" presId="urn:microsoft.com/office/officeart/2005/8/layout/hierarchy3"/>
    <dgm:cxn modelId="{B3DAB750-3FB1-4E9D-B2AA-90533EFA8EE8}" type="presParOf" srcId="{15827A36-A7DD-448C-872D-FFDF7C889F39}" destId="{7CC5812E-AC21-4CDA-A543-25EFEFC66F37}" srcOrd="1" destOrd="0" presId="urn:microsoft.com/office/officeart/2005/8/layout/hierarchy3"/>
    <dgm:cxn modelId="{E2683EF5-DEC6-4928-B176-6E3706F9A0B6}" type="presParOf" srcId="{15827A36-A7DD-448C-872D-FFDF7C889F39}" destId="{1DA15024-A3CF-4709-8123-579E29EC822B}" srcOrd="2" destOrd="0" presId="urn:microsoft.com/office/officeart/2005/8/layout/hierarchy3"/>
    <dgm:cxn modelId="{AAD26D6B-72DB-4A52-8116-97428AC463C8}" type="presParOf" srcId="{15827A36-A7DD-448C-872D-FFDF7C889F39}" destId="{F5C33AAD-A397-42C0-B11A-A091D60ED22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091C20-801B-407D-9DB1-0DA78F9FDB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2FF22-946C-45F8-A180-87F8DBA421DA}">
      <dgm:prSet phldrT="[Text]" custT="1"/>
      <dgm:spPr>
        <a:solidFill>
          <a:srgbClr val="FFB061"/>
        </a:solidFill>
        <a:ln>
          <a:solidFill>
            <a:srgbClr val="FF6600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Procedural/Imperative</a:t>
          </a:r>
          <a:endParaRPr lang="en-US" sz="2800" dirty="0">
            <a:solidFill>
              <a:schemeClr val="tx1"/>
            </a:solidFill>
          </a:endParaRPr>
        </a:p>
      </dgm:t>
    </dgm:pt>
    <dgm:pt modelId="{ABCFF903-1E73-4B7F-B15A-78C61141484F}" type="parTrans" cxnId="{98EABD92-ADA1-451F-B847-D3A97DA15E78}">
      <dgm:prSet/>
      <dgm:spPr/>
      <dgm:t>
        <a:bodyPr/>
        <a:lstStyle/>
        <a:p>
          <a:endParaRPr lang="en-US"/>
        </a:p>
      </dgm:t>
    </dgm:pt>
    <dgm:pt modelId="{6CE8F2A4-23DF-4546-B069-D82F91FCB07C}" type="sibTrans" cxnId="{98EABD92-ADA1-451F-B847-D3A97DA15E78}">
      <dgm:prSet/>
      <dgm:spPr/>
      <dgm:t>
        <a:bodyPr/>
        <a:lstStyle/>
        <a:p>
          <a:endParaRPr lang="en-US"/>
        </a:p>
      </dgm:t>
    </dgm:pt>
    <dgm:pt modelId="{F301CF56-CC2C-481D-B388-5BE207920638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View program as a process of transforming data</a:t>
          </a:r>
          <a:endParaRPr lang="en-US" sz="2000" dirty="0"/>
        </a:p>
      </dgm:t>
    </dgm:pt>
    <dgm:pt modelId="{2E88D218-BD4D-452C-9CF3-C27636115648}" type="parTrans" cxnId="{E823479A-2179-4339-9C39-B7953606A40A}">
      <dgm:prSet/>
      <dgm:spPr/>
      <dgm:t>
        <a:bodyPr/>
        <a:lstStyle/>
        <a:p>
          <a:endParaRPr lang="en-US"/>
        </a:p>
      </dgm:t>
    </dgm:pt>
    <dgm:pt modelId="{947BF5AA-71A2-416C-AB7E-ED054C7F3982}" type="sibTrans" cxnId="{E823479A-2179-4339-9C39-B7953606A40A}">
      <dgm:prSet/>
      <dgm:spPr/>
      <dgm:t>
        <a:bodyPr/>
        <a:lstStyle/>
        <a:p>
          <a:endParaRPr lang="en-US"/>
        </a:p>
      </dgm:t>
    </dgm:pt>
    <dgm:pt modelId="{5049E3C9-6A6F-47A7-BD2E-F1EA134411DE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and associated functions are separated</a:t>
          </a:r>
          <a:endParaRPr lang="en-US" sz="2000" dirty="0"/>
        </a:p>
      </dgm:t>
    </dgm:pt>
    <dgm:pt modelId="{4E18CE2C-ACF9-48A1-BEB0-B54E6CAF8B73}" type="parTrans" cxnId="{13F0FF7F-6346-4123-BC71-1E648074CFAE}">
      <dgm:prSet/>
      <dgm:spPr/>
      <dgm:t>
        <a:bodyPr/>
        <a:lstStyle/>
        <a:p>
          <a:endParaRPr lang="en-US"/>
        </a:p>
      </dgm:t>
    </dgm:pt>
    <dgm:pt modelId="{D4FFB629-A84F-4445-BB33-65350088A764}" type="sibTrans" cxnId="{13F0FF7F-6346-4123-BC71-1E648074CFAE}">
      <dgm:prSet/>
      <dgm:spPr/>
      <dgm:t>
        <a:bodyPr/>
        <a:lstStyle/>
        <a:p>
          <a:endParaRPr lang="en-US"/>
        </a:p>
      </dgm:t>
    </dgm:pt>
    <dgm:pt modelId="{47F20E1E-5ED4-4D4A-B04B-A83500F7E2D7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OOP</a:t>
          </a:r>
          <a:endParaRPr lang="en-US" sz="2800" dirty="0">
            <a:solidFill>
              <a:schemeClr val="tx1"/>
            </a:solidFill>
          </a:endParaRPr>
        </a:p>
      </dgm:t>
    </dgm:pt>
    <dgm:pt modelId="{E94D492A-0CEF-470A-9EA8-2960C873BC50}" type="parTrans" cxnId="{74C883C6-9D6A-40AF-9EFA-B893C9077CA0}">
      <dgm:prSet/>
      <dgm:spPr/>
      <dgm:t>
        <a:bodyPr/>
        <a:lstStyle/>
        <a:p>
          <a:endParaRPr lang="en-US"/>
        </a:p>
      </dgm:t>
    </dgm:pt>
    <dgm:pt modelId="{F2066D98-E6A4-4B88-A1E9-F1BD95DFCC94}" type="sibTrans" cxnId="{74C883C6-9D6A-40AF-9EFA-B893C9077CA0}">
      <dgm:prSet/>
      <dgm:spPr/>
      <dgm:t>
        <a:bodyPr/>
        <a:lstStyle/>
        <a:p>
          <a:endParaRPr lang="en-US"/>
        </a:p>
      </dgm:t>
    </dgm:pt>
    <dgm:pt modelId="{EB7C3CED-D5F7-4474-B8EC-03501CAB166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Encapsulation</a:t>
          </a:r>
          <a:endParaRPr lang="en-US" sz="2000" dirty="0"/>
        </a:p>
      </dgm:t>
    </dgm:pt>
    <dgm:pt modelId="{8383CE21-8E24-4F53-9545-6BF92F150A89}" type="parTrans" cxnId="{EDB0C1E4-E00B-484D-99D1-900B851898B9}">
      <dgm:prSet/>
      <dgm:spPr/>
      <dgm:t>
        <a:bodyPr/>
        <a:lstStyle/>
        <a:p>
          <a:endParaRPr lang="en-US"/>
        </a:p>
      </dgm:t>
    </dgm:pt>
    <dgm:pt modelId="{A281D7EE-ABEA-4B0A-9903-E19DFAFFAEC1}" type="sibTrans" cxnId="{EDB0C1E4-E00B-484D-99D1-900B851898B9}">
      <dgm:prSet/>
      <dgm:spPr/>
      <dgm:t>
        <a:bodyPr/>
        <a:lstStyle/>
        <a:p>
          <a:endParaRPr lang="en-US"/>
        </a:p>
      </dgm:t>
    </dgm:pt>
    <dgm:pt modelId="{4EB440FF-F2B2-49AD-B3C6-0C05162DB3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Abstraction</a:t>
          </a:r>
          <a:endParaRPr lang="en-US" sz="2000" dirty="0"/>
        </a:p>
      </dgm:t>
    </dgm:pt>
    <dgm:pt modelId="{840D0325-26FE-4429-9014-19166AC1EA17}" type="parTrans" cxnId="{9ADDA5A6-1EB3-4CE2-ADAF-C786ACDCD008}">
      <dgm:prSet/>
      <dgm:spPr/>
      <dgm:t>
        <a:bodyPr/>
        <a:lstStyle/>
        <a:p>
          <a:endParaRPr lang="en-US"/>
        </a:p>
      </dgm:t>
    </dgm:pt>
    <dgm:pt modelId="{80940870-D56A-4454-88CA-EDA5C2160711}" type="sibTrans" cxnId="{9ADDA5A6-1EB3-4CE2-ADAF-C786ACDCD008}">
      <dgm:prSet/>
      <dgm:spPr/>
      <dgm:t>
        <a:bodyPr/>
        <a:lstStyle/>
        <a:p>
          <a:endParaRPr lang="en-US"/>
        </a:p>
      </dgm:t>
    </dgm:pt>
    <dgm:pt modelId="{C72E2334-7B0B-4E54-95FE-864906055F16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is publicly accessible to everyone</a:t>
          </a:r>
          <a:endParaRPr lang="en-US" sz="2000" dirty="0"/>
        </a:p>
      </dgm:t>
    </dgm:pt>
    <dgm:pt modelId="{5D2E0C2E-45D8-4C35-AADF-E0DBD167D2C7}" type="parTrans" cxnId="{690CB345-898F-4ADF-B73F-85621938C73F}">
      <dgm:prSet/>
      <dgm:spPr/>
      <dgm:t>
        <a:bodyPr/>
        <a:lstStyle/>
        <a:p>
          <a:endParaRPr lang="en-US"/>
        </a:p>
      </dgm:t>
    </dgm:pt>
    <dgm:pt modelId="{573C04CF-AF6F-4FBB-B744-4A9B79BCF2C1}" type="sibTrans" cxnId="{690CB345-898F-4ADF-B73F-85621938C73F}">
      <dgm:prSet/>
      <dgm:spPr/>
      <dgm:t>
        <a:bodyPr/>
        <a:lstStyle/>
        <a:p>
          <a:endParaRPr lang="en-US"/>
        </a:p>
      </dgm:t>
    </dgm:pt>
    <dgm:pt modelId="{C703839A-D7FB-490E-B8CA-17913AE7C6C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Inheritance</a:t>
          </a:r>
          <a:endParaRPr lang="en-US" sz="2000" dirty="0"/>
        </a:p>
      </dgm:t>
    </dgm:pt>
    <dgm:pt modelId="{4E23C888-5895-48B1-959C-B6DC854F667A}" type="parTrans" cxnId="{93E1736C-9F94-4CAD-B0ED-1CC247D3E6C5}">
      <dgm:prSet/>
      <dgm:spPr/>
      <dgm:t>
        <a:bodyPr/>
        <a:lstStyle/>
        <a:p>
          <a:endParaRPr lang="en-US"/>
        </a:p>
      </dgm:t>
    </dgm:pt>
    <dgm:pt modelId="{A1728687-545B-49C9-B7A3-D1EEF3B8AD76}" type="sibTrans" cxnId="{93E1736C-9F94-4CAD-B0ED-1CC247D3E6C5}">
      <dgm:prSet/>
      <dgm:spPr/>
      <dgm:t>
        <a:bodyPr/>
        <a:lstStyle/>
        <a:p>
          <a:endParaRPr lang="en-US"/>
        </a:p>
      </dgm:t>
    </dgm:pt>
    <dgm:pt modelId="{F8A0D3B8-DACB-4A68-8799-35ECA28D715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Polymorphism</a:t>
          </a:r>
          <a:endParaRPr lang="en-US" sz="2000" dirty="0"/>
        </a:p>
      </dgm:t>
    </dgm:pt>
    <dgm:pt modelId="{64DD0AB2-344C-42E7-9DCE-3C9F1CFC8B71}" type="parTrans" cxnId="{42DA4DC6-5F23-4EA4-B20A-A30013560C3E}">
      <dgm:prSet/>
      <dgm:spPr/>
      <dgm:t>
        <a:bodyPr/>
        <a:lstStyle/>
        <a:p>
          <a:endParaRPr lang="en-US"/>
        </a:p>
      </dgm:t>
    </dgm:pt>
    <dgm:pt modelId="{17670C57-7C9A-45A1-99A8-713CF6B2130A}" type="sibTrans" cxnId="{42DA4DC6-5F23-4EA4-B20A-A30013560C3E}">
      <dgm:prSet/>
      <dgm:spPr/>
      <dgm:t>
        <a:bodyPr/>
        <a:lstStyle/>
        <a:p>
          <a:endParaRPr lang="en-US"/>
        </a:p>
      </dgm:t>
    </dgm:pt>
    <dgm:pt modelId="{01D7CBFC-CED1-44CD-8AE3-3A15B12829A6}" type="pres">
      <dgm:prSet presAssocID="{07091C20-801B-407D-9DB1-0DA78F9FDB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7F9E5-257C-4093-88F1-0CCA60E94A1F}" type="pres">
      <dgm:prSet presAssocID="{3952FF22-946C-45F8-A180-87F8DBA421DA}" presName="composite" presStyleCnt="0"/>
      <dgm:spPr/>
    </dgm:pt>
    <dgm:pt modelId="{38A55DC8-D875-4E13-A644-5BD7A79EF2A7}" type="pres">
      <dgm:prSet presAssocID="{3952FF22-946C-45F8-A180-87F8DBA421DA}" presName="parTx" presStyleLbl="alignNode1" presStyleIdx="0" presStyleCnt="2" custScaleX="953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798B0-7027-4D71-9ED6-2B3915293791}" type="pres">
      <dgm:prSet presAssocID="{3952FF22-946C-45F8-A180-87F8DBA421DA}" presName="desTx" presStyleLbl="alignAccFollowNode1" presStyleIdx="0" presStyleCnt="2" custScaleX="95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102EB-2E9C-4763-8C18-0E27AD635665}" type="pres">
      <dgm:prSet presAssocID="{6CE8F2A4-23DF-4546-B069-D82F91FCB07C}" presName="space" presStyleCnt="0"/>
      <dgm:spPr/>
    </dgm:pt>
    <dgm:pt modelId="{601684FE-97FD-4A70-A9AE-B900877303E1}" type="pres">
      <dgm:prSet presAssocID="{47F20E1E-5ED4-4D4A-B04B-A83500F7E2D7}" presName="composite" presStyleCnt="0"/>
      <dgm:spPr/>
    </dgm:pt>
    <dgm:pt modelId="{327191C9-E697-4BC2-9988-70EA2913E159}" type="pres">
      <dgm:prSet presAssocID="{47F20E1E-5ED4-4D4A-B04B-A83500F7E2D7}" presName="parTx" presStyleLbl="alignNode1" presStyleIdx="1" presStyleCnt="2" custScaleX="579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16FD-4C85-4D67-B9D8-5C0F427E59C0}" type="pres">
      <dgm:prSet presAssocID="{47F20E1E-5ED4-4D4A-B04B-A83500F7E2D7}" presName="desTx" presStyleLbl="alignAccFollowNode1" presStyleIdx="1" presStyleCnt="2" custScaleX="579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CB345-898F-4ADF-B73F-85621938C73F}" srcId="{3952FF22-946C-45F8-A180-87F8DBA421DA}" destId="{C72E2334-7B0B-4E54-95FE-864906055F16}" srcOrd="2" destOrd="0" parTransId="{5D2E0C2E-45D8-4C35-AADF-E0DBD167D2C7}" sibTransId="{573C04CF-AF6F-4FBB-B744-4A9B79BCF2C1}"/>
    <dgm:cxn modelId="{42DA4DC6-5F23-4EA4-B20A-A30013560C3E}" srcId="{47F20E1E-5ED4-4D4A-B04B-A83500F7E2D7}" destId="{F8A0D3B8-DACB-4A68-8799-35ECA28D7150}" srcOrd="3" destOrd="0" parTransId="{64DD0AB2-344C-42E7-9DCE-3C9F1CFC8B71}" sibTransId="{17670C57-7C9A-45A1-99A8-713CF6B2130A}"/>
    <dgm:cxn modelId="{DFF3441B-5588-4959-9CC0-902BE881B13D}" type="presOf" srcId="{3952FF22-946C-45F8-A180-87F8DBA421DA}" destId="{38A55DC8-D875-4E13-A644-5BD7A79EF2A7}" srcOrd="0" destOrd="0" presId="urn:microsoft.com/office/officeart/2005/8/layout/hList1"/>
    <dgm:cxn modelId="{9F455C0D-B201-49F7-871F-864C58556CCD}" type="presOf" srcId="{47F20E1E-5ED4-4D4A-B04B-A83500F7E2D7}" destId="{327191C9-E697-4BC2-9988-70EA2913E159}" srcOrd="0" destOrd="0" presId="urn:microsoft.com/office/officeart/2005/8/layout/hList1"/>
    <dgm:cxn modelId="{D2CF5E41-EF7B-47AF-9F2F-7C52667391A5}" type="presOf" srcId="{4EB440FF-F2B2-49AD-B3C6-0C05162DB38D}" destId="{7D8E16FD-4C85-4D67-B9D8-5C0F427E59C0}" srcOrd="0" destOrd="2" presId="urn:microsoft.com/office/officeart/2005/8/layout/hList1"/>
    <dgm:cxn modelId="{E823479A-2179-4339-9C39-B7953606A40A}" srcId="{3952FF22-946C-45F8-A180-87F8DBA421DA}" destId="{F301CF56-CC2C-481D-B388-5BE207920638}" srcOrd="0" destOrd="0" parTransId="{2E88D218-BD4D-452C-9CF3-C27636115648}" sibTransId="{947BF5AA-71A2-416C-AB7E-ED054C7F3982}"/>
    <dgm:cxn modelId="{82F3CA79-3485-42F9-9143-775DFEF6AE61}" type="presOf" srcId="{F8A0D3B8-DACB-4A68-8799-35ECA28D7150}" destId="{7D8E16FD-4C85-4D67-B9D8-5C0F427E59C0}" srcOrd="0" destOrd="3" presId="urn:microsoft.com/office/officeart/2005/8/layout/hList1"/>
    <dgm:cxn modelId="{8E9C9517-E404-437C-BEC6-72DF10373B2B}" type="presOf" srcId="{EB7C3CED-D5F7-4474-B8EC-03501CAB1665}" destId="{7D8E16FD-4C85-4D67-B9D8-5C0F427E59C0}" srcOrd="0" destOrd="0" presId="urn:microsoft.com/office/officeart/2005/8/layout/hList1"/>
    <dgm:cxn modelId="{0F563367-610A-4D65-8FE0-3ED6A523AB6D}" type="presOf" srcId="{C703839A-D7FB-490E-B8CA-17913AE7C6C5}" destId="{7D8E16FD-4C85-4D67-B9D8-5C0F427E59C0}" srcOrd="0" destOrd="1" presId="urn:microsoft.com/office/officeart/2005/8/layout/hList1"/>
    <dgm:cxn modelId="{93E1736C-9F94-4CAD-B0ED-1CC247D3E6C5}" srcId="{47F20E1E-5ED4-4D4A-B04B-A83500F7E2D7}" destId="{C703839A-D7FB-490E-B8CA-17913AE7C6C5}" srcOrd="1" destOrd="0" parTransId="{4E23C888-5895-48B1-959C-B6DC854F667A}" sibTransId="{A1728687-545B-49C9-B7A3-D1EEF3B8AD76}"/>
    <dgm:cxn modelId="{6B795AC1-54B8-43F0-98AE-483CCF23E2D7}" type="presOf" srcId="{5049E3C9-6A6F-47A7-BD2E-F1EA134411DE}" destId="{234798B0-7027-4D71-9ED6-2B3915293791}" srcOrd="0" destOrd="1" presId="urn:microsoft.com/office/officeart/2005/8/layout/hList1"/>
    <dgm:cxn modelId="{13F0FF7F-6346-4123-BC71-1E648074CFAE}" srcId="{3952FF22-946C-45F8-A180-87F8DBA421DA}" destId="{5049E3C9-6A6F-47A7-BD2E-F1EA134411DE}" srcOrd="1" destOrd="0" parTransId="{4E18CE2C-ACF9-48A1-BEB0-B54E6CAF8B73}" sibTransId="{D4FFB629-A84F-4445-BB33-65350088A764}"/>
    <dgm:cxn modelId="{98EABD92-ADA1-451F-B847-D3A97DA15E78}" srcId="{07091C20-801B-407D-9DB1-0DA78F9FDB76}" destId="{3952FF22-946C-45F8-A180-87F8DBA421DA}" srcOrd="0" destOrd="0" parTransId="{ABCFF903-1E73-4B7F-B15A-78C61141484F}" sibTransId="{6CE8F2A4-23DF-4546-B069-D82F91FCB07C}"/>
    <dgm:cxn modelId="{74C883C6-9D6A-40AF-9EFA-B893C9077CA0}" srcId="{07091C20-801B-407D-9DB1-0DA78F9FDB76}" destId="{47F20E1E-5ED4-4D4A-B04B-A83500F7E2D7}" srcOrd="1" destOrd="0" parTransId="{E94D492A-0CEF-470A-9EA8-2960C873BC50}" sibTransId="{F2066D98-E6A4-4B88-A1E9-F1BD95DFCC94}"/>
    <dgm:cxn modelId="{E47C6300-0881-4DFE-9044-B9400271181E}" type="presOf" srcId="{F301CF56-CC2C-481D-B388-5BE207920638}" destId="{234798B0-7027-4D71-9ED6-2B3915293791}" srcOrd="0" destOrd="0" presId="urn:microsoft.com/office/officeart/2005/8/layout/hList1"/>
    <dgm:cxn modelId="{72012654-0B97-43C4-8E8C-EF0586F4EA2E}" type="presOf" srcId="{07091C20-801B-407D-9DB1-0DA78F9FDB76}" destId="{01D7CBFC-CED1-44CD-8AE3-3A15B12829A6}" srcOrd="0" destOrd="0" presId="urn:microsoft.com/office/officeart/2005/8/layout/hList1"/>
    <dgm:cxn modelId="{9ADDA5A6-1EB3-4CE2-ADAF-C786ACDCD008}" srcId="{47F20E1E-5ED4-4D4A-B04B-A83500F7E2D7}" destId="{4EB440FF-F2B2-49AD-B3C6-0C05162DB38D}" srcOrd="2" destOrd="0" parTransId="{840D0325-26FE-4429-9014-19166AC1EA17}" sibTransId="{80940870-D56A-4454-88CA-EDA5C2160711}"/>
    <dgm:cxn modelId="{EDB0C1E4-E00B-484D-99D1-900B851898B9}" srcId="{47F20E1E-5ED4-4D4A-B04B-A83500F7E2D7}" destId="{EB7C3CED-D5F7-4474-B8EC-03501CAB1665}" srcOrd="0" destOrd="0" parTransId="{8383CE21-8E24-4F53-9545-6BF92F150A89}" sibTransId="{A281D7EE-ABEA-4B0A-9903-E19DFAFFAEC1}"/>
    <dgm:cxn modelId="{012492E1-C203-4AD3-9120-D7DCD585AABA}" type="presOf" srcId="{C72E2334-7B0B-4E54-95FE-864906055F16}" destId="{234798B0-7027-4D71-9ED6-2B3915293791}" srcOrd="0" destOrd="2" presId="urn:microsoft.com/office/officeart/2005/8/layout/hList1"/>
    <dgm:cxn modelId="{263301E7-B655-4A54-B0A3-6D4E8DA0215D}" type="presParOf" srcId="{01D7CBFC-CED1-44CD-8AE3-3A15B12829A6}" destId="{24F7F9E5-257C-4093-88F1-0CCA60E94A1F}" srcOrd="0" destOrd="0" presId="urn:microsoft.com/office/officeart/2005/8/layout/hList1"/>
    <dgm:cxn modelId="{D80FED3A-6602-481C-A875-8B912B73D1D7}" type="presParOf" srcId="{24F7F9E5-257C-4093-88F1-0CCA60E94A1F}" destId="{38A55DC8-D875-4E13-A644-5BD7A79EF2A7}" srcOrd="0" destOrd="0" presId="urn:microsoft.com/office/officeart/2005/8/layout/hList1"/>
    <dgm:cxn modelId="{7ABFE534-C002-4A8E-B486-98F8E08DEF14}" type="presParOf" srcId="{24F7F9E5-257C-4093-88F1-0CCA60E94A1F}" destId="{234798B0-7027-4D71-9ED6-2B3915293791}" srcOrd="1" destOrd="0" presId="urn:microsoft.com/office/officeart/2005/8/layout/hList1"/>
    <dgm:cxn modelId="{D74D3B8C-6D55-44C9-80E1-480F999462F5}" type="presParOf" srcId="{01D7CBFC-CED1-44CD-8AE3-3A15B12829A6}" destId="{20D102EB-2E9C-4763-8C18-0E27AD635665}" srcOrd="1" destOrd="0" presId="urn:microsoft.com/office/officeart/2005/8/layout/hList1"/>
    <dgm:cxn modelId="{0390AFAD-867E-4004-8292-5677D0F41541}" type="presParOf" srcId="{01D7CBFC-CED1-44CD-8AE3-3A15B12829A6}" destId="{601684FE-97FD-4A70-A9AE-B900877303E1}" srcOrd="2" destOrd="0" presId="urn:microsoft.com/office/officeart/2005/8/layout/hList1"/>
    <dgm:cxn modelId="{EDD6A112-A6EE-44C5-96A4-99582BBE4DEB}" type="presParOf" srcId="{601684FE-97FD-4A70-A9AE-B900877303E1}" destId="{327191C9-E697-4BC2-9988-70EA2913E159}" srcOrd="0" destOrd="0" presId="urn:microsoft.com/office/officeart/2005/8/layout/hList1"/>
    <dgm:cxn modelId="{730CBD9C-D22B-4AE0-9BB0-61C517770604}" type="presParOf" srcId="{601684FE-97FD-4A70-A9AE-B900877303E1}" destId="{7D8E16FD-4C85-4D67-B9D8-5C0F427E5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r>
            <a:rPr lang="en-US" sz="1600" b="1" i="1" dirty="0" smtClean="0"/>
            <a:t>Advantages</a:t>
          </a:r>
          <a:endParaRPr lang="en-US" sz="1600" b="1" i="1" dirty="0"/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r>
            <a:rPr lang="en-US" sz="1600" b="1" i="1" dirty="0" smtClean="0"/>
            <a:t>Disadvantages</a:t>
          </a:r>
          <a:endParaRPr lang="en-US" sz="1600" b="1" i="1" dirty="0"/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r>
            <a:rPr lang="en-US" sz="1200" dirty="0" smtClean="0"/>
            <a:t>Resembles execution model of computer</a:t>
          </a:r>
          <a:endParaRPr lang="en-US" sz="1200" dirty="0"/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r>
            <a:rPr lang="en-US" sz="1200" dirty="0" smtClean="0"/>
            <a:t>Less overhead when designing</a:t>
          </a:r>
          <a:endParaRPr lang="en-US" sz="1200" dirty="0"/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r>
            <a:rPr lang="en-US" sz="1200" dirty="0" smtClean="0"/>
            <a:t>Harder to understand as logical relation between data and functions is unclear</a:t>
          </a:r>
          <a:endParaRPr lang="en-US" sz="1200" dirty="0"/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B3B7F236-1B99-409C-A776-9471DF333B76}">
      <dgm:prSet phldrT="[Text]" custT="1"/>
      <dgm:spPr/>
      <dgm:t>
        <a:bodyPr/>
        <a:lstStyle/>
        <a:p>
          <a:r>
            <a:rPr lang="en-US" sz="1200" dirty="0" smtClean="0"/>
            <a:t>Hard to maintain</a:t>
          </a:r>
          <a:endParaRPr lang="en-US" sz="1200" dirty="0"/>
        </a:p>
      </dgm:t>
    </dgm:pt>
    <dgm:pt modelId="{ABE21231-EB90-40F5-B4EB-5743D7FD2C2D}" type="parTrans" cxnId="{3A18AE6A-C2B0-4419-8A06-A42A63B0E343}">
      <dgm:prSet/>
      <dgm:spPr/>
      <dgm:t>
        <a:bodyPr/>
        <a:lstStyle/>
        <a:p>
          <a:endParaRPr lang="en-US"/>
        </a:p>
      </dgm:t>
    </dgm:pt>
    <dgm:pt modelId="{E4899E28-865E-4120-A15E-923CAAD09D09}" type="sibTrans" cxnId="{3A18AE6A-C2B0-4419-8A06-A42A63B0E343}">
      <dgm:prSet/>
      <dgm:spPr/>
      <dgm:t>
        <a:bodyPr/>
        <a:lstStyle/>
        <a:p>
          <a:endParaRPr lang="en-US"/>
        </a:p>
      </dgm:t>
    </dgm:pt>
    <dgm:pt modelId="{DDF2529B-DBC6-48C7-A60B-06BC72F01E0A}">
      <dgm:prSet phldrT="[Text]" custT="1"/>
      <dgm:spPr/>
      <dgm:t>
        <a:bodyPr/>
        <a:lstStyle/>
        <a:p>
          <a:r>
            <a:rPr lang="en-US" sz="1200" dirty="0" smtClean="0"/>
            <a:t>Hard to extend/expand</a:t>
          </a:r>
          <a:endParaRPr lang="en-US" sz="1200" dirty="0"/>
        </a:p>
      </dgm:t>
    </dgm:pt>
    <dgm:pt modelId="{9158EFD2-44ED-4272-A80C-5601A715EAAC}" type="parTrans" cxnId="{968064D0-DC1E-4E44-8840-5B449CFC3CF0}">
      <dgm:prSet/>
      <dgm:spPr/>
      <dgm:t>
        <a:bodyPr/>
        <a:lstStyle/>
        <a:p>
          <a:endParaRPr lang="en-US"/>
        </a:p>
      </dgm:t>
    </dgm:pt>
    <dgm:pt modelId="{A9CBC365-B9FC-4EB4-AFCB-64105E9DB041}" type="sibTrans" cxnId="{968064D0-DC1E-4E44-8840-5B449CFC3CF0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14943" custLinFactNeighborX="8304" custLinFactNeighborY="7867"/>
      <dgm:spPr>
        <a:solidFill>
          <a:srgbClr val="FFCC99"/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80460" custScaleY="103158" custLinFactNeighborX="-16702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15902" custLinFactNeighborX="-4792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69225" custScaleY="64452" custLinFactX="-17752" custLinFactNeighborX="-100000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0493DFF0-119F-4BF2-A968-E5A1B9EE0EE0}" type="pres">
      <dgm:prSet presAssocID="{51F7D85C-7731-40EE-BAF2-89FC78CB474F}" presName="Minus" presStyleLbl="alignNode1" presStyleIdx="1" presStyleCnt="2" custScaleX="60494" custScaleY="53732" custLinFactNeighborX="12846" custLinFactNeighborY="41809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C14BEF0C-7071-4982-8569-FEE203D8B2FC}" type="pres">
      <dgm:prSet presAssocID="{51F7D85C-7731-40EE-BAF2-89FC78CB474F}" presName="Divider" presStyleLbl="parChTrans1D1" presStyleIdx="0" presStyleCnt="1" custLinFactX="-43165475" custLinFactNeighborX="-43200000" custLinFactNeighborY="4388"/>
      <dgm:spPr/>
    </dgm:pt>
  </dgm:ptLst>
  <dgm:cxnLst>
    <dgm:cxn modelId="{EA2EC5C0-D494-46EC-8A30-CA5BD3BC6CC6}" type="presOf" srcId="{E5D5F86C-DFD4-48C6-878F-93BC922A2DDF}" destId="{44FCA89E-C8DE-44C8-A7CE-D6CAB078A0A6}" srcOrd="0" destOrd="1" presId="urn:microsoft.com/office/officeart/2009/3/layout/PlusandMinus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968064D0-DC1E-4E44-8840-5B449CFC3CF0}" srcId="{42EA9467-4DD6-4FE1-8D68-DC4A67F3915D}" destId="{DDF2529B-DBC6-48C7-A60B-06BC72F01E0A}" srcOrd="2" destOrd="0" parTransId="{9158EFD2-44ED-4272-A80C-5601A715EAAC}" sibTransId="{A9CBC365-B9FC-4EB4-AFCB-64105E9DB041}"/>
    <dgm:cxn modelId="{C11E5FCD-D9A3-4BDB-84D5-D9800CFDE5FA}" type="presOf" srcId="{477487D4-0577-456E-915A-F56E5182DD31}" destId="{2E38EFE9-6697-4894-89DD-026713A232AA}" srcOrd="0" destOrd="1" presId="urn:microsoft.com/office/officeart/2009/3/layout/PlusandMinus"/>
    <dgm:cxn modelId="{D1103BEC-A49C-4041-98DF-1D9FEFC16D10}" type="presOf" srcId="{51F7D85C-7731-40EE-BAF2-89FC78CB474F}" destId="{A986C1A7-D6A7-4B6F-A1C8-5E511C6B4FD7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07607A1A-25D4-459A-A54A-EE0E26ADA029}" type="presOf" srcId="{DDF2529B-DBC6-48C7-A60B-06BC72F01E0A}" destId="{2E38EFE9-6697-4894-89DD-026713A232AA}" srcOrd="0" destOrd="3" presId="urn:microsoft.com/office/officeart/2009/3/layout/PlusandMinus"/>
    <dgm:cxn modelId="{2AC79421-9DAB-4E3A-86A3-032B75E74434}" type="presOf" srcId="{42EA9467-4DD6-4FE1-8D68-DC4A67F3915D}" destId="{2E38EFE9-6697-4894-89DD-026713A232AA}" srcOrd="0" destOrd="0" presId="urn:microsoft.com/office/officeart/2009/3/layout/PlusandMinus"/>
    <dgm:cxn modelId="{103EBD44-27A2-45C6-B9C5-89496CD8DCEA}" type="presOf" srcId="{FDC9DA9D-062C-4478-8049-7E0200DC9161}" destId="{44FCA89E-C8DE-44C8-A7CE-D6CAB078A0A6}" srcOrd="0" destOrd="2" presId="urn:microsoft.com/office/officeart/2009/3/layout/PlusandMinus"/>
    <dgm:cxn modelId="{3A18AE6A-C2B0-4419-8A06-A42A63B0E343}" srcId="{42EA9467-4DD6-4FE1-8D68-DC4A67F3915D}" destId="{B3B7F236-1B99-409C-A776-9471DF333B76}" srcOrd="1" destOrd="0" parTransId="{ABE21231-EB90-40F5-B4EB-5743D7FD2C2D}" sibTransId="{E4899E28-865E-4120-A15E-923CAAD09D09}"/>
    <dgm:cxn modelId="{6FD5E0DC-D916-4872-B578-DC62AC6D7D73}" type="presOf" srcId="{B3B7F236-1B99-409C-A776-9471DF333B76}" destId="{2E38EFE9-6697-4894-89DD-026713A232AA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1A12E522-1B4E-45A4-95D5-BF3ACC144E2B}" type="presOf" srcId="{368FBE16-63A0-47C9-B2C4-B4DFBEE05184}" destId="{44FCA89E-C8DE-44C8-A7CE-D6CAB078A0A6}" srcOrd="0" destOrd="0" presId="urn:microsoft.com/office/officeart/2009/3/layout/PlusandMinus"/>
    <dgm:cxn modelId="{9C3CDC4E-D825-4108-B8E2-CE1689388C01}" type="presParOf" srcId="{A986C1A7-D6A7-4B6F-A1C8-5E511C6B4FD7}" destId="{ED113868-63C2-4D70-99EA-142DC7321E99}" srcOrd="0" destOrd="0" presId="urn:microsoft.com/office/officeart/2009/3/layout/PlusandMinus"/>
    <dgm:cxn modelId="{1BD27206-89BF-4834-84B9-C247C728AF5A}" type="presParOf" srcId="{A986C1A7-D6A7-4B6F-A1C8-5E511C6B4FD7}" destId="{44FCA89E-C8DE-44C8-A7CE-D6CAB078A0A6}" srcOrd="1" destOrd="0" presId="urn:microsoft.com/office/officeart/2009/3/layout/PlusandMinus"/>
    <dgm:cxn modelId="{382819C6-CE39-4C31-A8F2-D47805D784DD}" type="presParOf" srcId="{A986C1A7-D6A7-4B6F-A1C8-5E511C6B4FD7}" destId="{2E38EFE9-6697-4894-89DD-026713A232AA}" srcOrd="2" destOrd="0" presId="urn:microsoft.com/office/officeart/2009/3/layout/PlusandMinus"/>
    <dgm:cxn modelId="{4AB1D7D6-7090-4631-87C6-3C48FE8510AA}" type="presParOf" srcId="{A986C1A7-D6A7-4B6F-A1C8-5E511C6B4FD7}" destId="{DE911F56-4B08-4126-8212-C047FDB530E5}" srcOrd="3" destOrd="0" presId="urn:microsoft.com/office/officeart/2009/3/layout/PlusandMinus"/>
    <dgm:cxn modelId="{B745BD51-2432-419E-8B72-4090F522B6EF}" type="presParOf" srcId="{A986C1A7-D6A7-4B6F-A1C8-5E511C6B4FD7}" destId="{0493DFF0-119F-4BF2-A968-E5A1B9EE0EE0}" srcOrd="4" destOrd="0" presId="urn:microsoft.com/office/officeart/2009/3/layout/PlusandMinus"/>
    <dgm:cxn modelId="{A9A3215A-9E70-4DC1-86C3-D09DAF8EBB14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r>
            <a:rPr lang="en-US" sz="2000" b="1" i="1" dirty="0" smtClean="0"/>
            <a:t>Advantages</a:t>
          </a:r>
          <a:endParaRPr lang="en-US" sz="2000" b="1" i="1" dirty="0"/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r>
            <a:rPr lang="en-US" sz="2000" b="1" i="1" dirty="0" smtClean="0"/>
            <a:t>Disadvantages</a:t>
          </a:r>
          <a:endParaRPr lang="en-US" sz="2000" b="1" i="1" dirty="0"/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r>
            <a:rPr lang="en-US" sz="1600" dirty="0" smtClean="0"/>
            <a:t>Easier to design as it resembles real world</a:t>
          </a:r>
          <a:endParaRPr lang="en-US" sz="1600" dirty="0"/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r>
            <a:rPr lang="en-US" sz="1600" dirty="0" smtClean="0"/>
            <a:t>Easier to maintain as modularity is enforced</a:t>
          </a:r>
          <a:endParaRPr lang="en-US" sz="1600" dirty="0"/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r>
            <a:rPr lang="en-US" sz="1600" dirty="0" smtClean="0"/>
            <a:t>Less efficient in execution</a:t>
          </a:r>
          <a:endParaRPr lang="en-US" sz="1600" dirty="0"/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C5749AA1-8855-4E9D-B487-66EE0AA909A1}">
      <dgm:prSet phldrT="[Text]" custT="1"/>
      <dgm:spPr/>
      <dgm:t>
        <a:bodyPr/>
        <a:lstStyle/>
        <a:p>
          <a:r>
            <a:rPr lang="en-US" sz="1600" dirty="0" smtClean="0"/>
            <a:t>Extensible</a:t>
          </a:r>
          <a:endParaRPr lang="en-US" sz="1600" dirty="0"/>
        </a:p>
      </dgm:t>
    </dgm:pt>
    <dgm:pt modelId="{E7865E79-C28B-49E7-B7B2-0FE8922673E4}" type="parTrans" cxnId="{35460BAA-4661-4703-9F67-83CDD848C454}">
      <dgm:prSet/>
      <dgm:spPr/>
      <dgm:t>
        <a:bodyPr/>
        <a:lstStyle/>
        <a:p>
          <a:endParaRPr lang="en-US"/>
        </a:p>
      </dgm:t>
    </dgm:pt>
    <dgm:pt modelId="{D2799EF9-A269-4AF6-B9B6-A9AB93DDE8AB}" type="sibTrans" cxnId="{35460BAA-4661-4703-9F67-83CDD848C454}">
      <dgm:prSet/>
      <dgm:spPr/>
      <dgm:t>
        <a:bodyPr/>
        <a:lstStyle/>
        <a:p>
          <a:endParaRPr lang="en-US"/>
        </a:p>
      </dgm:t>
    </dgm:pt>
    <dgm:pt modelId="{5D42239C-C18A-4D94-83B8-721824FEBBEA}">
      <dgm:prSet phldrT="[Text]" custT="1"/>
      <dgm:spPr/>
      <dgm:t>
        <a:bodyPr/>
        <a:lstStyle/>
        <a:p>
          <a:r>
            <a:rPr lang="en-US" sz="1600" dirty="0" smtClean="0"/>
            <a:t>Longer code with higher design overhead</a:t>
          </a:r>
          <a:endParaRPr lang="en-US" sz="1600" dirty="0"/>
        </a:p>
      </dgm:t>
    </dgm:pt>
    <dgm:pt modelId="{F9BA09EA-248B-481E-89F6-4DEA2E21CD53}" type="parTrans" cxnId="{3AD5BE76-E674-4167-9C75-517177CE3A13}">
      <dgm:prSet/>
      <dgm:spPr/>
      <dgm:t>
        <a:bodyPr/>
        <a:lstStyle/>
        <a:p>
          <a:endParaRPr lang="en-US"/>
        </a:p>
      </dgm:t>
    </dgm:pt>
    <dgm:pt modelId="{B9424D7B-9585-4AA4-8808-0C49012C0ACB}" type="sibTrans" cxnId="{3AD5BE76-E674-4167-9C75-517177CE3A13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24078" custLinFactNeighborX="8304" custLinFactNeighborY="786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44FCA89E-C8DE-44C8-A7CE-D6CAB078A0A6}" type="pres">
      <dgm:prSet presAssocID="{51F7D85C-7731-40EE-BAF2-89FC78CB474F}" presName="ParentText1" presStyleLbl="revTx" presStyleIdx="0" presStyleCnt="2" custScaleX="129964" custScaleY="103158" custLinFactNeighborX="-889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22193" custLinFactNeighborX="20710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/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/>
      <dgm:t>
        <a:bodyPr/>
        <a:lstStyle/>
        <a:p>
          <a:endParaRPr lang="en-US"/>
        </a:p>
      </dgm:t>
    </dgm:pt>
    <dgm:pt modelId="{C14BEF0C-7071-4982-8569-FEE203D8B2FC}" type="pres">
      <dgm:prSet presAssocID="{51F7D85C-7731-40EE-BAF2-89FC78CB474F}" presName="Divider" presStyleLbl="parChTrans1D1" presStyleIdx="0" presStyleCnt="1" custLinFactX="12801831" custLinFactNeighborX="12900000" custLinFactNeighborY="4388"/>
      <dgm:spPr/>
    </dgm:pt>
  </dgm:ptLst>
  <dgm:cxnLst>
    <dgm:cxn modelId="{1A188EB5-77A1-4E93-85A3-4D47C6C5C8EE}" type="presOf" srcId="{E5D5F86C-DFD4-48C6-878F-93BC922A2DDF}" destId="{44FCA89E-C8DE-44C8-A7CE-D6CAB078A0A6}" srcOrd="0" destOrd="1" presId="urn:microsoft.com/office/officeart/2009/3/layout/PlusandMinus"/>
    <dgm:cxn modelId="{35460BAA-4661-4703-9F67-83CDD848C454}" srcId="{368FBE16-63A0-47C9-B2C4-B4DFBEE05184}" destId="{C5749AA1-8855-4E9D-B487-66EE0AA909A1}" srcOrd="2" destOrd="0" parTransId="{E7865E79-C28B-49E7-B7B2-0FE8922673E4}" sibTransId="{D2799EF9-A269-4AF6-B9B6-A9AB93DDE8AB}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027AF674-5502-4FE4-9FCF-B6C159E24601}" type="presOf" srcId="{42EA9467-4DD6-4FE1-8D68-DC4A67F3915D}" destId="{2E38EFE9-6697-4894-89DD-026713A232AA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95A23920-B8F8-4BF0-8C42-B82B34A9440A}" type="presOf" srcId="{51F7D85C-7731-40EE-BAF2-89FC78CB474F}" destId="{A986C1A7-D6A7-4B6F-A1C8-5E511C6B4FD7}" srcOrd="0" destOrd="0" presId="urn:microsoft.com/office/officeart/2009/3/layout/PlusandMinus"/>
    <dgm:cxn modelId="{F63AA6C6-F9CB-4491-8087-B5DAD098DBAF}" type="presOf" srcId="{368FBE16-63A0-47C9-B2C4-B4DFBEE05184}" destId="{44FCA89E-C8DE-44C8-A7CE-D6CAB078A0A6}" srcOrd="0" destOrd="0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5D4CBEA6-819C-45CD-88A6-2B7936423670}" type="presOf" srcId="{C5749AA1-8855-4E9D-B487-66EE0AA909A1}" destId="{44FCA89E-C8DE-44C8-A7CE-D6CAB078A0A6}" srcOrd="0" destOrd="3" presId="urn:microsoft.com/office/officeart/2009/3/layout/PlusandMinus"/>
    <dgm:cxn modelId="{C7AF946D-3AB3-49AD-984B-0A9F5012D1C6}" type="presOf" srcId="{477487D4-0577-456E-915A-F56E5182DD31}" destId="{2E38EFE9-6697-4894-89DD-026713A232AA}" srcOrd="0" destOrd="1" presId="urn:microsoft.com/office/officeart/2009/3/layout/PlusandMinus"/>
    <dgm:cxn modelId="{3AD5BE76-E674-4167-9C75-517177CE3A13}" srcId="{42EA9467-4DD6-4FE1-8D68-DC4A67F3915D}" destId="{5D42239C-C18A-4D94-83B8-721824FEBBEA}" srcOrd="1" destOrd="0" parTransId="{F9BA09EA-248B-481E-89F6-4DEA2E21CD53}" sibTransId="{B9424D7B-9585-4AA4-8808-0C49012C0ACB}"/>
    <dgm:cxn modelId="{A2504B87-3CE4-49AF-8DE8-84486B75BDCB}" type="presOf" srcId="{5D42239C-C18A-4D94-83B8-721824FEBBEA}" destId="{2E38EFE9-6697-4894-89DD-026713A232AA}" srcOrd="0" destOrd="2" presId="urn:microsoft.com/office/officeart/2009/3/layout/PlusandMinus"/>
    <dgm:cxn modelId="{5F5B6C34-2A7F-417C-8C65-54E483268CAB}" type="presOf" srcId="{FDC9DA9D-062C-4478-8049-7E0200DC9161}" destId="{44FCA89E-C8DE-44C8-A7CE-D6CAB078A0A6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5AD8F9BD-CAFB-413C-A175-2E62B24084C9}" type="presParOf" srcId="{A986C1A7-D6A7-4B6F-A1C8-5E511C6B4FD7}" destId="{ED113868-63C2-4D70-99EA-142DC7321E99}" srcOrd="0" destOrd="0" presId="urn:microsoft.com/office/officeart/2009/3/layout/PlusandMinus"/>
    <dgm:cxn modelId="{64C85BA7-1F4B-4E90-8C5B-9C617B6F4747}" type="presParOf" srcId="{A986C1A7-D6A7-4B6F-A1C8-5E511C6B4FD7}" destId="{44FCA89E-C8DE-44C8-A7CE-D6CAB078A0A6}" srcOrd="1" destOrd="0" presId="urn:microsoft.com/office/officeart/2009/3/layout/PlusandMinus"/>
    <dgm:cxn modelId="{51432A23-33BA-41A5-BC03-8C575F10B27D}" type="presParOf" srcId="{A986C1A7-D6A7-4B6F-A1C8-5E511C6B4FD7}" destId="{2E38EFE9-6697-4894-89DD-026713A232AA}" srcOrd="2" destOrd="0" presId="urn:microsoft.com/office/officeart/2009/3/layout/PlusandMinus"/>
    <dgm:cxn modelId="{A57B1A30-BEB3-48F3-B90A-71D31F65969C}" type="presParOf" srcId="{A986C1A7-D6A7-4B6F-A1C8-5E511C6B4FD7}" destId="{DE911F56-4B08-4126-8212-C047FDB530E5}" srcOrd="3" destOrd="0" presId="urn:microsoft.com/office/officeart/2009/3/layout/PlusandMinus"/>
    <dgm:cxn modelId="{3038FC77-D016-45ED-A7DE-E95430548F2D}" type="presParOf" srcId="{A986C1A7-D6A7-4B6F-A1C8-5E511C6B4FD7}" destId="{0493DFF0-119F-4BF2-A968-E5A1B9EE0EE0}" srcOrd="4" destOrd="0" presId="urn:microsoft.com/office/officeart/2009/3/layout/PlusandMinus"/>
    <dgm:cxn modelId="{B1CC44CF-20CB-48EB-809D-ECEB165E1B12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47A8-770B-414C-B580-1573412FBF54}">
      <dsp:nvSpPr>
        <dsp:cNvPr id="0" name=""/>
        <dsp:cNvSpPr/>
      </dsp:nvSpPr>
      <dsp:spPr>
        <a:xfrm>
          <a:off x="0" y="103471"/>
          <a:ext cx="7010400" cy="498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Programming model and OOP</a:t>
          </a:r>
          <a:endParaRPr lang="en-US" sz="3200" kern="1200" dirty="0"/>
        </a:p>
      </dsp:txBody>
      <dsp:txXfrm>
        <a:off x="24321" y="127792"/>
        <a:ext cx="6961758" cy="449574"/>
      </dsp:txXfrm>
    </dsp:sp>
    <dsp:sp modelId="{16418718-EDC3-429C-B6EA-82F58C71A659}">
      <dsp:nvSpPr>
        <dsp:cNvPr id="0" name=""/>
        <dsp:cNvSpPr/>
      </dsp:nvSpPr>
      <dsp:spPr>
        <a:xfrm>
          <a:off x="0" y="601688"/>
          <a:ext cx="7010400" cy="87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Using object-oriented modeling to formulate solution</a:t>
          </a:r>
          <a:endParaRPr lang="en-US" sz="2400" kern="1200" dirty="0"/>
        </a:p>
      </dsp:txBody>
      <dsp:txXfrm>
        <a:off x="0" y="601688"/>
        <a:ext cx="7010400" cy="875835"/>
      </dsp:txXfrm>
    </dsp:sp>
    <dsp:sp modelId="{ACD24936-CC8F-4050-AE8C-B1029E8CD5E0}">
      <dsp:nvSpPr>
        <dsp:cNvPr id="0" name=""/>
        <dsp:cNvSpPr/>
      </dsp:nvSpPr>
      <dsp:spPr>
        <a:xfrm>
          <a:off x="0" y="1477523"/>
          <a:ext cx="7010400" cy="481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Creating our own classes</a:t>
          </a:r>
          <a:endParaRPr lang="en-US" sz="3200" kern="1200" dirty="0"/>
        </a:p>
      </dsp:txBody>
      <dsp:txXfrm>
        <a:off x="23522" y="1501045"/>
        <a:ext cx="6963356" cy="434813"/>
      </dsp:txXfrm>
    </dsp:sp>
    <dsp:sp modelId="{74922A8B-6EE3-4582-A95E-DE2259D11DED}">
      <dsp:nvSpPr>
        <dsp:cNvPr id="0" name=""/>
        <dsp:cNvSpPr/>
      </dsp:nvSpPr>
      <dsp:spPr>
        <a:xfrm>
          <a:off x="0" y="1959381"/>
          <a:ext cx="7010400" cy="116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Determining what services to provide for a class</a:t>
          </a:r>
          <a:endParaRPr lang="en-US" sz="2400" kern="1200" dirty="0"/>
        </a:p>
      </dsp:txBody>
      <dsp:txXfrm>
        <a:off x="0" y="1959381"/>
        <a:ext cx="7010400" cy="1160080"/>
      </dsp:txXfrm>
    </dsp:sp>
    <dsp:sp modelId="{BFA1C9FA-3A01-4D2C-B330-085B23196BEE}">
      <dsp:nvSpPr>
        <dsp:cNvPr id="0" name=""/>
        <dsp:cNvSpPr/>
      </dsp:nvSpPr>
      <dsp:spPr>
        <a:xfrm>
          <a:off x="0" y="3119461"/>
          <a:ext cx="7010400" cy="545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Unified Modeling Language (UML)</a:t>
          </a:r>
          <a:endParaRPr lang="en-US" sz="3200" kern="1200" dirty="0"/>
        </a:p>
      </dsp:txBody>
      <dsp:txXfrm>
        <a:off x="26635" y="3146096"/>
        <a:ext cx="6957130" cy="492356"/>
      </dsp:txXfrm>
    </dsp:sp>
    <dsp:sp modelId="{741A98D2-7B9A-4076-8FB7-699E95FC7442}">
      <dsp:nvSpPr>
        <dsp:cNvPr id="0" name=""/>
        <dsp:cNvSpPr/>
      </dsp:nvSpPr>
      <dsp:spPr>
        <a:xfrm>
          <a:off x="0" y="3665088"/>
          <a:ext cx="7010400" cy="49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Graphic representation of OOP components</a:t>
          </a:r>
          <a:endParaRPr lang="en-US" sz="2400" kern="1200" dirty="0"/>
        </a:p>
      </dsp:txBody>
      <dsp:txXfrm>
        <a:off x="0" y="3665088"/>
        <a:ext cx="7010400" cy="4986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1015464" y="275405"/>
          <a:ext cx="6355663" cy="1462958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>
              <a:solidFill>
                <a:schemeClr val="tx1"/>
              </a:solidFill>
            </a:rPr>
            <a:t>Textbook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Chapter 2: </a:t>
          </a:r>
          <a:r>
            <a:rPr lang="en-US" sz="2000" kern="12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381203" y="275405"/>
        <a:ext cx="5989924" cy="1462958"/>
      </dsp:txXfrm>
    </dsp:sp>
    <dsp:sp modelId="{E9C254D0-7C86-4675-AC1B-555179EDDE6F}">
      <dsp:nvSpPr>
        <dsp:cNvPr id="0" name=""/>
        <dsp:cNvSpPr/>
      </dsp:nvSpPr>
      <dsp:spPr>
        <a:xfrm>
          <a:off x="206051" y="2257"/>
          <a:ext cx="2009254" cy="20092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1015464" y="2611288"/>
          <a:ext cx="6355663" cy="2009254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517777" y="2611288"/>
        <a:ext cx="5853350" cy="2009254"/>
      </dsp:txXfrm>
    </dsp:sp>
    <dsp:sp modelId="{71E86C86-047A-4D09-AAD2-F51B4E8AD96C}">
      <dsp:nvSpPr>
        <dsp:cNvPr id="0" name=""/>
        <dsp:cNvSpPr/>
      </dsp:nvSpPr>
      <dsp:spPr>
        <a:xfrm>
          <a:off x="206051" y="2611288"/>
          <a:ext cx="2009254" cy="20092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55DC8-D875-4E13-A644-5BD7A79EF2A7}">
      <dsp:nvSpPr>
        <dsp:cNvPr id="0" name=""/>
        <dsp:cNvSpPr/>
      </dsp:nvSpPr>
      <dsp:spPr>
        <a:xfrm>
          <a:off x="3020" y="24802"/>
          <a:ext cx="4647734" cy="662400"/>
        </a:xfrm>
        <a:prstGeom prst="rect">
          <a:avLst/>
        </a:prstGeom>
        <a:solidFill>
          <a:srgbClr val="FFB061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Procedural/Imperative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20" y="24802"/>
        <a:ext cx="4647734" cy="662400"/>
      </dsp:txXfrm>
    </dsp:sp>
    <dsp:sp modelId="{234798B0-7027-4D71-9ED6-2B3915293791}">
      <dsp:nvSpPr>
        <dsp:cNvPr id="0" name=""/>
        <dsp:cNvSpPr/>
      </dsp:nvSpPr>
      <dsp:spPr>
        <a:xfrm>
          <a:off x="3020" y="687202"/>
          <a:ext cx="4647734" cy="2335994"/>
        </a:xfrm>
        <a:prstGeom prst="rect">
          <a:avLst/>
        </a:prstGeom>
        <a:solidFill>
          <a:srgbClr val="FFFF99">
            <a:alpha val="90000"/>
          </a:srgbClr>
        </a:solidFill>
        <a:ln w="25400" cap="flat" cmpd="sng" algn="ctr">
          <a:solidFill>
            <a:srgbClr val="FFB061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View program as a process of transforming data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Data and associated functions are separated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Data is publicly accessible to everyone</a:t>
          </a:r>
          <a:endParaRPr lang="en-US" sz="2000" kern="1200" dirty="0"/>
        </a:p>
      </dsp:txBody>
      <dsp:txXfrm>
        <a:off x="3020" y="687202"/>
        <a:ext cx="4647734" cy="2335994"/>
      </dsp:txXfrm>
    </dsp:sp>
    <dsp:sp modelId="{327191C9-E697-4BC2-9988-70EA2913E159}">
      <dsp:nvSpPr>
        <dsp:cNvPr id="0" name=""/>
        <dsp:cNvSpPr/>
      </dsp:nvSpPr>
      <dsp:spPr>
        <a:xfrm>
          <a:off x="5243152" y="24802"/>
          <a:ext cx="2450026" cy="66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OOP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43152" y="24802"/>
        <a:ext cx="2450026" cy="662400"/>
      </dsp:txXfrm>
    </dsp:sp>
    <dsp:sp modelId="{7D8E16FD-4C85-4D67-B9D8-5C0F427E59C0}">
      <dsp:nvSpPr>
        <dsp:cNvPr id="0" name=""/>
        <dsp:cNvSpPr/>
      </dsp:nvSpPr>
      <dsp:spPr>
        <a:xfrm>
          <a:off x="5243152" y="687202"/>
          <a:ext cx="2450026" cy="2335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Encapsulation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Inheritance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Abstraction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Polymorphism</a:t>
          </a:r>
          <a:endParaRPr lang="en-US" sz="2000" kern="1200" dirty="0"/>
        </a:p>
      </dsp:txBody>
      <dsp:txXfrm>
        <a:off x="5243152" y="687202"/>
        <a:ext cx="2450026" cy="2335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7" y="438911"/>
          <a:ext cx="5638792" cy="1999488"/>
        </a:xfrm>
        <a:prstGeom prst="rect">
          <a:avLst/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76200" y="665003"/>
          <a:ext cx="2030196" cy="176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Advantages</a:t>
          </a:r>
          <a:endParaRPr lang="en-US" sz="2000" b="1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Resembles execution model of computer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Less overhead when designing</a:t>
          </a:r>
          <a:endParaRPr lang="en-US" sz="1800" kern="1200" dirty="0"/>
        </a:p>
      </dsp:txBody>
      <dsp:txXfrm>
        <a:off x="76200" y="665003"/>
        <a:ext cx="2030196" cy="1764556"/>
      </dsp:txXfrm>
    </dsp:sp>
    <dsp:sp modelId="{2E38EFE9-6697-4894-89DD-026713A232AA}">
      <dsp:nvSpPr>
        <dsp:cNvPr id="0" name=""/>
        <dsp:cNvSpPr/>
      </dsp:nvSpPr>
      <dsp:spPr>
        <a:xfrm>
          <a:off x="2319007" y="685803"/>
          <a:ext cx="3225005" cy="17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Disadvantages</a:t>
          </a:r>
          <a:endParaRPr lang="en-US" sz="2000" b="1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Harder to understand as logical relation between data and functions is unclear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Hard to maintain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Hard to extend/expand</a:t>
          </a:r>
          <a:endParaRPr lang="en-US" sz="1800" kern="1200" dirty="0"/>
        </a:p>
      </dsp:txBody>
      <dsp:txXfrm>
        <a:off x="2319007" y="685803"/>
        <a:ext cx="3225005" cy="1710537"/>
      </dsp:txXfrm>
    </dsp:sp>
    <dsp:sp modelId="{DE911F56-4B08-4126-8212-C047FDB530E5}">
      <dsp:nvSpPr>
        <dsp:cNvPr id="0" name=""/>
        <dsp:cNvSpPr/>
      </dsp:nvSpPr>
      <dsp:spPr>
        <a:xfrm>
          <a:off x="0" y="62300"/>
          <a:ext cx="588543" cy="584355"/>
        </a:xfrm>
        <a:prstGeom prst="plus">
          <a:avLst>
            <a:gd name="adj" fmla="val 32810"/>
          </a:avLst>
        </a:prstGeom>
        <a:solidFill>
          <a:srgbClr val="FFB061"/>
        </a:solidFill>
        <a:ln w="25400" cap="flat" cmpd="sng" algn="ctr">
          <a:solidFill>
            <a:srgbClr val="FFB0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5067628" y="381000"/>
          <a:ext cx="571171" cy="173857"/>
        </a:xfrm>
        <a:prstGeom prst="rect">
          <a:avLst/>
        </a:prstGeom>
        <a:solidFill>
          <a:srgbClr val="FFB061"/>
        </a:solidFill>
        <a:ln w="25400" cap="flat" cmpd="sng" algn="ctr">
          <a:solidFill>
            <a:srgbClr val="FFB0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2171701" y="685799"/>
          <a:ext cx="444" cy="1633728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91C9-E697-4BC2-9988-70EA2913E159}">
      <dsp:nvSpPr>
        <dsp:cNvPr id="0" name=""/>
        <dsp:cNvSpPr/>
      </dsp:nvSpPr>
      <dsp:spPr>
        <a:xfrm>
          <a:off x="0" y="-73583"/>
          <a:ext cx="7460307" cy="68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4 fundamental OOP concepts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0" y="-73583"/>
        <a:ext cx="7460307" cy="684000"/>
      </dsp:txXfrm>
    </dsp:sp>
    <dsp:sp modelId="{7D8E16FD-4C85-4D67-B9D8-5C0F427E59C0}">
      <dsp:nvSpPr>
        <dsp:cNvPr id="0" name=""/>
        <dsp:cNvSpPr/>
      </dsp:nvSpPr>
      <dsp:spPr>
        <a:xfrm>
          <a:off x="3646" y="603039"/>
          <a:ext cx="7460307" cy="4728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Encapsulation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 smtClean="0"/>
            <a:t>Bundling data and associated functionalities</a:t>
          </a:r>
          <a:endParaRPr lang="en-US" sz="2000" kern="1200" dirty="0"/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Hide internal details and restricting access</a:t>
          </a:r>
          <a:endParaRPr lang="en-US" sz="20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Inheritance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Deriving a class from another, affording code reuse</a:t>
          </a:r>
          <a:endParaRPr lang="en-US" sz="20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Abstraction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 smtClean="0"/>
            <a:t>Hiding the complexity of the implementation</a:t>
          </a:r>
          <a:endParaRPr lang="en-US" sz="2000" kern="1200" dirty="0"/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Focusing on the specifications and not the implementation details</a:t>
          </a:r>
          <a:endParaRPr lang="en-US" sz="20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Polymorphism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Behavior of functionality changes according to the actual type of data</a:t>
          </a:r>
          <a:endParaRPr lang="en-US" sz="2000" kern="1200" dirty="0"/>
        </a:p>
      </dsp:txBody>
      <dsp:txXfrm>
        <a:off x="3646" y="603039"/>
        <a:ext cx="7460307" cy="4728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AC019-D5A1-4C06-80AE-377379417EFE}">
      <dsp:nvSpPr>
        <dsp:cNvPr id="0" name=""/>
        <dsp:cNvSpPr/>
      </dsp:nvSpPr>
      <dsp:spPr>
        <a:xfrm>
          <a:off x="183361" y="1"/>
          <a:ext cx="2324695" cy="82792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</a:t>
          </a:r>
          <a:endParaRPr lang="en-US" sz="3200" kern="1200" dirty="0"/>
        </a:p>
      </dsp:txBody>
      <dsp:txXfrm>
        <a:off x="207610" y="24250"/>
        <a:ext cx="2276197" cy="779430"/>
      </dsp:txXfrm>
    </dsp:sp>
    <dsp:sp modelId="{ED24C9B5-9C43-4834-AB61-56E28E636E59}">
      <dsp:nvSpPr>
        <dsp:cNvPr id="0" name=""/>
        <dsp:cNvSpPr/>
      </dsp:nvSpPr>
      <dsp:spPr>
        <a:xfrm>
          <a:off x="415831" y="827929"/>
          <a:ext cx="232469" cy="87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60"/>
              </a:lnTo>
              <a:lnTo>
                <a:pt x="232469" y="871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A9075-42E0-440E-9EB1-0ADD32C63A73}">
      <dsp:nvSpPr>
        <dsp:cNvPr id="0" name=""/>
        <dsp:cNvSpPr/>
      </dsp:nvSpPr>
      <dsp:spPr>
        <a:xfrm>
          <a:off x="648300" y="1118516"/>
          <a:ext cx="2823407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C00000"/>
              </a:solidFill>
            </a:rPr>
            <a:t>Account number </a:t>
          </a:r>
          <a:r>
            <a:rPr lang="en-US" sz="2000" kern="1200" dirty="0" smtClean="0"/>
            <a:t>(integer)</a:t>
          </a:r>
          <a:endParaRPr lang="en-US" sz="2000" kern="1200" dirty="0"/>
        </a:p>
      </dsp:txBody>
      <dsp:txXfrm>
        <a:off x="682344" y="1152560"/>
        <a:ext cx="2755319" cy="1094259"/>
      </dsp:txXfrm>
    </dsp:sp>
    <dsp:sp modelId="{F20E5510-26F9-4E90-9807-EF41679F0384}">
      <dsp:nvSpPr>
        <dsp:cNvPr id="0" name=""/>
        <dsp:cNvSpPr/>
      </dsp:nvSpPr>
      <dsp:spPr>
        <a:xfrm>
          <a:off x="415831" y="827929"/>
          <a:ext cx="232469" cy="23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95"/>
              </a:lnTo>
              <a:lnTo>
                <a:pt x="232469" y="23246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BE57F-C0B8-4865-A6A9-9FF66DC91E87}">
      <dsp:nvSpPr>
        <dsp:cNvPr id="0" name=""/>
        <dsp:cNvSpPr/>
      </dsp:nvSpPr>
      <dsp:spPr>
        <a:xfrm>
          <a:off x="648300" y="2571451"/>
          <a:ext cx="2823407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C00000"/>
              </a:solidFill>
            </a:rPr>
            <a:t>Balance</a:t>
          </a:r>
          <a:r>
            <a:rPr lang="en-US" sz="2600" kern="1200" dirty="0" smtClean="0"/>
            <a:t> (</a:t>
          </a:r>
          <a:r>
            <a:rPr lang="en-US" sz="2000" kern="1200" dirty="0" smtClean="0"/>
            <a:t>non-negative double value)</a:t>
          </a:r>
          <a:endParaRPr lang="en-US" sz="2000" kern="1200" dirty="0"/>
        </a:p>
      </dsp:txBody>
      <dsp:txXfrm>
        <a:off x="682344" y="2605495"/>
        <a:ext cx="2755319" cy="1094259"/>
      </dsp:txXfrm>
    </dsp:sp>
    <dsp:sp modelId="{43A3AEFB-09B4-44FF-93A3-C4F104FD1C94}">
      <dsp:nvSpPr>
        <dsp:cNvPr id="0" name=""/>
        <dsp:cNvSpPr/>
      </dsp:nvSpPr>
      <dsp:spPr>
        <a:xfrm>
          <a:off x="3587943" y="1"/>
          <a:ext cx="2324695" cy="82792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Operations</a:t>
          </a:r>
          <a:endParaRPr lang="en-US" sz="3200" kern="1200" dirty="0"/>
        </a:p>
      </dsp:txBody>
      <dsp:txXfrm>
        <a:off x="3612192" y="24250"/>
        <a:ext cx="2276197" cy="779430"/>
      </dsp:txXfrm>
    </dsp:sp>
    <dsp:sp modelId="{700D6A9F-866D-4D56-9B22-E4BD002765F0}">
      <dsp:nvSpPr>
        <dsp:cNvPr id="0" name=""/>
        <dsp:cNvSpPr/>
      </dsp:nvSpPr>
      <dsp:spPr>
        <a:xfrm>
          <a:off x="3820412" y="827929"/>
          <a:ext cx="232469" cy="87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60"/>
              </a:lnTo>
              <a:lnTo>
                <a:pt x="232469" y="871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5812E-AC21-4CDA-A543-25EFEFC66F37}">
      <dsp:nvSpPr>
        <dsp:cNvPr id="0" name=""/>
        <dsp:cNvSpPr/>
      </dsp:nvSpPr>
      <dsp:spPr>
        <a:xfrm>
          <a:off x="4052882" y="1118516"/>
          <a:ext cx="1859756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99"/>
              </a:solidFill>
            </a:rPr>
            <a:t>Withdrawal</a:t>
          </a:r>
          <a:endParaRPr lang="en-US" sz="2600" kern="1200" dirty="0">
            <a:solidFill>
              <a:srgbClr val="000099"/>
            </a:solidFill>
          </a:endParaRPr>
        </a:p>
      </dsp:txBody>
      <dsp:txXfrm>
        <a:off x="4086926" y="1152560"/>
        <a:ext cx="1791668" cy="1094259"/>
      </dsp:txXfrm>
    </dsp:sp>
    <dsp:sp modelId="{1DA15024-A3CF-4709-8123-579E29EC822B}">
      <dsp:nvSpPr>
        <dsp:cNvPr id="0" name=""/>
        <dsp:cNvSpPr/>
      </dsp:nvSpPr>
      <dsp:spPr>
        <a:xfrm>
          <a:off x="3820412" y="827929"/>
          <a:ext cx="232469" cy="23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95"/>
              </a:lnTo>
              <a:lnTo>
                <a:pt x="232469" y="23246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33AAD-A397-42C0-B11A-A091D60ED225}">
      <dsp:nvSpPr>
        <dsp:cNvPr id="0" name=""/>
        <dsp:cNvSpPr/>
      </dsp:nvSpPr>
      <dsp:spPr>
        <a:xfrm>
          <a:off x="4052882" y="2571451"/>
          <a:ext cx="1859756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99"/>
              </a:solidFill>
            </a:rPr>
            <a:t>Deposit</a:t>
          </a:r>
          <a:endParaRPr lang="en-US" sz="2600" kern="1200" dirty="0">
            <a:solidFill>
              <a:srgbClr val="000099"/>
            </a:solidFill>
          </a:endParaRPr>
        </a:p>
      </dsp:txBody>
      <dsp:txXfrm>
        <a:off x="4086926" y="2605495"/>
        <a:ext cx="1791668" cy="10942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864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864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88738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2374" y="2"/>
            <a:ext cx="288887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8188"/>
            <a:ext cx="4911725" cy="3684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486" y="4668642"/>
            <a:ext cx="5333766" cy="44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335"/>
            <a:ext cx="288738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2374" y="9340335"/>
            <a:ext cx="288887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4713" y="738188"/>
            <a:ext cx="4913312" cy="3686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[CS1020 Lecture 3 AY2013/4 S2]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 [CS1020 Lecture 3 AY2013/4 S2]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286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CS1020 Lecture Note #3: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Object Oriented Programming (OOP) Part 2 – Designer Mode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i="1" dirty="0" smtClean="0">
                <a:latin typeface="Calibri" pitchFamily="34" charset="0"/>
              </a:rPr>
              <a:t>Creating our own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Procedural (eg: C) versus OOP (eg: Java)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80872005"/>
              </p:ext>
            </p:extLst>
          </p:nvPr>
        </p:nvGraphicFramePr>
        <p:xfrm>
          <a:off x="990600" y="1253193"/>
          <a:ext cx="7696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65245071"/>
              </p:ext>
            </p:extLst>
          </p:nvPr>
        </p:nvGraphicFramePr>
        <p:xfrm>
          <a:off x="424192" y="4038600"/>
          <a:ext cx="5638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156960" y="929640"/>
            <a:ext cx="0" cy="571500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85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OOP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9857297"/>
              </p:ext>
            </p:extLst>
          </p:nvPr>
        </p:nvGraphicFramePr>
        <p:xfrm>
          <a:off x="1066800" y="1066800"/>
          <a:ext cx="7467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56360" y="1714500"/>
            <a:ext cx="7239000" cy="1088886"/>
            <a:chOff x="1295400" y="1524000"/>
            <a:chExt cx="7239000" cy="1088886"/>
          </a:xfrm>
        </p:grpSpPr>
        <p:sp>
          <p:nvSpPr>
            <p:cNvPr id="2" name="Rounded Rectangle 1"/>
            <p:cNvSpPr/>
            <p:nvPr/>
          </p:nvSpPr>
          <p:spPr>
            <a:xfrm>
              <a:off x="1295400" y="1524000"/>
              <a:ext cx="5943600" cy="108888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91400" y="1744980"/>
              <a:ext cx="114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9"/>
                  </a:solidFill>
                </a:rPr>
                <a:t>Today’s focus</a:t>
              </a:r>
              <a:endParaRPr lang="en-US" sz="20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111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Illustration: Bank Account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1143000"/>
          </a:xfrm>
        </p:spPr>
        <p:txBody>
          <a:bodyPr/>
          <a:lstStyle/>
          <a:p>
            <a:r>
              <a:rPr lang="en-US" sz="2000" i="1" dirty="0" smtClean="0"/>
              <a:t>(Note: This illustration serves as a quick comparison between a procedural language and an object-oriented language; it is not meant to be comprehensive.)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830186"/>
              </p:ext>
            </p:extLst>
          </p:nvPr>
        </p:nvGraphicFramePr>
        <p:xfrm>
          <a:off x="1524000" y="2286000"/>
          <a:ext cx="6096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2558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0271" y="1066800"/>
            <a:ext cx="2971800" cy="1190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typedef struct {</a:t>
            </a:r>
          </a:p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</a:rPr>
              <a:t>acctNum;</a:t>
            </a:r>
          </a:p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double </a:t>
            </a:r>
            <a:r>
              <a:rPr lang="en-US" b="1" dirty="0">
                <a:latin typeface="Courier New" pitchFamily="49" charset="0"/>
              </a:rPr>
              <a:t>balance;</a:t>
            </a:r>
          </a:p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>
                <a:solidFill>
                  <a:srgbClr val="000099"/>
                </a:solidFill>
                <a:latin typeface="Courier New" pitchFamily="49" charset="0"/>
              </a:rPr>
              <a:t>BankAcct</a:t>
            </a:r>
            <a:r>
              <a:rPr lang="en-US" b="1" dirty="0">
                <a:solidFill>
                  <a:srgbClr val="0033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0270" y="2438400"/>
            <a:ext cx="7028330" cy="397031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i="1" dirty="0" smtClean="0">
                <a:latin typeface="Courier New" pitchFamily="49" charset="0"/>
              </a:rPr>
              <a:t>initialize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</a:rPr>
              <a:t>BankAcct</a:t>
            </a:r>
            <a:r>
              <a:rPr lang="en-US" b="1" dirty="0" smtClean="0">
                <a:latin typeface="Courier New" pitchFamily="49" charset="0"/>
              </a:rPr>
              <a:t> *baPtr</a:t>
            </a:r>
            <a:r>
              <a:rPr lang="en-US" b="1" dirty="0">
                <a:latin typeface="Courier New" pitchFamily="49" charset="0"/>
              </a:rPr>
              <a:t>, int </a:t>
            </a:r>
            <a:r>
              <a:rPr lang="en-US" b="1" dirty="0" smtClean="0">
                <a:latin typeface="Courier New" pitchFamily="49" charset="0"/>
              </a:rPr>
              <a:t>anum) {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baPtr-</a:t>
            </a:r>
            <a:r>
              <a:rPr lang="en-US" b="1" dirty="0">
                <a:latin typeface="Courier New" pitchFamily="49" charset="0"/>
              </a:rPr>
              <a:t>&gt;acctNum = anum;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baPtr-</a:t>
            </a:r>
            <a:r>
              <a:rPr lang="en-US" b="1" dirty="0">
                <a:latin typeface="Courier New" pitchFamily="49" charset="0"/>
              </a:rPr>
              <a:t>&gt;balance = 0;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i="1" dirty="0" smtClean="0">
                <a:latin typeface="Courier New" pitchFamily="49" charset="0"/>
              </a:rPr>
              <a:t>withdraw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</a:rPr>
              <a:t>BankAcct </a:t>
            </a:r>
            <a:r>
              <a:rPr lang="en-US" b="1" dirty="0" smtClean="0">
                <a:latin typeface="Courier New" pitchFamily="49" charset="0"/>
              </a:rPr>
              <a:t>*baPtr</a:t>
            </a:r>
            <a:r>
              <a:rPr lang="en-US" b="1" dirty="0">
                <a:latin typeface="Courier New" pitchFamily="49" charset="0"/>
              </a:rPr>
              <a:t>, double </a:t>
            </a:r>
            <a:r>
              <a:rPr lang="en-US" b="1" dirty="0" smtClean="0">
                <a:latin typeface="Courier New" pitchFamily="49" charset="0"/>
              </a:rPr>
              <a:t>amount) {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</a:rPr>
              <a:t>(baPtr-&gt;balance &lt; amount)	</a:t>
            </a: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</a:rPr>
              <a:t>0;  </a:t>
            </a:r>
            <a:r>
              <a:rPr lang="en-US" b="1" dirty="0" smtClean="0">
                <a:latin typeface="Courier New" pitchFamily="49" charset="0"/>
              </a:rPr>
              <a:t>// indicate failure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i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baPtr-</a:t>
            </a:r>
            <a:r>
              <a:rPr lang="en-US" b="1" dirty="0">
                <a:latin typeface="Courier New" pitchFamily="49" charset="0"/>
              </a:rPr>
              <a:t>&gt;balance -= amount;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</a:rPr>
              <a:t>1;     </a:t>
            </a:r>
            <a:r>
              <a:rPr lang="en-US" b="1" dirty="0" smtClean="0">
                <a:latin typeface="Courier New" pitchFamily="49" charset="0"/>
              </a:rPr>
              <a:t>// indicate success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i="1" dirty="0" smtClean="0">
                <a:latin typeface="Courier New" pitchFamily="49" charset="0"/>
              </a:rPr>
              <a:t>deposit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</a:rPr>
              <a:t>BankAcct</a:t>
            </a:r>
            <a:r>
              <a:rPr lang="en-US" b="1" dirty="0" smtClean="0">
                <a:latin typeface="Courier New" pitchFamily="49" charset="0"/>
              </a:rPr>
              <a:t> *baPtr</a:t>
            </a:r>
            <a:r>
              <a:rPr lang="en-US" b="1" dirty="0">
                <a:latin typeface="Courier New" pitchFamily="49" charset="0"/>
              </a:rPr>
              <a:t>, double </a:t>
            </a:r>
            <a:r>
              <a:rPr lang="en-US" b="1" dirty="0" smtClean="0">
                <a:latin typeface="Courier New" pitchFamily="49" charset="0"/>
              </a:rPr>
              <a:t>amount)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  ... Code not shown ... }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14801" y="1142999"/>
            <a:ext cx="19050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+mn-lt"/>
              </a:rPr>
              <a:t>Structure to hold </a:t>
            </a:r>
            <a:r>
              <a:rPr lang="en-US" sz="2000" dirty="0" smtClean="0">
                <a:latin typeface="+mn-lt"/>
              </a:rPr>
              <a:t>data</a:t>
            </a:r>
            <a:endParaRPr lang="en-US" sz="2000" dirty="0">
              <a:latin typeface="+mn-lt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391835" y="2777193"/>
            <a:ext cx="2303929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+mn-lt"/>
              </a:rPr>
              <a:t>Functions to provide basic operations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9239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990600"/>
          </a:xfrm>
        </p:spPr>
        <p:txBody>
          <a:bodyPr/>
          <a:lstStyle/>
          <a:p>
            <a:r>
              <a:rPr lang="en-US" sz="2800" dirty="0" smtClean="0"/>
              <a:t>In C, the data (structure) and operations (functions) are treated as </a:t>
            </a:r>
            <a:r>
              <a:rPr lang="en-US" sz="2800" dirty="0" smtClean="0">
                <a:solidFill>
                  <a:srgbClr val="000099"/>
                </a:solidFill>
              </a:rPr>
              <a:t>separate entities</a:t>
            </a:r>
            <a:r>
              <a:rPr lang="en-US" sz="2800" dirty="0" smtClean="0"/>
              <a:t>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4435" y="2351631"/>
            <a:ext cx="8238566" cy="2769464"/>
            <a:chOff x="524435" y="2351631"/>
            <a:chExt cx="8238566" cy="2769464"/>
          </a:xfrm>
        </p:grpSpPr>
        <p:grpSp>
          <p:nvGrpSpPr>
            <p:cNvPr id="14" name="Group 13"/>
            <p:cNvGrpSpPr/>
            <p:nvPr/>
          </p:nvGrpSpPr>
          <p:grpSpPr>
            <a:xfrm>
              <a:off x="1909482" y="3045522"/>
              <a:ext cx="1676400" cy="1718607"/>
              <a:chOff x="1981200" y="2777193"/>
              <a:chExt cx="1676400" cy="171860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981200" y="2777193"/>
                <a:ext cx="1676400" cy="171860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057400" y="3374886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Data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2282" y="3045521"/>
              <a:ext cx="1676400" cy="1718607"/>
              <a:chOff x="5334000" y="2777192"/>
              <a:chExt cx="1676400" cy="171860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34000" y="2777192"/>
                <a:ext cx="1676400" cy="171860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10200" y="3374885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Function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290046" y="2757067"/>
              <a:ext cx="2277035" cy="556783"/>
            </a:xfrm>
            <a:custGeom>
              <a:avLst/>
              <a:gdLst>
                <a:gd name="connsiteX0" fmla="*/ 0 w 2277035"/>
                <a:gd name="connsiteY0" fmla="*/ 449207 h 556783"/>
                <a:gd name="connsiteX1" fmla="*/ 1129553 w 2277035"/>
                <a:gd name="connsiteY1" fmla="*/ 972 h 556783"/>
                <a:gd name="connsiteX2" fmla="*/ 2277035 w 2277035"/>
                <a:gd name="connsiteY2" fmla="*/ 556783 h 55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7035" h="556783">
                  <a:moveTo>
                    <a:pt x="0" y="449207"/>
                  </a:moveTo>
                  <a:cubicBezTo>
                    <a:pt x="375023" y="216125"/>
                    <a:pt x="750047" y="-16957"/>
                    <a:pt x="1129553" y="972"/>
                  </a:cubicBezTo>
                  <a:cubicBezTo>
                    <a:pt x="1509059" y="18901"/>
                    <a:pt x="1893047" y="287842"/>
                    <a:pt x="2277035" y="556783"/>
                  </a:cubicBezTo>
                </a:path>
              </a:pathLst>
            </a:custGeom>
            <a:noFill/>
            <a:ln w="28575"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3334869" y="4528392"/>
              <a:ext cx="2277035" cy="556783"/>
            </a:xfrm>
            <a:custGeom>
              <a:avLst/>
              <a:gdLst>
                <a:gd name="connsiteX0" fmla="*/ 0 w 2277035"/>
                <a:gd name="connsiteY0" fmla="*/ 449207 h 556783"/>
                <a:gd name="connsiteX1" fmla="*/ 1129553 w 2277035"/>
                <a:gd name="connsiteY1" fmla="*/ 972 h 556783"/>
                <a:gd name="connsiteX2" fmla="*/ 2277035 w 2277035"/>
                <a:gd name="connsiteY2" fmla="*/ 556783 h 55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7035" h="556783">
                  <a:moveTo>
                    <a:pt x="0" y="449207"/>
                  </a:moveTo>
                  <a:cubicBezTo>
                    <a:pt x="375023" y="216125"/>
                    <a:pt x="750047" y="-16957"/>
                    <a:pt x="1129553" y="972"/>
                  </a:cubicBezTo>
                  <a:cubicBezTo>
                    <a:pt x="1509059" y="18901"/>
                    <a:pt x="1893047" y="287842"/>
                    <a:pt x="2277035" y="556783"/>
                  </a:cubicBezTo>
                </a:path>
              </a:pathLst>
            </a:custGeom>
            <a:noFill/>
            <a:ln w="28575"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66564" y="2351631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Passed into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1387" y="446542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Modifies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435" y="4290098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BankAcct</a:t>
              </a:r>
            </a:p>
            <a:p>
              <a:pPr algn="ctr"/>
              <a:r>
                <a:rPr lang="en-US" sz="2400" dirty="0" smtClean="0"/>
                <a:t>structure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0" y="4166435"/>
              <a:ext cx="2286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99"/>
                  </a:solidFill>
                </a:rPr>
                <a:t>deposit(..)</a:t>
              </a:r>
            </a:p>
            <a:p>
              <a:pPr algn="ctr"/>
              <a:r>
                <a:rPr lang="en-US" sz="2400" dirty="0" smtClean="0">
                  <a:solidFill>
                    <a:srgbClr val="000099"/>
                  </a:solidFill>
                </a:rPr>
                <a:t>withdraw(…)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596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438400" y="1143000"/>
            <a:ext cx="3810000" cy="2014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BankAcct</a:t>
            </a:r>
            <a:r>
              <a:rPr lang="en-US" b="1" dirty="0">
                <a:latin typeface="Courier New" pitchFamily="49" charset="0"/>
              </a:rPr>
              <a:t> ba1;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initialize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12345);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deposit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1000.50);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withdraw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500.00);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withdraw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600.00); 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... 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438400" y="3505200"/>
            <a:ext cx="3810000" cy="2563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BankAcct </a:t>
            </a:r>
            <a:r>
              <a:rPr lang="en-US" b="1" dirty="0">
                <a:latin typeface="Courier New" pitchFamily="49" charset="0"/>
              </a:rPr>
              <a:t>ba1;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deposit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1000.50);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initialize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12345);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ba1.acctNum = 54321;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ba1.balance = 10000000.00;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...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838200" y="1226939"/>
            <a:ext cx="160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+mn-lt"/>
              </a:rPr>
              <a:t>Correct use of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BankAcct </a:t>
            </a:r>
            <a:r>
              <a:rPr lang="en-US" dirty="0">
                <a:latin typeface="+mn-lt"/>
              </a:rPr>
              <a:t>and its operations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85802" y="3733800"/>
            <a:ext cx="16230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+mn-lt"/>
              </a:rPr>
              <a:t>Wrong and malicious exploits of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BankAcct </a:t>
            </a:r>
          </a:p>
        </p:txBody>
      </p:sp>
      <p:sp>
        <p:nvSpPr>
          <p:cNvPr id="26" name="AutoShape 9"/>
          <p:cNvSpPr>
            <a:spLocks/>
          </p:cNvSpPr>
          <p:nvPr/>
        </p:nvSpPr>
        <p:spPr bwMode="auto">
          <a:xfrm>
            <a:off x="6492240" y="3314700"/>
            <a:ext cx="2209800" cy="381000"/>
          </a:xfrm>
          <a:prstGeom prst="borderCallout2">
            <a:avLst>
              <a:gd name="adj1" fmla="val 30000"/>
              <a:gd name="adj2" fmla="val -3449"/>
              <a:gd name="adj3" fmla="val 30000"/>
              <a:gd name="adj4" fmla="val -55028"/>
              <a:gd name="adj5" fmla="val 226333"/>
              <a:gd name="adj6" fmla="val -103723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Forgot to initialize </a:t>
            </a:r>
          </a:p>
        </p:txBody>
      </p:sp>
      <p:sp>
        <p:nvSpPr>
          <p:cNvPr id="27" name="AutoShape 10"/>
          <p:cNvSpPr>
            <a:spLocks/>
          </p:cNvSpPr>
          <p:nvPr/>
        </p:nvSpPr>
        <p:spPr bwMode="auto">
          <a:xfrm>
            <a:off x="6477000" y="4029164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9755"/>
              <a:gd name="adj5" fmla="val 156301"/>
              <a:gd name="adj6" fmla="val -52987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Account Number should not change!</a:t>
            </a:r>
          </a:p>
        </p:txBody>
      </p:sp>
      <p:sp>
        <p:nvSpPr>
          <p:cNvPr id="28" name="AutoShape 11"/>
          <p:cNvSpPr>
            <a:spLocks/>
          </p:cNvSpPr>
          <p:nvPr/>
        </p:nvSpPr>
        <p:spPr bwMode="auto">
          <a:xfrm>
            <a:off x="6477000" y="4934128"/>
            <a:ext cx="2209800" cy="1238071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12111"/>
              <a:gd name="adj5" fmla="val 46141"/>
              <a:gd name="adj6" fmla="val -28921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Balance should be changed by authorized operations only</a:t>
            </a:r>
          </a:p>
        </p:txBody>
      </p:sp>
    </p:spTree>
    <p:extLst>
      <p:ext uri="{BB962C8B-B14F-4D97-AF65-F5344CB8AC3E}">
        <p14:creationId xmlns:p14="http://schemas.microsoft.com/office/powerpoint/2010/main" val="30617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Characteristics of a </a:t>
            </a:r>
            <a:r>
              <a:rPr lang="en-US" sz="3200" dirty="0" smtClean="0">
                <a:solidFill>
                  <a:srgbClr val="0000FF"/>
                </a:solidFill>
              </a:rPr>
              <a:t>procedural language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View program as a process of transforming data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Data and associated functions are </a:t>
            </a:r>
            <a:r>
              <a:rPr lang="en-US" sz="2800" u="sng" dirty="0" smtClean="0"/>
              <a:t>separated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Requires good programming discipline to ensure good organization in a program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Data is publicly accessible to everyone (!)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Potentially vulnerable to unauthorised or uncontrolled access/modification</a:t>
            </a:r>
          </a:p>
        </p:txBody>
      </p:sp>
    </p:spTree>
    <p:extLst>
      <p:ext uri="{BB962C8B-B14F-4D97-AF65-F5344CB8AC3E}">
        <p14:creationId xmlns:p14="http://schemas.microsoft.com/office/powerpoint/2010/main" val="877458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010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(OO implementation)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Characteristics of an </a:t>
            </a:r>
            <a:r>
              <a:rPr lang="en-US" sz="3200" dirty="0" smtClean="0">
                <a:solidFill>
                  <a:srgbClr val="0000FF"/>
                </a:solidFill>
              </a:rPr>
              <a:t>OOP language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View program as a collection of </a:t>
            </a:r>
            <a:r>
              <a:rPr lang="en-US" sz="2800" dirty="0" smtClean="0">
                <a:solidFill>
                  <a:srgbClr val="C00000"/>
                </a:solidFill>
              </a:rPr>
              <a:t>objects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Computation is performed through </a:t>
            </a:r>
            <a:r>
              <a:rPr lang="en-US" sz="2400" dirty="0" smtClean="0">
                <a:solidFill>
                  <a:srgbClr val="0000FF"/>
                </a:solidFill>
              </a:rPr>
              <a:t>interaction with the objects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Each object has </a:t>
            </a:r>
            <a:r>
              <a:rPr lang="en-US" sz="2800" dirty="0" smtClean="0">
                <a:solidFill>
                  <a:srgbClr val="C00000"/>
                </a:solidFill>
              </a:rPr>
              <a:t>data attributes </a:t>
            </a:r>
            <a:r>
              <a:rPr lang="en-US" sz="2800" dirty="0" smtClean="0"/>
              <a:t>and a set of functionalities (</a:t>
            </a:r>
            <a:r>
              <a:rPr lang="en-US" sz="2800" dirty="0" smtClean="0">
                <a:solidFill>
                  <a:srgbClr val="C00000"/>
                </a:solidFill>
              </a:rPr>
              <a:t>behaviours</a:t>
            </a:r>
            <a:r>
              <a:rPr lang="en-US" sz="28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Functionalities are generally exposed to the public…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While data attributes are generally </a:t>
            </a:r>
            <a:r>
              <a:rPr lang="en-US" sz="2400" u="sng" dirty="0" smtClean="0"/>
              <a:t>kept within the object</a:t>
            </a:r>
            <a:r>
              <a:rPr lang="en-US" sz="2400" dirty="0" smtClean="0"/>
              <a:t>, hidden from and inaccessible to the public</a:t>
            </a:r>
          </a:p>
        </p:txBody>
      </p:sp>
    </p:spTree>
    <p:extLst>
      <p:ext uri="{BB962C8B-B14F-4D97-AF65-F5344CB8AC3E}">
        <p14:creationId xmlns:p14="http://schemas.microsoft.com/office/powerpoint/2010/main" val="3809793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010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(OO implementation)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9833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 conceptual view of an OO implementation for Bank Account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87806" y="2327899"/>
            <a:ext cx="2326342" cy="2351969"/>
            <a:chOff x="5762063" y="1938255"/>
            <a:chExt cx="2326342" cy="2351969"/>
          </a:xfrm>
        </p:grpSpPr>
        <p:sp>
          <p:nvSpPr>
            <p:cNvPr id="19" name="Oval 18"/>
            <p:cNvSpPr/>
            <p:nvPr/>
          </p:nvSpPr>
          <p:spPr>
            <a:xfrm>
              <a:off x="5762063" y="1938255"/>
              <a:ext cx="2326342" cy="2351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78387" y="2565111"/>
              <a:ext cx="1093695" cy="1098256"/>
              <a:chOff x="2030505" y="3251396"/>
              <a:chExt cx="1093695" cy="10982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41710" y="3251396"/>
                <a:ext cx="1071284" cy="1098256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0505" y="3538914"/>
                <a:ext cx="10936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Data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163234" y="212515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Methods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206" y="2715637"/>
            <a:ext cx="2514600" cy="1496133"/>
            <a:chOff x="773206" y="2715637"/>
            <a:chExt cx="2514600" cy="1496133"/>
          </a:xfrm>
        </p:grpSpPr>
        <p:sp>
          <p:nvSpPr>
            <p:cNvPr id="17" name="TextBox 16"/>
            <p:cNvSpPr txBox="1"/>
            <p:nvPr/>
          </p:nvSpPr>
          <p:spPr>
            <a:xfrm>
              <a:off x="1268506" y="2715637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BankAcct</a:t>
              </a:r>
            </a:p>
            <a:p>
              <a:pPr algn="ctr"/>
              <a:r>
                <a:rPr lang="en-US" sz="2400" dirty="0" smtClean="0"/>
                <a:t>object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206" y="3503884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Encapsulation of data and methods</a:t>
              </a:r>
              <a:endParaRPr lang="en-US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86401" y="2265326"/>
            <a:ext cx="3320297" cy="830997"/>
            <a:chOff x="5486401" y="2265326"/>
            <a:chExt cx="3320297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6194611" y="2265326"/>
              <a:ext cx="2612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Call </a:t>
              </a:r>
              <a:r>
                <a:rPr lang="en-US" sz="2400" dirty="0" smtClean="0">
                  <a:solidFill>
                    <a:srgbClr val="0000FF"/>
                  </a:solidFill>
                </a:rPr>
                <a:t>method</a:t>
              </a:r>
              <a:r>
                <a:rPr lang="en-US" sz="2400" dirty="0" smtClean="0"/>
                <a:t> to manipulate object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5486401" y="2680824"/>
              <a:ext cx="914399" cy="23932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24400" y="3645248"/>
            <a:ext cx="4059886" cy="1311358"/>
            <a:chOff x="4724400" y="3645248"/>
            <a:chExt cx="4059886" cy="1311358"/>
          </a:xfrm>
        </p:grpSpPr>
        <p:sp>
          <p:nvSpPr>
            <p:cNvPr id="15" name="TextBox 14"/>
            <p:cNvSpPr txBox="1"/>
            <p:nvPr/>
          </p:nvSpPr>
          <p:spPr>
            <a:xfrm>
              <a:off x="7260286" y="3756277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No direct access to data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724400" y="3756277"/>
              <a:ext cx="2535889" cy="49437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5929031" y="3645248"/>
              <a:ext cx="812800" cy="749146"/>
            </a:xfrm>
            <a:custGeom>
              <a:avLst/>
              <a:gdLst>
                <a:gd name="T0" fmla="*/ 10 w 21600"/>
                <a:gd name="T1" fmla="*/ 0 h 21600"/>
                <a:gd name="T2" fmla="*/ 3 w 21600"/>
                <a:gd name="T3" fmla="*/ 2 h 21600"/>
                <a:gd name="T4" fmla="*/ 0 w 21600"/>
                <a:gd name="T5" fmla="*/ 8 h 21600"/>
                <a:gd name="T6" fmla="*/ 3 w 21600"/>
                <a:gd name="T7" fmla="*/ 13 h 21600"/>
                <a:gd name="T8" fmla="*/ 10 w 21600"/>
                <a:gd name="T9" fmla="*/ 15 h 21600"/>
                <a:gd name="T10" fmla="*/ 18 w 21600"/>
                <a:gd name="T11" fmla="*/ 13 h 21600"/>
                <a:gd name="T12" fmla="*/ 21 w 21600"/>
                <a:gd name="T13" fmla="*/ 8 h 21600"/>
                <a:gd name="T14" fmla="*/ 18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91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Procedural (eg: C) versus OOP (eg: Java)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6475799"/>
              </p:ext>
            </p:extLst>
          </p:nvPr>
        </p:nvGraphicFramePr>
        <p:xfrm>
          <a:off x="990600" y="1253193"/>
          <a:ext cx="7696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01974766"/>
              </p:ext>
            </p:extLst>
          </p:nvPr>
        </p:nvGraphicFramePr>
        <p:xfrm>
          <a:off x="162582" y="4038600"/>
          <a:ext cx="37668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5562600" y="929640"/>
            <a:ext cx="0" cy="303276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30371226"/>
              </p:ext>
            </p:extLst>
          </p:nvPr>
        </p:nvGraphicFramePr>
        <p:xfrm>
          <a:off x="4191000" y="4038600"/>
          <a:ext cx="4724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38600" y="3962400"/>
            <a:ext cx="0" cy="265176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8600" y="3962400"/>
            <a:ext cx="1524000" cy="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54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3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98823261"/>
              </p:ext>
            </p:extLst>
          </p:nvPr>
        </p:nvGraphicFramePr>
        <p:xfrm>
          <a:off x="1143000" y="1295400"/>
          <a:ext cx="7010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4400" dirty="0" smtClean="0">
                <a:latin typeface="Britannic Bold" panose="020B0903060703020204" pitchFamily="34" charset="0"/>
              </a:rPr>
              <a:t> 	OOP Design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Designing Your Own Class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9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(1/7)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Previously, we studied classes provided by Java API (Scanner, String, Math, Point, etc.)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These are </a:t>
            </a:r>
            <a:r>
              <a:rPr lang="en-US" sz="2800" dirty="0" smtClean="0">
                <a:solidFill>
                  <a:srgbClr val="0000FF"/>
                </a:solidFill>
              </a:rPr>
              <a:t>service classes</a:t>
            </a:r>
            <a:r>
              <a:rPr lang="en-US" sz="2800" dirty="0" smtClean="0"/>
              <a:t>, where each class provides its own functionalities through its methods.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then wrote application programs (such as TestMath.java, TestPoint.java) to use the services of one or more of these classes. Such application programs are </a:t>
            </a:r>
            <a:r>
              <a:rPr lang="en-US" sz="2800" dirty="0" smtClean="0">
                <a:solidFill>
                  <a:srgbClr val="0000FF"/>
                </a:solidFill>
              </a:rPr>
              <a:t>client classes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FF"/>
                </a:solidFill>
              </a:rPr>
              <a:t>driver classes </a:t>
            </a:r>
            <a:r>
              <a:rPr lang="en-US" sz="2800" dirty="0" smtClean="0"/>
              <a:t>and they must contain a main() method.</a:t>
            </a:r>
          </a:p>
        </p:txBody>
      </p:sp>
    </p:spTree>
    <p:extLst>
      <p:ext uri="{BB962C8B-B14F-4D97-AF65-F5344CB8AC3E}">
        <p14:creationId xmlns:p14="http://schemas.microsoft.com/office/powerpoint/2010/main" val="1053616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(2/7)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were in user mode.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Now, we are in designer mode to </a:t>
            </a:r>
            <a:r>
              <a:rPr lang="en-US" sz="2800" dirty="0" smtClean="0">
                <a:solidFill>
                  <a:srgbClr val="0000FF"/>
                </a:solidFill>
              </a:rPr>
              <a:t>create our own (service) classes</a:t>
            </a:r>
            <a:r>
              <a:rPr lang="en-US" sz="2800" dirty="0" smtClean="0"/>
              <a:t>, so that we (or other users) may write client classes to use these service classes.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will see some of the OOP concepts covered before (eg: class and instance methods, constructors, overloading, attributes) and also learn new concepts.</a:t>
            </a:r>
          </a:p>
        </p:txBody>
      </p:sp>
    </p:spTree>
    <p:extLst>
      <p:ext uri="{BB962C8B-B14F-4D97-AF65-F5344CB8AC3E}">
        <p14:creationId xmlns:p14="http://schemas.microsoft.com/office/powerpoint/2010/main" val="1739554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(3/7)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What is the purpose of a (service) class?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600200"/>
            <a:ext cx="4724400" cy="954107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 template to create instances (objects) out of it. </a:t>
            </a:r>
            <a:endParaRPr lang="en-US" sz="2800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726834" y="2847531"/>
            <a:ext cx="80009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800" kern="0" dirty="0" smtClean="0"/>
              <a:t>What does a (service) class comprise?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749810"/>
              </p:ext>
            </p:extLst>
          </p:nvPr>
        </p:nvGraphicFramePr>
        <p:xfrm>
          <a:off x="726835" y="3457131"/>
          <a:ext cx="8000998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600" y="5029200"/>
            <a:ext cx="7391400" cy="138499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All instances (objects) of the same class are </a:t>
            </a:r>
            <a:r>
              <a:rPr lang="en-US" sz="2800" u="sng" dirty="0" smtClean="0"/>
              <a:t>independent</a:t>
            </a:r>
            <a:r>
              <a:rPr lang="en-US" sz="2800" dirty="0" smtClean="0"/>
              <a:t> entities that possess the same set of attributes and behaviours.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455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Graphic spid="4" grpId="0">
        <p:bldAsOne/>
      </p:bldGraphic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(4/7)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r>
              <a:rPr lang="en-US" sz="2400" dirty="0" smtClean="0"/>
              <a:t> are also called </a:t>
            </a:r>
            <a:r>
              <a:rPr lang="en-US" sz="2400" dirty="0" smtClean="0">
                <a:solidFill>
                  <a:srgbClr val="C00000"/>
                </a:solidFill>
              </a:rPr>
              <a:t>Member Data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C00000"/>
                </a:solidFill>
              </a:rPr>
              <a:t>Fields</a:t>
            </a:r>
            <a:r>
              <a:rPr lang="en-US" sz="2400" dirty="0" smtClean="0"/>
              <a:t> (in Java API documentation)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Behaviours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C00000"/>
                </a:solidFill>
              </a:rPr>
              <a:t>Member Behaviours</a:t>
            </a:r>
            <a:r>
              <a:rPr lang="en-US" sz="2400" dirty="0" smtClean="0"/>
              <a:t>) are also called </a:t>
            </a:r>
            <a:r>
              <a:rPr lang="en-US" sz="2400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(in Java API documentation)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Attributes and members can have different level of </a:t>
            </a:r>
            <a:r>
              <a:rPr lang="en-US" sz="2400" dirty="0" smtClean="0">
                <a:solidFill>
                  <a:srgbClr val="C00000"/>
                </a:solidFill>
              </a:rPr>
              <a:t>accessibilities/visibilities</a:t>
            </a:r>
            <a:r>
              <a:rPr lang="en-US" sz="2400" dirty="0" smtClean="0"/>
              <a:t> (next slide)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Each class has one or more </a:t>
            </a:r>
            <a:r>
              <a:rPr lang="en-US" sz="2400" dirty="0" smtClean="0">
                <a:solidFill>
                  <a:srgbClr val="C00000"/>
                </a:solidFill>
              </a:rPr>
              <a:t>constructors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To create an instance of the class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>
                <a:solidFill>
                  <a:srgbClr val="C00000"/>
                </a:solidFill>
              </a:rPr>
              <a:t>Default constructor </a:t>
            </a:r>
            <a:r>
              <a:rPr lang="en-US" sz="2200" dirty="0" smtClean="0"/>
              <a:t>has no parameter and is automatically generated by compiler if class designer does not provide any constructor.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Non-default constructors are added by class designer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Constructors can be overloaded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657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(5/7)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83651966"/>
              </p:ext>
            </p:extLst>
          </p:nvPr>
        </p:nvGraphicFramePr>
        <p:xfrm>
          <a:off x="990600" y="1219200"/>
          <a:ext cx="7772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0027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(6/7)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Some general guidelines...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Attributes </a:t>
            </a:r>
            <a:r>
              <a:rPr lang="en-US" sz="2400" dirty="0" smtClean="0"/>
              <a:t>are usually </a:t>
            </a:r>
            <a:r>
              <a:rPr lang="en-US" sz="2400" dirty="0" smtClean="0">
                <a:solidFill>
                  <a:srgbClr val="C00000"/>
                </a:solidFill>
              </a:rPr>
              <a:t>private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Information hiding, to shield data of an object from outside view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Instead, we provide public methods for user to access the attributes through the public methods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There are exceptions. Example: </a:t>
            </a:r>
            <a:r>
              <a:rPr lang="en-US" sz="2000" dirty="0" smtClean="0">
                <a:solidFill>
                  <a:srgbClr val="0000FF"/>
                </a:solidFill>
              </a:rPr>
              <a:t>Point </a:t>
            </a:r>
            <a:r>
              <a:rPr lang="en-US" sz="2000" dirty="0" smtClean="0"/>
              <a:t>class has public attributes </a:t>
            </a:r>
            <a:r>
              <a:rPr lang="en-US" sz="2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y</a:t>
            </a:r>
            <a:r>
              <a:rPr lang="en-US" sz="2000" dirty="0" smtClean="0"/>
              <a:t>, most likely due to legacy reason.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are usually </a:t>
            </a:r>
            <a:r>
              <a:rPr lang="en-US" sz="2400" dirty="0" smtClean="0">
                <a:solidFill>
                  <a:srgbClr val="C00000"/>
                </a:solidFill>
              </a:rPr>
              <a:t>public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So that they are available for users</a:t>
            </a:r>
          </a:p>
          <a:p>
            <a:pPr lvl="2">
              <a:spcBef>
                <a:spcPts val="300"/>
              </a:spcBef>
            </a:pPr>
            <a:r>
              <a:rPr lang="en-US" sz="1800" dirty="0" smtClean="0"/>
              <a:t>Imagine that the methods in </a:t>
            </a:r>
            <a:r>
              <a:rPr lang="en-US" sz="1800" dirty="0" smtClean="0">
                <a:solidFill>
                  <a:srgbClr val="0000FF"/>
                </a:solidFill>
              </a:rPr>
              <a:t>String</a:t>
            </a:r>
            <a:r>
              <a:rPr lang="en-US" sz="1800" dirty="0" smtClean="0"/>
              <a:t> class and </a:t>
            </a:r>
            <a:r>
              <a:rPr lang="en-US" sz="1800" dirty="0" smtClean="0">
                <a:solidFill>
                  <a:srgbClr val="0000FF"/>
                </a:solidFill>
              </a:rPr>
              <a:t>Math</a:t>
            </a:r>
            <a:r>
              <a:rPr lang="en-US" sz="1800" dirty="0" smtClean="0"/>
              <a:t> class are private instead, then we cannot even use them!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If the methods are to be used internally in the service class itself and not for users, then the methods should be declared private instead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3774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Bank Account: </a:t>
            </a:r>
            <a:r>
              <a:rPr lang="en-US" sz="3600" u="sng" dirty="0" smtClean="0">
                <a:latin typeface="Britannic Bold" panose="020B0903060703020204" pitchFamily="34" charset="0"/>
              </a:rPr>
              <a:t>BankAcct</a:t>
            </a:r>
            <a:r>
              <a:rPr lang="en-US" sz="3600" dirty="0" smtClean="0">
                <a:latin typeface="Britannic Bold" panose="020B0903060703020204" pitchFamily="34" charset="0"/>
              </a:rPr>
              <a:t> Class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066800"/>
            <a:ext cx="8001000" cy="52322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BankAcct()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default, numeric attributes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are initialised to 0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aNum,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Initilize attributes with user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provided values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acctNum = aNum;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balance = bal;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methods on next slide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7385" y="885092"/>
            <a:ext cx="1565616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BankAcct.java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05350" y="1482192"/>
            <a:ext cx="3046535" cy="706703"/>
            <a:chOff x="4705350" y="1482192"/>
            <a:chExt cx="3046535" cy="706703"/>
          </a:xfrm>
        </p:grpSpPr>
        <p:sp>
          <p:nvSpPr>
            <p:cNvPr id="3" name="Right Brace 2"/>
            <p:cNvSpPr/>
            <p:nvPr/>
          </p:nvSpPr>
          <p:spPr>
            <a:xfrm>
              <a:off x="4705350" y="1482192"/>
              <a:ext cx="200758" cy="706703"/>
            </a:xfrm>
            <a:prstGeom prst="rightBrace">
              <a:avLst>
                <a:gd name="adj1" fmla="val 34295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65835" y="1650877"/>
              <a:ext cx="268605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Attributes</a:t>
              </a:r>
              <a:r>
                <a:rPr lang="en-US" dirty="0" smtClean="0"/>
                <a:t> of BankAcct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82151" y="2757890"/>
            <a:ext cx="2080850" cy="2728510"/>
            <a:chOff x="6682151" y="2886522"/>
            <a:chExt cx="2080850" cy="2728510"/>
          </a:xfrm>
        </p:grpSpPr>
        <p:sp>
          <p:nvSpPr>
            <p:cNvPr id="12" name="Right Brace 11"/>
            <p:cNvSpPr/>
            <p:nvPr/>
          </p:nvSpPr>
          <p:spPr>
            <a:xfrm>
              <a:off x="6682151" y="2886522"/>
              <a:ext cx="198119" cy="2728510"/>
            </a:xfrm>
            <a:prstGeom prst="rightBrace">
              <a:avLst>
                <a:gd name="adj1" fmla="val 34295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5922" y="3096615"/>
              <a:ext cx="1817079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Constructors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Name </a:t>
              </a:r>
              <a:r>
                <a:rPr lang="en-US" u="sng" dirty="0" smtClean="0"/>
                <a:t>must be identical</a:t>
              </a:r>
              <a:r>
                <a:rPr lang="en-US" dirty="0" smtClean="0"/>
                <a:t> to class name.</a:t>
              </a:r>
            </a:p>
            <a:p>
              <a:r>
                <a:rPr lang="en-US" dirty="0" smtClean="0"/>
                <a:t>No return type.</a:t>
              </a:r>
            </a:p>
            <a:p>
              <a:endParaRPr lang="en-US" dirty="0"/>
            </a:p>
            <a:p>
              <a:r>
                <a:rPr lang="en-US" dirty="0" smtClean="0"/>
                <a:t>Can be </a:t>
              </a:r>
              <a:r>
                <a:rPr lang="en-US" dirty="0" smtClean="0">
                  <a:solidFill>
                    <a:srgbClr val="C00000"/>
                  </a:solidFill>
                </a:rPr>
                <a:t>overloaded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55520" y="2910840"/>
            <a:ext cx="10972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40280" y="4267141"/>
            <a:ext cx="10972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1371600"/>
            <a:ext cx="11277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06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Bank Account: </a:t>
            </a:r>
            <a:r>
              <a:rPr lang="en-US" sz="3600" u="sng" dirty="0" smtClean="0">
                <a:latin typeface="Britannic Bold" panose="020B0903060703020204" pitchFamily="34" charset="0"/>
              </a:rPr>
              <a:t>BankAcct</a:t>
            </a:r>
            <a:r>
              <a:rPr lang="en-US" sz="3600" dirty="0" smtClean="0">
                <a:latin typeface="Britannic Bold" panose="020B0903060703020204" pitchFamily="34" charset="0"/>
              </a:rPr>
              <a:t> Class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3" y="1066800"/>
            <a:ext cx="8212012" cy="526297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getAcctNum() {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acctNum;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getBalance() {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balance; 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{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 &lt; amount)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balance -= amount;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(amount &lt;=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balance += amount;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"Account number: "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getAcctNum());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System.out.printf(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"Balance: $%.2f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getBalance());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97385" y="885092"/>
            <a:ext cx="1565616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BankAcct.java</a:t>
            </a:r>
          </a:p>
        </p:txBody>
      </p:sp>
    </p:spTree>
    <p:extLst>
      <p:ext uri="{BB962C8B-B14F-4D97-AF65-F5344CB8AC3E}">
        <p14:creationId xmlns:p14="http://schemas.microsoft.com/office/powerpoint/2010/main" val="1830672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Accessors and Mutators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Note that for service class, we use the </a:t>
            </a:r>
            <a:r>
              <a:rPr lang="en-US" sz="2400" dirty="0" smtClean="0">
                <a:solidFill>
                  <a:srgbClr val="0000FF"/>
                </a:solidFill>
              </a:rPr>
              <a:t>default</a:t>
            </a:r>
            <a:r>
              <a:rPr lang="en-US" sz="2400" dirty="0" smtClean="0"/>
              <a:t> visibility for the class (i.e. no modifier before the class name)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Besides constructors, there are two other types of special methods that can be referred to as </a:t>
            </a:r>
            <a:r>
              <a:rPr lang="en-US" sz="2400" dirty="0" smtClean="0">
                <a:solidFill>
                  <a:srgbClr val="C00000"/>
                </a:solidFill>
              </a:rPr>
              <a:t>accessors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C00000"/>
                </a:solidFill>
              </a:rPr>
              <a:t>mutators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accessor </a:t>
            </a:r>
            <a:r>
              <a:rPr lang="en-US" sz="2400" dirty="0" smtClean="0"/>
              <a:t>is a method that accesses (retrieves)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Eg: </a:t>
            </a:r>
            <a:r>
              <a:rPr lang="en-US" sz="2000" dirty="0" smtClean="0">
                <a:solidFill>
                  <a:srgbClr val="0000FF"/>
                </a:solidFill>
              </a:rPr>
              <a:t>getAcctNum()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getBalance()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Its return type must match the type of the attribute it retrieves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mutator </a:t>
            </a:r>
            <a:r>
              <a:rPr lang="en-US" sz="2400" dirty="0"/>
              <a:t>is a method that </a:t>
            </a:r>
            <a:r>
              <a:rPr lang="en-US" sz="2400" dirty="0" smtClean="0"/>
              <a:t>mutates (modifies)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Eg: </a:t>
            </a:r>
            <a:r>
              <a:rPr lang="en-US" sz="2000" dirty="0" smtClean="0">
                <a:solidFill>
                  <a:srgbClr val="0000FF"/>
                </a:solidFill>
              </a:rPr>
              <a:t>withdraw()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deposit()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Its return type is usually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, and it usually takes in some argument to modify the value of an attribute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81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3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7133842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(7/7)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/>
              <a:t>As a (service) class designer, you decide the following: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What attributes you want the class to have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What methods you want to provide for the class so that users may find them useful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For example, the </a:t>
            </a:r>
            <a:r>
              <a:rPr lang="en-US" sz="2200" dirty="0" smtClean="0">
                <a:solidFill>
                  <a:srgbClr val="0000FF"/>
                </a:solidFill>
              </a:rPr>
              <a:t>print() </a:t>
            </a:r>
            <a:r>
              <a:rPr lang="en-US" sz="2200" dirty="0" smtClean="0"/>
              <a:t>method is provided for </a:t>
            </a:r>
            <a:r>
              <a:rPr lang="en-US" sz="2200" dirty="0" smtClean="0">
                <a:solidFill>
                  <a:srgbClr val="0000FF"/>
                </a:solidFill>
              </a:rPr>
              <a:t>BankAcct</a:t>
            </a:r>
            <a:r>
              <a:rPr lang="en-US" sz="2200" dirty="0" smtClean="0"/>
              <a:t> as the designer feels that it might be useful. Or, add a </a:t>
            </a:r>
            <a:r>
              <a:rPr lang="en-US" sz="2200" dirty="0" smtClean="0">
                <a:solidFill>
                  <a:srgbClr val="0000FF"/>
                </a:solidFill>
              </a:rPr>
              <a:t>transfer() </a:t>
            </a:r>
            <a:r>
              <a:rPr lang="en-US" sz="2200" dirty="0" smtClean="0"/>
              <a:t>method to transfer money between 2 accounts?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As in any design undertaking, there are </a:t>
            </a:r>
            <a:r>
              <a:rPr lang="en-US" sz="2600" u="sng" dirty="0" smtClean="0"/>
              <a:t>no hard and fast rules</a:t>
            </a:r>
            <a:r>
              <a:rPr lang="en-US" sz="2600" dirty="0" smtClean="0"/>
              <a:t>. One approach is to study the classes in the API documentation to learn how others designed the classes, and google to explore.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You need to practise a lot and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336001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Writing Client Class – User Mode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Note that there is </a:t>
            </a:r>
            <a:r>
              <a:rPr lang="en-US" sz="2400" u="sng" dirty="0" smtClean="0">
                <a:solidFill>
                  <a:srgbClr val="C00000"/>
                </a:solidFill>
              </a:rPr>
              <a:t>no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main() </a:t>
            </a:r>
            <a:r>
              <a:rPr lang="en-US" sz="2400" dirty="0" smtClean="0"/>
              <a:t>method in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class because it is a service class, not a client class (application program). You cannot execute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 how do we write a client class to make use of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?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You have written a number of client classes in the past weeks. These classes contain the </a:t>
            </a:r>
            <a:r>
              <a:rPr lang="en-US" sz="2400" dirty="0" smtClean="0">
                <a:solidFill>
                  <a:srgbClr val="0000FF"/>
                </a:solidFill>
              </a:rPr>
              <a:t>main() </a:t>
            </a:r>
            <a:r>
              <a:rPr lang="en-US" sz="2400" dirty="0" smtClean="0"/>
              <a:t>method.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In general, the service class and the client class may be put into a single .java program, mostly for quick testing. </a:t>
            </a:r>
            <a:r>
              <a:rPr lang="en-US" sz="2000" dirty="0" smtClean="0"/>
              <a:t>(However, there can only be </a:t>
            </a:r>
            <a:r>
              <a:rPr lang="en-US" sz="2000" u="sng" dirty="0" smtClean="0"/>
              <a:t>1 public class</a:t>
            </a:r>
            <a:r>
              <a:rPr lang="en-US" sz="2000" dirty="0" smtClean="0"/>
              <a:t> in such a program, and the public class name must be identical to the program name.)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We will write 1 class per .java program here (most of the time) to avoid confusion.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61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Client Class: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TestBankAcct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331" y="946052"/>
            <a:ext cx="8212012" cy="52937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TestBankAcct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BankAcct ba1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BankAcct();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BankAcct ba2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BankAcct(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321.70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"Before transactions:"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ba2.print();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ba1.deposit(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ba1.withdraw(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200.50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ba2.withdraw(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500.25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transactions:"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ba2.print();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755552"/>
            <a:ext cx="22098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TestBankAcct.java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4329" y="1408051"/>
            <a:ext cx="21495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Which constructor is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What happens if…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331" y="946052"/>
            <a:ext cx="8212012" cy="33239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TestBankAcct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BankAcct ba1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BankAcct();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Instead of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ba1.deposit(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*/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ba1.balance +=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331" y="4724400"/>
            <a:ext cx="640877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above code works only if </a:t>
            </a:r>
            <a:r>
              <a:rPr lang="en-US" sz="2000" dirty="0" smtClean="0">
                <a:solidFill>
                  <a:srgbClr val="0000FF"/>
                </a:solidFill>
              </a:rPr>
              <a:t>balance</a:t>
            </a:r>
            <a:r>
              <a:rPr lang="en-US" sz="2000" dirty="0" smtClean="0"/>
              <a:t> is declared as a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attribute in </a:t>
            </a:r>
            <a:r>
              <a:rPr lang="en-US" sz="2000" dirty="0" smtClean="0">
                <a:solidFill>
                  <a:srgbClr val="0000FF"/>
                </a:solidFill>
              </a:rPr>
              <a:t>BankAcct</a:t>
            </a:r>
            <a:r>
              <a:rPr lang="en-US" sz="2000" dirty="0" smtClean="0"/>
              <a:t>. (But we don’t want that.)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773680" y="3657600"/>
            <a:ext cx="5763768" cy="832291"/>
            <a:chOff x="2773680" y="4011543"/>
            <a:chExt cx="5763768" cy="832291"/>
          </a:xfrm>
        </p:grpSpPr>
        <p:sp>
          <p:nvSpPr>
            <p:cNvPr id="4" name="TextBox 3"/>
            <p:cNvSpPr txBox="1"/>
            <p:nvPr/>
          </p:nvSpPr>
          <p:spPr>
            <a:xfrm>
              <a:off x="3688080" y="4135948"/>
              <a:ext cx="4849368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Compilation error!</a:t>
              </a:r>
            </a:p>
            <a:p>
              <a:r>
                <a:rPr lang="en-US" sz="2000" dirty="0">
                  <a:solidFill>
                    <a:srgbClr val="C00000"/>
                  </a:solidFill>
                </a:rPr>
                <a:t>b</a:t>
              </a:r>
              <a:r>
                <a:rPr lang="en-US" sz="2000" dirty="0" smtClean="0">
                  <a:solidFill>
                    <a:srgbClr val="C00000"/>
                  </a:solidFill>
                </a:rPr>
                <a:t>alance has private access in BankAcct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1"/>
            </p:cNvCxnSpPr>
            <p:nvPr/>
          </p:nvCxnSpPr>
          <p:spPr>
            <a:xfrm flipH="1" flipV="1">
              <a:off x="2773680" y="4011543"/>
              <a:ext cx="914400" cy="4783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94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Compiling Classes</a:t>
            </a:r>
            <a:endParaRPr lang="en-US" sz="3600" u="sng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1"/>
            <a:ext cx="8000999" cy="144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BankAcct.java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TestBankAcct.java</a:t>
            </a:r>
            <a:r>
              <a:rPr lang="en-US" sz="2400" dirty="0" smtClean="0"/>
              <a:t> can be compiled independently.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Only </a:t>
            </a:r>
            <a:r>
              <a:rPr lang="en-US" sz="2400" dirty="0" smtClean="0">
                <a:solidFill>
                  <a:srgbClr val="0000FF"/>
                </a:solidFill>
              </a:rPr>
              <a:t>TestBackAcct </a:t>
            </a:r>
            <a:r>
              <a:rPr lang="en-US" sz="2400" dirty="0" smtClean="0"/>
              <a:t>class can be executed.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741" y="2438400"/>
            <a:ext cx="5430795" cy="1200329"/>
          </a:xfrm>
          <a:prstGeom prst="rect">
            <a:avLst/>
          </a:prstGeom>
          <a:solidFill>
            <a:srgbClr val="CCFF99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javac BankAcct.java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javac TestBankAcct.java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java TestBankAcct</a:t>
            </a:r>
            <a:endParaRPr lang="en-SG" sz="24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685800" y="3886200"/>
            <a:ext cx="8000999" cy="214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We say </a:t>
            </a:r>
            <a:r>
              <a:rPr lang="en-US" sz="2400" kern="0" dirty="0" smtClean="0">
                <a:solidFill>
                  <a:srgbClr val="0000FF"/>
                </a:solidFill>
              </a:rPr>
              <a:t>TestBankAcct </a:t>
            </a:r>
            <a:r>
              <a:rPr lang="en-US" sz="2400" kern="0" dirty="0" smtClean="0">
                <a:solidFill>
                  <a:srgbClr val="C00000"/>
                </a:solidFill>
              </a:rPr>
              <a:t>uses</a:t>
            </a:r>
            <a:r>
              <a:rPr lang="en-US" sz="2400" kern="0" dirty="0" smtClean="0"/>
              <a:t>, or </a:t>
            </a:r>
            <a:r>
              <a:rPr lang="en-US" sz="2400" kern="0" dirty="0" smtClean="0">
                <a:solidFill>
                  <a:srgbClr val="C00000"/>
                </a:solidFill>
              </a:rPr>
              <a:t>depends on</a:t>
            </a:r>
            <a:r>
              <a:rPr lang="en-US" sz="2400" kern="0" dirty="0" smtClean="0"/>
              <a:t>, </a:t>
            </a:r>
            <a:r>
              <a:rPr lang="en-US" sz="2400" kern="0" dirty="0" smtClean="0">
                <a:solidFill>
                  <a:srgbClr val="0000FF"/>
                </a:solidFill>
              </a:rPr>
              <a:t>BankAcct</a:t>
            </a:r>
            <a:r>
              <a:rPr lang="en-US" sz="2400" kern="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kern="0" dirty="0" smtClean="0"/>
              <a:t>We can write many clients that depend on the same service class. </a:t>
            </a:r>
          </a:p>
          <a:p>
            <a:pPr>
              <a:spcBef>
                <a:spcPts val="600"/>
              </a:spcBef>
            </a:pPr>
            <a:r>
              <a:rPr lang="en-US" sz="2400" kern="0" dirty="0" smtClean="0"/>
              <a:t>Likewise, </a:t>
            </a:r>
            <a:r>
              <a:rPr lang="en-US" sz="2400" kern="0" dirty="0"/>
              <a:t>a</a:t>
            </a:r>
            <a:r>
              <a:rPr lang="en-US" sz="2400" kern="0" dirty="0" smtClean="0"/>
              <a:t> client may also depend on more than one service class.</a:t>
            </a:r>
          </a:p>
        </p:txBody>
      </p:sp>
    </p:spTree>
    <p:extLst>
      <p:ext uri="{BB962C8B-B14F-4D97-AF65-F5344CB8AC3E}">
        <p14:creationId xmlns:p14="http://schemas.microsoft.com/office/powerpoint/2010/main" val="139246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4400" dirty="0" smtClean="0">
                <a:latin typeface="Britannic Bold" panose="020B0903060703020204" pitchFamily="34" charset="0"/>
              </a:rPr>
              <a:t> 	More OOP Concepts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Class and Instance members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182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 class comprises 2 types of members: </a:t>
            </a: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r>
              <a:rPr lang="en-US" sz="2400" dirty="0" smtClean="0"/>
              <a:t> (data members) and </a:t>
            </a:r>
            <a:r>
              <a:rPr lang="en-US" sz="2400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(behaviour members)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Java provides the modifier </a:t>
            </a:r>
            <a:r>
              <a:rPr lang="en-US" sz="2400" dirty="0" smtClean="0">
                <a:solidFill>
                  <a:srgbClr val="0000FF"/>
                </a:solidFill>
              </a:rPr>
              <a:t>static</a:t>
            </a:r>
            <a:r>
              <a:rPr lang="en-US" sz="2400" dirty="0" smtClean="0"/>
              <a:t> to indicate if the member is a </a:t>
            </a:r>
            <a:r>
              <a:rPr lang="en-US" sz="2400" dirty="0" smtClean="0">
                <a:solidFill>
                  <a:srgbClr val="C00000"/>
                </a:solidFill>
              </a:rPr>
              <a:t>class member </a:t>
            </a:r>
            <a:r>
              <a:rPr lang="en-US" sz="2400" dirty="0" smtClean="0"/>
              <a:t>or an </a:t>
            </a:r>
            <a:r>
              <a:rPr lang="en-US" sz="2400" dirty="0" smtClean="0">
                <a:solidFill>
                  <a:srgbClr val="C00000"/>
                </a:solidFill>
              </a:rPr>
              <a:t>instance member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94929"/>
              </p:ext>
            </p:extLst>
          </p:nvPr>
        </p:nvGraphicFramePr>
        <p:xfrm>
          <a:off x="1676400" y="2895600"/>
          <a:ext cx="5715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</a:tblGrid>
              <a:tr h="1016000">
                <a:tc>
                  <a:txBody>
                    <a:bodyPr/>
                    <a:lstStyle/>
                    <a:p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Attribute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B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Method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B06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static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Class attribute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Class method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default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Instance attribute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Instance</a:t>
                      </a:r>
                      <a:r>
                        <a:rPr lang="en-US" sz="2800" baseline="0" dirty="0" smtClean="0">
                          <a:latin typeface="Calibri" panose="020F0502020204030204" pitchFamily="34" charset="0"/>
                        </a:rPr>
                        <a:t> method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45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</a:t>
            </a:r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4343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Let’s create a new class called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Obviously, we want to create ball objects out of it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Let’s start with something simple, and add more complexity gradually.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may start with 2 </a:t>
            </a:r>
            <a:r>
              <a:rPr lang="en-US" sz="2400" dirty="0">
                <a:solidFill>
                  <a:srgbClr val="C00000"/>
                </a:solidFill>
              </a:rPr>
              <a:t>instance attributes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660066"/>
                </a:solidFill>
              </a:rPr>
              <a:t>Colour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of the ball, which is a string (e.g.: “blue”, “yellow”)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660066"/>
                </a:solidFill>
              </a:rPr>
              <a:t>Radius</a:t>
            </a:r>
            <a:r>
              <a:rPr lang="en-US" sz="2000" dirty="0"/>
              <a:t> of the ball, which is of type double (e.g.: 6.5, 12.8</a:t>
            </a:r>
            <a:r>
              <a:rPr lang="en-US" sz="20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These are instance attributes because each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object created has its own attribute values (i.e. colour and radius)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Some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instances </a:t>
            </a:r>
            <a:r>
              <a:rPr lang="en-US" sz="2400" dirty="0"/>
              <a:t>we may create (well, they look like circles on the screen):</a:t>
            </a:r>
          </a:p>
        </p:txBody>
      </p:sp>
      <p:sp>
        <p:nvSpPr>
          <p:cNvPr id="8" name="Oval 7"/>
          <p:cNvSpPr/>
          <p:nvPr/>
        </p:nvSpPr>
        <p:spPr>
          <a:xfrm>
            <a:off x="4712208" y="5181600"/>
            <a:ext cx="609600" cy="6096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398008" y="5181600"/>
            <a:ext cx="1143000" cy="114300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6617208" y="4876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7074408" y="5234940"/>
            <a:ext cx="1371600" cy="13716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0101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</a:t>
            </a:r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Sometimes, </a:t>
            </a:r>
            <a:r>
              <a:rPr lang="en-US" sz="2400" dirty="0" smtClean="0"/>
              <a:t>we want </a:t>
            </a:r>
            <a:r>
              <a:rPr lang="en-US" sz="2400" dirty="0"/>
              <a:t>to have some </a:t>
            </a:r>
            <a:r>
              <a:rPr lang="en-US" sz="2400" dirty="0">
                <a:solidFill>
                  <a:srgbClr val="C00000"/>
                </a:solidFill>
              </a:rPr>
              <a:t>class attributes </a:t>
            </a:r>
            <a:r>
              <a:rPr lang="en-US" sz="2400" dirty="0"/>
              <a:t>in a class, shared by all instances (objects) of that class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Let’s have one </a:t>
            </a:r>
            <a:r>
              <a:rPr lang="en-US" sz="2400" dirty="0">
                <a:solidFill>
                  <a:srgbClr val="C00000"/>
                </a:solidFill>
              </a:rPr>
              <a:t>class attribute </a:t>
            </a:r>
            <a:r>
              <a:rPr lang="en-US" sz="2400" dirty="0"/>
              <a:t>for illustration purpose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The number of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</a:t>
            </a:r>
            <a:r>
              <a:rPr lang="en-US" sz="2000" dirty="0"/>
              <a:t>objects created in a program run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Next, for behaviours, a class in general consists of at least these 3 types of methods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Constructors</a:t>
            </a:r>
            <a:r>
              <a:rPr lang="en-US" sz="2000" dirty="0"/>
              <a:t>: to create an instance. Usually </a:t>
            </a:r>
            <a:r>
              <a:rPr lang="en-US" sz="2000" dirty="0" smtClean="0"/>
              <a:t>there </a:t>
            </a:r>
            <a:r>
              <a:rPr lang="en-US" sz="2000" dirty="0"/>
              <a:t>are overloaded constructors. </a:t>
            </a:r>
            <a:r>
              <a:rPr lang="en-US" sz="2000" dirty="0">
                <a:solidFill>
                  <a:srgbClr val="0000FF"/>
                </a:solidFill>
              </a:rPr>
              <a:t>Default constructor </a:t>
            </a:r>
            <a:r>
              <a:rPr lang="en-US" sz="2000" dirty="0"/>
              <a:t>has no parameter, </a:t>
            </a:r>
            <a:r>
              <a:rPr lang="en-US" sz="2000" dirty="0" smtClean="0"/>
              <a:t>and </a:t>
            </a:r>
            <a:r>
              <a:rPr lang="en-US" sz="2000" dirty="0"/>
              <a:t>is automatically provided by the compiler if there is no constructor present in the class, and all numeric attributes are initialised to 0 and object attributes initialised to NULL.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Accessors</a:t>
            </a:r>
            <a:r>
              <a:rPr lang="en-US" sz="2000" dirty="0"/>
              <a:t>: to access (retrieve) values of the attributes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Mutators</a:t>
            </a:r>
            <a:r>
              <a:rPr lang="en-US" sz="2000" dirty="0"/>
              <a:t>: to mutate (modify) values of the </a:t>
            </a:r>
            <a:r>
              <a:rPr lang="en-US" sz="2000" dirty="0" smtClean="0"/>
              <a:t>attributes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05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Draft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946052"/>
            <a:ext cx="1676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152" y="1028700"/>
            <a:ext cx="7620000" cy="4770537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 Data members **********************/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int 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quantity = </a:t>
            </a:r>
            <a:r>
              <a:rPr lang="it-IT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String colour;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 Constructors **********************/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Default constructor creates a yellow, radius 10.0 ball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setColour(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setRadius(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755552"/>
            <a:ext cx="2740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MyBall_draft/MyBall.java</a:t>
            </a:r>
          </a:p>
        </p:txBody>
      </p:sp>
    </p:spTree>
    <p:extLst>
      <p:ext uri="{BB962C8B-B14F-4D97-AF65-F5344CB8AC3E}">
        <p14:creationId xmlns:p14="http://schemas.microsoft.com/office/powerpoint/2010/main" val="341358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800" dirty="0" smtClean="0"/>
              <a:t>Recapitulation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800" dirty="0" smtClean="0"/>
              <a:t>Programming Model and OOP</a:t>
            </a:r>
          </a:p>
          <a:p>
            <a:pPr marL="509588" lvl="1" indent="-509588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2.1	</a:t>
            </a:r>
            <a:r>
              <a:rPr lang="en-US" sz="2400" dirty="0" smtClean="0"/>
              <a:t>Procedural vs OOP</a:t>
            </a:r>
          </a:p>
          <a:p>
            <a:pPr marL="509588" lvl="1" indent="-509588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2.2</a:t>
            </a:r>
            <a:r>
              <a:rPr lang="en-US" sz="2400" dirty="0"/>
              <a:t>	</a:t>
            </a:r>
            <a:r>
              <a:rPr lang="en-US" sz="2400" dirty="0" smtClean="0"/>
              <a:t>Illustration: Bank Account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800" dirty="0" smtClean="0"/>
              <a:t>OOP Design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3.1</a:t>
            </a:r>
            <a:r>
              <a:rPr lang="en-US" sz="2400" dirty="0"/>
              <a:t>	</a:t>
            </a:r>
            <a:r>
              <a:rPr lang="en-US" sz="2400" dirty="0" smtClean="0"/>
              <a:t>Designing Own Classes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3.2</a:t>
            </a:r>
            <a:r>
              <a:rPr lang="en-US" sz="2400" dirty="0"/>
              <a:t>	</a:t>
            </a:r>
            <a:r>
              <a:rPr lang="en-US" sz="2400" dirty="0" smtClean="0"/>
              <a:t>Bank Account: BankAcct 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3.3	</a:t>
            </a:r>
            <a:r>
              <a:rPr lang="en-US" sz="2400" dirty="0" smtClean="0"/>
              <a:t>Accessors and Mutators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3.4	</a:t>
            </a:r>
            <a:r>
              <a:rPr lang="en-US" sz="2400" dirty="0" smtClean="0"/>
              <a:t>Writing Client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3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Draft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135732"/>
            <a:ext cx="7620000" cy="5139869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/**************** Accessors ***********************/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getQuantity()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quantity;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String getColour()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colour;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getRadius()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/**************** Mutators ************************/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setColour(String newColour)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colour = newColour;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radius = newRadius;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372100" y="1959057"/>
            <a:ext cx="1943100" cy="43649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810"/>
              <a:gd name="adj6" fmla="val -41277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Class method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14728" y="1389081"/>
            <a:ext cx="865031" cy="2876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829300" y="2685606"/>
            <a:ext cx="2438400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rest are all instance methods.</a:t>
            </a:r>
            <a:endParaRPr lang="en-SG" sz="20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788728"/>
            <a:ext cx="2740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MyBall_draft/MyBall.java</a:t>
            </a:r>
          </a:p>
        </p:txBody>
      </p:sp>
    </p:spTree>
    <p:extLst>
      <p:ext uri="{BB962C8B-B14F-4D97-AF65-F5344CB8AC3E}">
        <p14:creationId xmlns:p14="http://schemas.microsoft.com/office/powerpoint/2010/main" val="1702983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Testing MyBall: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TestBallV1</a:t>
            </a:r>
            <a:r>
              <a:rPr lang="en-US" sz="3600" dirty="0" smtClean="0">
                <a:latin typeface="Britannic Bold" panose="020B0903060703020204" pitchFamily="34" charset="0"/>
              </a:rPr>
              <a:t>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4" y="998488"/>
            <a:ext cx="8153396" cy="50937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lass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TestBallV1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String inputColour;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inputRadius;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ball's input and create a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myBall1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another ball's input and create another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myBall2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System.out.println(MyBall.getQuantity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balls are created."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myBall1.getColour()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myBall1.getRadius());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myBall2.getColour()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myBall2.getRadius());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371" y="811827"/>
            <a:ext cx="3124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MyBall_draft/TestBallV1.java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09038" y="3046511"/>
            <a:ext cx="1820562" cy="369332"/>
            <a:chOff x="6477000" y="3124200"/>
            <a:chExt cx="1820562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6477000" y="3200400"/>
              <a:ext cx="457200" cy="762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4200" y="3124200"/>
              <a:ext cx="1363362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constructor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77418" y="4277379"/>
            <a:ext cx="3520440" cy="369332"/>
            <a:chOff x="5205364" y="4431268"/>
            <a:chExt cx="3520440" cy="369332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>
              <a:off x="5205364" y="4615934"/>
              <a:ext cx="966836" cy="18466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2200" y="4431268"/>
              <a:ext cx="255360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Calling a class method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017520" y="4831080"/>
            <a:ext cx="609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67518" y="5608320"/>
            <a:ext cx="3451242" cy="1801"/>
            <a:chOff x="1928478" y="5842945"/>
            <a:chExt cx="3451242" cy="1801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928478" y="5842945"/>
              <a:ext cx="692802" cy="180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86918" y="5842945"/>
              <a:ext cx="692802" cy="180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22320" y="5602295"/>
            <a:ext cx="4754880" cy="597932"/>
            <a:chOff x="3398520" y="5867400"/>
            <a:chExt cx="4754880" cy="597932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398520" y="5875226"/>
              <a:ext cx="2240280" cy="40544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94960" y="6096000"/>
              <a:ext cx="2758440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Calling instance methods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019800" y="5867400"/>
              <a:ext cx="152400" cy="2286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Testing MyBall: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TestBallV1</a:t>
            </a:r>
            <a:r>
              <a:rPr lang="en-US" sz="3600" dirty="0" smtClean="0">
                <a:latin typeface="Britannic Bold" panose="020B0903060703020204" pitchFamily="34" charset="0"/>
              </a:rPr>
              <a:t>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4" y="998488"/>
            <a:ext cx="8153396" cy="50937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TestBallV1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String inputColour;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inputRadius;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ball's input and create a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myBall1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another ball's input and create another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myBall2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System.out.println(MyBall.getQuantity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balls are created."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myBall1.getColour()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myBall1.getRadius());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myBall2.getColour()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myBall2.getRadius());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0" y="1143000"/>
            <a:ext cx="2743200" cy="12618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6600" y="5655713"/>
            <a:ext cx="5181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 balls are created.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1st ball's colour and radius: red, 1.2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2nd ball's colour and radius: blue, 3.5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27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Modularising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You may have noticed that the codes for reading and construction a </a:t>
            </a:r>
            <a:r>
              <a:rPr lang="en-US" sz="2400" dirty="0" smtClean="0">
                <a:solidFill>
                  <a:srgbClr val="0000FF"/>
                </a:solidFill>
              </a:rPr>
              <a:t>MyBal</a:t>
            </a:r>
            <a:r>
              <a:rPr lang="en-US" sz="2400" dirty="0" smtClean="0"/>
              <a:t>l </a:t>
            </a:r>
            <a:r>
              <a:rPr lang="en-US" sz="2400" dirty="0"/>
              <a:t>object are duplicated in </a:t>
            </a:r>
            <a:r>
              <a:rPr lang="en-US" sz="2400" dirty="0">
                <a:solidFill>
                  <a:srgbClr val="0000FF"/>
                </a:solidFill>
              </a:rPr>
              <a:t>TestBallV1.java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can modularise the program by creating a method </a:t>
            </a:r>
            <a:r>
              <a:rPr lang="en-US" sz="2400" dirty="0">
                <a:solidFill>
                  <a:srgbClr val="0000FF"/>
                </a:solidFill>
              </a:rPr>
              <a:t>readBall() </a:t>
            </a:r>
            <a:r>
              <a:rPr lang="en-US" sz="2400" dirty="0"/>
              <a:t>to perform this task, which can then be called as many times as necessary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name this modified program </a:t>
            </a:r>
            <a:r>
              <a:rPr lang="en-US" sz="2400" dirty="0">
                <a:solidFill>
                  <a:srgbClr val="0000FF"/>
                </a:solidFill>
              </a:rPr>
              <a:t>TestBallV2.java</a:t>
            </a:r>
            <a:r>
              <a:rPr lang="en-US" sz="2400" dirty="0"/>
              <a:t>, </a:t>
            </a:r>
            <a:r>
              <a:rPr lang="en-US" sz="2400" dirty="0" smtClean="0"/>
              <a:t>shown </a:t>
            </a:r>
            <a:r>
              <a:rPr lang="en-US" sz="2400" dirty="0"/>
              <a:t>in the next slide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Changes in the client program </a:t>
            </a:r>
            <a:r>
              <a:rPr lang="en-US" sz="2400" u="sng" dirty="0"/>
              <a:t>do not affect</a:t>
            </a:r>
            <a:r>
              <a:rPr lang="en-US" sz="2400" dirty="0"/>
              <a:t> the services defined in the service class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9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Testing MyBall: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4" y="869215"/>
            <a:ext cx="8153396" cy="578619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TestBallV2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This method reads ball's input data from user, creates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a ball object, and returns it to the caller.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all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readBall(Scanner sc)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String inputColour = sc.next();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inputRadius = sc.nextDouble();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all(inputColour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myBall1 = readBall(sc);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ball object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myBall2 = readBall(sc);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Read input and create another ball object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System.out.println(MyBall.getQuantity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balls are created."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ball's colour and radius: " 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    + myBall1.getColour()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 myBall1.getRadius());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ball's colour and radius: " 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    + myBall2.getColour()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 myBall2.getRadius());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811827"/>
            <a:ext cx="3124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MyBall_draft/TestBallV2.java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1337732"/>
            <a:ext cx="6553200" cy="19388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5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0999" cy="9698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What if the parameter of a method </a:t>
            </a:r>
            <a:r>
              <a:rPr lang="en-US" sz="2400" dirty="0" smtClean="0"/>
              <a:t>(</a:t>
            </a:r>
            <a:r>
              <a:rPr lang="en-US" sz="2400" dirty="0"/>
              <a:t>or a local variable) has the </a:t>
            </a:r>
            <a:r>
              <a:rPr lang="en-US" sz="2400" u="sng" dirty="0"/>
              <a:t>same name</a:t>
            </a:r>
            <a:r>
              <a:rPr lang="en-US" sz="2400" dirty="0"/>
              <a:t> as </a:t>
            </a:r>
            <a:r>
              <a:rPr lang="en-US" sz="2400" dirty="0" smtClean="0"/>
              <a:t>the data attribute</a:t>
            </a:r>
            <a:r>
              <a:rPr lang="en-US" sz="2400" dirty="0"/>
              <a:t>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783" y="2114880"/>
            <a:ext cx="5105400" cy="206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Mutators */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colour = colour;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radius = radius;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96383" y="2343480"/>
            <a:ext cx="7772400" cy="1905000"/>
            <a:chOff x="1066800" y="3581400"/>
            <a:chExt cx="7772400" cy="1905000"/>
          </a:xfrm>
        </p:grpSpPr>
        <p:sp>
          <p:nvSpPr>
            <p:cNvPr id="12" name="TextBox 11"/>
            <p:cNvSpPr txBox="1"/>
            <p:nvPr/>
          </p:nvSpPr>
          <p:spPr>
            <a:xfrm>
              <a:off x="6019800" y="3581400"/>
              <a:ext cx="2819400" cy="163121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These methods will </a:t>
              </a:r>
              <a:r>
                <a:rPr lang="en-US" sz="2000" dirty="0" smtClean="0">
                  <a:solidFill>
                    <a:srgbClr val="C00000"/>
                  </a:solidFill>
                </a:rPr>
                <a:t>not </a:t>
              </a:r>
              <a:r>
                <a:rPr lang="en-US" sz="2000" dirty="0" smtClean="0"/>
                <a:t>work, because </a:t>
              </a:r>
              <a:r>
                <a:rPr lang="en-US" sz="2000" b="1" dirty="0" smtClean="0">
                  <a:solidFill>
                    <a:srgbClr val="0000FF"/>
                  </a:solidFill>
                  <a:cs typeface="Courier New" pitchFamily="49" charset="0"/>
                </a:rPr>
                <a:t>colour</a:t>
              </a:r>
              <a:r>
                <a:rPr lang="en-US" sz="2000" dirty="0" smtClean="0">
                  <a:solidFill>
                    <a:srgbClr val="0000FF"/>
                  </a:solidFill>
                </a:rPr>
                <a:t> </a:t>
              </a:r>
              <a:r>
                <a:rPr lang="en-US" sz="2000" dirty="0" smtClean="0"/>
                <a:t>and </a:t>
              </a:r>
              <a:r>
                <a:rPr lang="en-US" sz="2000" b="1" dirty="0" smtClean="0">
                  <a:solidFill>
                    <a:srgbClr val="0000FF"/>
                  </a:solidFill>
                  <a:cs typeface="Courier New" pitchFamily="49" charset="0"/>
                </a:rPr>
                <a:t>radius</a:t>
              </a:r>
              <a:r>
                <a:rPr lang="en-US" sz="2000" dirty="0" smtClean="0"/>
                <a:t> here refer to the parameters, not the data attributes.</a:t>
              </a:r>
              <a:endParaRPr lang="en-US" sz="2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66800" y="3886200"/>
              <a:ext cx="914400" cy="3048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66800" y="4876800"/>
              <a:ext cx="914400" cy="3048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8800" y="4195482"/>
              <a:ext cx="4184725" cy="322730"/>
            </a:xfrm>
            <a:custGeom>
              <a:avLst/>
              <a:gdLst>
                <a:gd name="connsiteX0" fmla="*/ 4184725 w 4184725"/>
                <a:gd name="connsiteY0" fmla="*/ 0 h 322730"/>
                <a:gd name="connsiteX1" fmla="*/ 1000461 w 4184725"/>
                <a:gd name="connsiteY1" fmla="*/ 311972 h 322730"/>
                <a:gd name="connsiteX2" fmla="*/ 0 w 4184725"/>
                <a:gd name="connsiteY2" fmla="*/ 64546 h 32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4725" h="322730">
                  <a:moveTo>
                    <a:pt x="4184725" y="0"/>
                  </a:moveTo>
                  <a:cubicBezTo>
                    <a:pt x="2941320" y="150607"/>
                    <a:pt x="1697915" y="301214"/>
                    <a:pt x="1000461" y="311972"/>
                  </a:cubicBezTo>
                  <a:cubicBezTo>
                    <a:pt x="303007" y="322730"/>
                    <a:pt x="151503" y="193638"/>
                    <a:pt x="0" y="64546"/>
                  </a:cubicBezTo>
                </a:path>
              </a:pathLst>
            </a:cu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18042" y="4453666"/>
              <a:ext cx="4195483" cy="1032734"/>
            </a:xfrm>
            <a:custGeom>
              <a:avLst/>
              <a:gdLst>
                <a:gd name="connsiteX0" fmla="*/ 4195483 w 4195483"/>
                <a:gd name="connsiteY0" fmla="*/ 0 h 1032734"/>
                <a:gd name="connsiteX1" fmla="*/ 1118796 w 4195483"/>
                <a:gd name="connsiteY1" fmla="*/ 903642 h 1032734"/>
                <a:gd name="connsiteX2" fmla="*/ 0 w 4195483"/>
                <a:gd name="connsiteY2" fmla="*/ 774550 h 103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5483" h="1032734">
                  <a:moveTo>
                    <a:pt x="4195483" y="0"/>
                  </a:moveTo>
                  <a:cubicBezTo>
                    <a:pt x="3006763" y="387275"/>
                    <a:pt x="1818043" y="774550"/>
                    <a:pt x="1118796" y="903642"/>
                  </a:cubicBezTo>
                  <a:cubicBezTo>
                    <a:pt x="419549" y="1032734"/>
                    <a:pt x="209774" y="903642"/>
                    <a:pt x="0" y="774550"/>
                  </a:cubicBezTo>
                </a:path>
              </a:pathLst>
            </a:cu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5983" y="4324680"/>
            <a:ext cx="6858000" cy="1384995"/>
            <a:chOff x="1524000" y="5105400"/>
            <a:chExt cx="6858000" cy="1384995"/>
          </a:xfrm>
        </p:grpSpPr>
        <p:sp>
          <p:nvSpPr>
            <p:cNvPr id="18" name="TextBox 17"/>
            <p:cNvSpPr txBox="1"/>
            <p:nvPr/>
          </p:nvSpPr>
          <p:spPr>
            <a:xfrm>
              <a:off x="3581400" y="5105400"/>
              <a:ext cx="4800600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setColour(String newColour) {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colour = newColour;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setRadius(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newRadius) {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radius = newRadius;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0" y="5562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original code: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679540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85804" y="1371600"/>
            <a:ext cx="5410196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A common confusion: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does the method “know” which is the “object” it is currently communicating with? (Since there could be many objects created from that class.)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Whenever a method is called,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reference to the calling object </a:t>
            </a:r>
            <a:r>
              <a:rPr lang="en-US" sz="2000" dirty="0" smtClean="0"/>
              <a:t>is set automatically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Given the name </a:t>
            </a:r>
            <a:r>
              <a:rPr lang="en-US" sz="2000" b="1" dirty="0" smtClean="0"/>
              <a:t>“</a:t>
            </a:r>
            <a:r>
              <a:rPr lang="en-US" sz="2000" b="1" dirty="0" smtClean="0">
                <a:solidFill>
                  <a:srgbClr val="800080"/>
                </a:solidFill>
              </a:rPr>
              <a:t>this</a:t>
            </a:r>
            <a:r>
              <a:rPr lang="en-US" sz="2000" b="1" dirty="0" smtClean="0"/>
              <a:t>” </a:t>
            </a:r>
            <a:r>
              <a:rPr lang="en-US" sz="2000" dirty="0" smtClean="0"/>
              <a:t>in Java, meaning “</a:t>
            </a:r>
            <a:r>
              <a:rPr lang="en-US" sz="2000" i="1" dirty="0" smtClean="0"/>
              <a:t>this particular object</a:t>
            </a:r>
            <a:r>
              <a:rPr lang="en-US" sz="2000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All attributes/methods are then accessed </a:t>
            </a:r>
            <a:r>
              <a:rPr lang="en-US" sz="2400" u="sng" dirty="0" smtClean="0"/>
              <a:t>implicitly</a:t>
            </a:r>
            <a:r>
              <a:rPr lang="en-US" sz="2400" dirty="0" smtClean="0"/>
              <a:t> through this reference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8700" y="879901"/>
            <a:ext cx="4000500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b1 and b2 are MyBall objects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b1.setColour("purple");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b2.setColour("brown");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287417" y="12192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477000" y="2438400"/>
            <a:ext cx="1905000" cy="1295400"/>
            <a:chOff x="6477000" y="2438400"/>
            <a:chExt cx="1905000" cy="1295400"/>
          </a:xfrm>
        </p:grpSpPr>
        <p:sp>
          <p:nvSpPr>
            <p:cNvPr id="24" name="TextBox 23"/>
            <p:cNvSpPr txBox="1"/>
            <p:nvPr/>
          </p:nvSpPr>
          <p:spPr>
            <a:xfrm>
              <a:off x="6477000" y="2438400"/>
              <a:ext cx="469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b1</a:t>
              </a:r>
              <a:endParaRPr lang="en-US" sz="160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467600" y="2514600"/>
              <a:ext cx="914400" cy="1219200"/>
              <a:chOff x="7467600" y="2514600"/>
              <a:chExt cx="914400" cy="1219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67600" y="2514600"/>
                <a:ext cx="914400" cy="1219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609114" y="2819401"/>
                <a:ext cx="544286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467601" y="2590801"/>
                <a:ext cx="762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ucida Console" pitchFamily="49" charset="0"/>
                  </a:rPr>
                  <a:t>colour</a:t>
                </a:r>
                <a:endParaRPr lang="en-US" sz="1200" dirty="0">
                  <a:latin typeface="Lucida Console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609114" y="3352801"/>
                <a:ext cx="544285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67600" y="3124200"/>
                <a:ext cx="6912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Lucida Console" pitchFamily="49" charset="0"/>
                  </a:rPr>
                  <a:t>radius</a:t>
                </a:r>
                <a:endParaRPr lang="en-US" sz="1100" dirty="0">
                  <a:latin typeface="Lucida Console" pitchFamily="49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858000" y="25908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172200" y="3124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this</a:t>
            </a:r>
            <a:endParaRPr lang="en-US" sz="1600" b="1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400800" y="3962400"/>
            <a:ext cx="1981200" cy="1295400"/>
            <a:chOff x="6400800" y="3962400"/>
            <a:chExt cx="1981200" cy="1295400"/>
          </a:xfrm>
        </p:grpSpPr>
        <p:sp>
          <p:nvSpPr>
            <p:cNvPr id="34" name="TextBox 33"/>
            <p:cNvSpPr txBox="1"/>
            <p:nvPr/>
          </p:nvSpPr>
          <p:spPr>
            <a:xfrm>
              <a:off x="6400800" y="3962400"/>
              <a:ext cx="545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b2</a:t>
              </a:r>
              <a:endParaRPr lang="en-US" sz="1600" b="1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67600" y="4038600"/>
              <a:ext cx="914400" cy="1219200"/>
              <a:chOff x="7467600" y="2514600"/>
              <a:chExt cx="914400" cy="1219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467600" y="2514600"/>
                <a:ext cx="914400" cy="1219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609114" y="2819401"/>
                <a:ext cx="544286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1" y="2590801"/>
                <a:ext cx="762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ucida Console" pitchFamily="49" charset="0"/>
                  </a:rPr>
                  <a:t>colour</a:t>
                </a:r>
                <a:endParaRPr lang="en-US" sz="1200" dirty="0">
                  <a:latin typeface="Lucida Console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09114" y="3352801"/>
                <a:ext cx="544285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467600" y="3124200"/>
                <a:ext cx="6912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Lucida Console" pitchFamily="49" charset="0"/>
                  </a:rPr>
                  <a:t>radius</a:t>
                </a:r>
                <a:endParaRPr lang="en-US" sz="1100" dirty="0">
                  <a:latin typeface="Lucida Console" pitchFamily="49" charset="0"/>
                </a:endParaRP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6858000" y="41148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V="1">
            <a:off x="6781800" y="2895600"/>
            <a:ext cx="685800" cy="3810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287417" y="1505339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32" idx="3"/>
          </p:cNvCxnSpPr>
          <p:nvPr/>
        </p:nvCxnSpPr>
        <p:spPr>
          <a:xfrm>
            <a:off x="6781800" y="3293477"/>
            <a:ext cx="685800" cy="66892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43800" y="2819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"purple"</a:t>
            </a:r>
            <a:endParaRPr lang="en-SG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4343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"brown"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822514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43" grpId="0" animBg="1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85804" y="1066800"/>
            <a:ext cx="8000996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b="1" dirty="0" smtClean="0"/>
              <a:t>” </a:t>
            </a:r>
            <a:r>
              <a:rPr lang="en-US" sz="2400" dirty="0" smtClean="0"/>
              <a:t>reference can also be used to solve the ambiguity in the preceding example where the parameter is identical to the attribute name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4400" y="2362200"/>
            <a:ext cx="4267200" cy="18158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Mutators */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colour = colour;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radius = radius;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00600" y="19812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9400" y="4419600"/>
            <a:ext cx="5410200" cy="206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Mutators */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.colour = colour;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.radius = radius;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96200" y="41148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sym typeface="Wingdings"/>
              </a:rPr>
              <a:t></a:t>
            </a:r>
            <a:endParaRPr lang="en-US" sz="6000" dirty="0">
              <a:solidFill>
                <a:srgbClr val="0000FF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5800" y="5105400"/>
            <a:ext cx="3886200" cy="1066800"/>
            <a:chOff x="685800" y="5105400"/>
            <a:chExt cx="3886200" cy="10668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200400" y="5181600"/>
              <a:ext cx="1371600" cy="0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00400" y="6172200"/>
              <a:ext cx="1371600" cy="0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905000" y="5105400"/>
              <a:ext cx="1143000" cy="381000"/>
            </a:xfrm>
            <a:prstGeom prst="straightConnector1">
              <a:avLst/>
            </a:prstGeom>
            <a:ln w="19050">
              <a:solidFill>
                <a:srgbClr val="66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28800" y="5638800"/>
              <a:ext cx="1295400" cy="381000"/>
            </a:xfrm>
            <a:prstGeom prst="straightConnector1">
              <a:avLst/>
            </a:prstGeom>
            <a:ln w="19050">
              <a:solidFill>
                <a:srgbClr val="66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85800" y="5410200"/>
              <a:ext cx="1295400" cy="40011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attributes</a:t>
              </a:r>
              <a:endParaRPr lang="en-US" sz="2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876800" y="5181600"/>
            <a:ext cx="3429000" cy="990600"/>
            <a:chOff x="4876800" y="5181600"/>
            <a:chExt cx="3429000" cy="990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876800" y="5181600"/>
              <a:ext cx="762000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76800" y="6172200"/>
              <a:ext cx="762000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5486400" y="5257800"/>
              <a:ext cx="1447800" cy="228600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5638800" y="5486400"/>
              <a:ext cx="1143000" cy="457200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629400" y="5181600"/>
              <a:ext cx="1676400" cy="40011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parameters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630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85804" y="1066800"/>
            <a:ext cx="8000996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b="1" dirty="0" smtClean="0"/>
              <a:t>” </a:t>
            </a:r>
            <a:r>
              <a:rPr lang="en-US" sz="2400" dirty="0"/>
              <a:t>is optional for unambiguous </a:t>
            </a:r>
            <a:r>
              <a:rPr lang="en-US" sz="2400" dirty="0" smtClean="0"/>
              <a:t>case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1828800"/>
            <a:ext cx="8610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String getColour()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.colour; 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double getRadius()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.radius; 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setColour(String newColour)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.colour = newColour; 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.radius = newRadius; 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48200" y="1905000"/>
            <a:ext cx="1371600" cy="1676400"/>
            <a:chOff x="4648200" y="2362200"/>
            <a:chExt cx="1371600" cy="1676400"/>
          </a:xfrm>
        </p:grpSpPr>
        <p:sp>
          <p:nvSpPr>
            <p:cNvPr id="25" name="Rounded Rectangle 24"/>
            <p:cNvSpPr/>
            <p:nvPr/>
          </p:nvSpPr>
          <p:spPr>
            <a:xfrm>
              <a:off x="4648200" y="2362200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48200" y="2819400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81021" y="3310666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486400" y="3810000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419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</a:t>
            </a:r>
            <a:r>
              <a:rPr lang="en-US" sz="2400" kern="0" noProof="0" dirty="0" smtClean="0">
                <a:latin typeface="+mn-lt"/>
                <a:cs typeface="+mn-cs"/>
              </a:rPr>
              <a:t>below</a:t>
            </a:r>
            <a:r>
              <a:rPr lang="en-US" sz="2400" kern="0" dirty="0" smtClean="0">
                <a:latin typeface="+mn-lt"/>
                <a:cs typeface="+mn-cs"/>
              </a:rPr>
              <a:t> is wrong. Why?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4724400"/>
            <a:ext cx="8610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getQuantity()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.quantity;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24800" y="42672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US" sz="6000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81600" y="1524000"/>
            <a:ext cx="3276600" cy="1828800"/>
            <a:chOff x="5181600" y="1524000"/>
            <a:chExt cx="3276600" cy="18288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5181600" y="1714500"/>
              <a:ext cx="2286000" cy="114300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303520" y="1714500"/>
              <a:ext cx="2164080" cy="626996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014422" y="1828800"/>
              <a:ext cx="1300778" cy="907941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019800" y="1714500"/>
              <a:ext cx="1447800" cy="1638300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15200" y="1524000"/>
              <a:ext cx="1143000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Optional</a:t>
              </a:r>
              <a:endParaRPr lang="en-US" sz="20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67866" y="4775200"/>
            <a:ext cx="533400" cy="228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0" grpId="0" animBg="1"/>
      <p:bldP spid="31" grpId="0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Naming Convention for Attributes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7924800" cy="2057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Some suggested that object’s attributes be named with a prefix “</a:t>
            </a:r>
            <a:r>
              <a:rPr lang="en-US" sz="2400" dirty="0" smtClean="0">
                <a:solidFill>
                  <a:srgbClr val="0000FF"/>
                </a:solidFill>
              </a:rPr>
              <a:t>_</a:t>
            </a:r>
            <a:r>
              <a:rPr lang="en-US" sz="2400" dirty="0" smtClean="0"/>
              <a:t>” (or “</a:t>
            </a:r>
            <a:r>
              <a:rPr lang="en-US" sz="2400" dirty="0" smtClean="0">
                <a:solidFill>
                  <a:srgbClr val="0000FF"/>
                </a:solidFill>
              </a:rPr>
              <a:t>m_</a:t>
            </a:r>
            <a:r>
              <a:rPr lang="en-US" sz="2400" dirty="0" smtClean="0"/>
              <a:t>”) or a suffice “</a:t>
            </a:r>
            <a:r>
              <a:rPr lang="en-US" sz="2400" dirty="0" smtClean="0">
                <a:solidFill>
                  <a:srgbClr val="0000FF"/>
                </a:solidFill>
              </a:rPr>
              <a:t>_</a:t>
            </a:r>
            <a:r>
              <a:rPr lang="en-US" sz="2400" dirty="0" smtClean="0"/>
              <a:t>” to distinguish them from other variables/parameters.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would avoid the need of using 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 as there would be no ambiguity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2600" y="2895600"/>
            <a:ext cx="5257800" cy="18158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 Data members **********/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</a:t>
            </a:r>
            <a:r>
              <a:rPr lang="it-IT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it-IT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_quantity 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it-IT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String _colour;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_radius;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48006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noProof="0" dirty="0" smtClean="0">
                <a:latin typeface="+mn-lt"/>
                <a:cs typeface="+mn-cs"/>
              </a:rPr>
              <a:t>Some also proposed that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 should be always written even for unambiguous cases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/>
              <a:t>We will leave this to your decision. Important thing is that you should be consistent.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4"/>
              <a:tabLst>
                <a:tab pos="1089025" algn="l"/>
              </a:tabLst>
            </a:pPr>
            <a:r>
              <a:rPr lang="en-US" sz="2800" dirty="0" smtClean="0"/>
              <a:t>More OOP Concepts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4.1</a:t>
            </a:r>
            <a:r>
              <a:rPr lang="en-US" sz="2400" dirty="0"/>
              <a:t>	</a:t>
            </a:r>
            <a:r>
              <a:rPr lang="en-US" sz="2400" dirty="0" smtClean="0"/>
              <a:t>Class and Instance members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4.2</a:t>
            </a:r>
            <a:r>
              <a:rPr lang="en-US" sz="2400" dirty="0"/>
              <a:t>	</a:t>
            </a:r>
            <a:r>
              <a:rPr lang="en-US" sz="2400" dirty="0" smtClean="0"/>
              <a:t>MyBall class: Draft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4.3	</a:t>
            </a:r>
            <a:r>
              <a:rPr lang="en-US" sz="2400" dirty="0" smtClean="0"/>
              <a:t>“this” reference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4.4	</a:t>
            </a:r>
            <a:r>
              <a:rPr lang="en-US" sz="2400" dirty="0" smtClean="0"/>
              <a:t>Using “this” in Constructors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4.5	</a:t>
            </a:r>
            <a:r>
              <a:rPr lang="en-US" sz="2400" dirty="0" smtClean="0"/>
              <a:t>Overriding Methods: toString() and equals()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4.6</a:t>
            </a:r>
            <a:r>
              <a:rPr lang="en-US" sz="2400" dirty="0"/>
              <a:t>	</a:t>
            </a:r>
            <a:r>
              <a:rPr lang="en-US" sz="2400" dirty="0" smtClean="0"/>
              <a:t>MyBall class: Improved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5"/>
              <a:tabLst>
                <a:tab pos="1089025" algn="l"/>
              </a:tabLst>
            </a:pPr>
            <a:r>
              <a:rPr lang="en-US" sz="2800" dirty="0" smtClean="0"/>
              <a:t>Unified Modeling Language (UML)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3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Code Reuse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79248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 our draft </a:t>
            </a:r>
            <a:r>
              <a:rPr lang="en-US" sz="2400" dirty="0" smtClean="0">
                <a:solidFill>
                  <a:srgbClr val="0000FF"/>
                </a:solidFill>
              </a:rPr>
              <a:t>MyBall </a:t>
            </a:r>
            <a:r>
              <a:rPr lang="en-US" sz="2400" dirty="0" smtClean="0"/>
              <a:t>class, the following is done: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37338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/>
              <a:t>What about this? Does this work?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371600"/>
            <a:ext cx="5791200" cy="22467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setColour(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setRadius(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267200"/>
            <a:ext cx="5791200" cy="22467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colour =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radius =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colour = newColour;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radius = newRadius;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400" y="2819400"/>
            <a:ext cx="4572000" cy="238526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Both work, but the top version follows the principle of </a:t>
            </a:r>
            <a:r>
              <a:rPr lang="en-US" dirty="0" smtClean="0">
                <a:solidFill>
                  <a:srgbClr val="C00000"/>
                </a:solidFill>
              </a:rPr>
              <a:t>code reuse </a:t>
            </a:r>
            <a:r>
              <a:rPr lang="en-US" dirty="0" smtClean="0"/>
              <a:t>which minimises code duplication, but is slightly less efficient.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top version would be superior if the methods </a:t>
            </a:r>
            <a:r>
              <a:rPr lang="en-US" dirty="0" smtClean="0">
                <a:solidFill>
                  <a:srgbClr val="0000FF"/>
                </a:solidFill>
              </a:rPr>
              <a:t>setColour()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setRadius() </a:t>
            </a:r>
            <a:r>
              <a:rPr lang="en-US" dirty="0" smtClean="0"/>
              <a:t>are long and complex. In this case, the two versions make little difference.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Using “this” in Constructors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80772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Still on code reusability, and another use of 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Our draft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class contains these two constructors: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48006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/>
              <a:t>Note that the logic in both constructors are essentially the same (i.e. change the </a:t>
            </a:r>
            <a:r>
              <a:rPr lang="en-US" sz="2400" kern="0" dirty="0" smtClean="0">
                <a:solidFill>
                  <a:srgbClr val="0000FF"/>
                </a:solidFill>
              </a:rPr>
              <a:t>colour</a:t>
            </a:r>
            <a:r>
              <a:rPr lang="en-US" sz="2400" kern="0" dirty="0" smtClean="0"/>
              <a:t> and </a:t>
            </a:r>
            <a:r>
              <a:rPr lang="en-US" sz="2400" kern="0" dirty="0" smtClean="0">
                <a:solidFill>
                  <a:srgbClr val="0000FF"/>
                </a:solidFill>
              </a:rPr>
              <a:t>radius</a:t>
            </a:r>
            <a:r>
              <a:rPr lang="en-US" sz="2400" kern="0" dirty="0" smtClean="0"/>
              <a:t>, and increment the quantity</a:t>
            </a:r>
            <a:r>
              <a:rPr lang="en-US" sz="2400" dirty="0" smtClean="0"/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1905000"/>
            <a:ext cx="6705600" cy="27084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setColour(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setRadius(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2133600"/>
            <a:ext cx="2819400" cy="83099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Recall that this is called </a:t>
            </a:r>
            <a:r>
              <a:rPr lang="en-US" sz="2400" dirty="0" smtClean="0">
                <a:solidFill>
                  <a:srgbClr val="C00000"/>
                </a:solidFill>
              </a:rPr>
              <a:t>overloading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Using “this” in Constructors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80772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reuse code, we can use 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 in a constructor to call another constructor: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6829" y="1697619"/>
            <a:ext cx="6477000" cy="23083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this(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10.0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4067629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instantiate a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MyBall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in a client program using the default constructor: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76400" y="1960496"/>
            <a:ext cx="3200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876800"/>
            <a:ext cx="5562600" cy="3385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MyBall b1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MyBall();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kern="0" dirty="0" smtClean="0"/>
              <a:t>It calls the default constructor, which in turn calls the second constructor to create a </a:t>
            </a:r>
            <a:r>
              <a:rPr lang="en-US" sz="2000" kern="0" dirty="0" smtClean="0">
                <a:solidFill>
                  <a:srgbClr val="0000FF"/>
                </a:solidFill>
              </a:rPr>
              <a:t>MyBall</a:t>
            </a:r>
            <a:r>
              <a:rPr lang="en-US" sz="2000" kern="0" dirty="0" smtClean="0"/>
              <a:t> object with </a:t>
            </a:r>
            <a:r>
              <a:rPr lang="en-US" sz="2000" kern="0" dirty="0" smtClean="0">
                <a:solidFill>
                  <a:srgbClr val="0000FF"/>
                </a:solidFill>
              </a:rPr>
              <a:t>colour</a:t>
            </a:r>
            <a:r>
              <a:rPr lang="en-US" sz="2000" kern="0" dirty="0" smtClean="0"/>
              <a:t> “yellow” and </a:t>
            </a:r>
            <a:r>
              <a:rPr lang="en-US" sz="2000" kern="0" dirty="0" smtClean="0">
                <a:solidFill>
                  <a:srgbClr val="0000FF"/>
                </a:solidFill>
              </a:rPr>
              <a:t>radius </a:t>
            </a:r>
            <a:r>
              <a:rPr lang="en-US" sz="2000" kern="0" dirty="0" smtClean="0"/>
              <a:t>10.0, and increment the quantity.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86000" y="2265296"/>
            <a:ext cx="228600" cy="457200"/>
          </a:xfrm>
          <a:prstGeom prst="straightConnector1">
            <a:avLst/>
          </a:prstGeom>
          <a:ln w="19050">
            <a:solidFill>
              <a:srgbClr val="8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6400" y="1478233"/>
            <a:ext cx="3200400" cy="101566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 smtClean="0"/>
              <a:t>Restriction: </a:t>
            </a:r>
            <a:r>
              <a:rPr lang="en-US" sz="2000" dirty="0" smtClean="0"/>
              <a:t>Call to “</a:t>
            </a:r>
            <a:r>
              <a:rPr lang="en-US" sz="2000" b="1" dirty="0" smtClean="0">
                <a:solidFill>
                  <a:srgbClr val="800080"/>
                </a:solidFill>
              </a:rPr>
              <a:t>this</a:t>
            </a:r>
            <a:r>
              <a:rPr lang="en-US" sz="2000" dirty="0" smtClean="0"/>
              <a:t>” must be the </a:t>
            </a:r>
            <a:r>
              <a:rPr lang="en-US" sz="2000" dirty="0" smtClean="0">
                <a:solidFill>
                  <a:srgbClr val="C00000"/>
                </a:solidFill>
              </a:rPr>
              <a:t>first </a:t>
            </a:r>
            <a:r>
              <a:rPr lang="en-US" sz="2000" dirty="0" smtClean="0"/>
              <a:t>statement in a constructor.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Overriding 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0772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will examine two common services (methods) expected of every class in general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C00000"/>
                </a:solidFill>
              </a:rPr>
              <a:t>display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the values of an object’s attributes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 smtClean="0">
                <a:solidFill>
                  <a:srgbClr val="C00000"/>
                </a:solidFill>
              </a:rPr>
              <a:t>compare </a:t>
            </a:r>
            <a:r>
              <a:rPr lang="en-US" sz="2400" dirty="0" smtClean="0"/>
              <a:t>two objects to determine if they have identical attribute values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This brings on the issue of </a:t>
            </a:r>
            <a:r>
              <a:rPr lang="en-US" sz="2800" dirty="0" smtClean="0">
                <a:solidFill>
                  <a:srgbClr val="C00000"/>
                </a:solidFill>
              </a:rPr>
              <a:t>overriding methods</a:t>
            </a: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Printing an Object: toString() (1/3)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229600" cy="121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TestBallV2.java</a:t>
            </a:r>
            <a:r>
              <a:rPr lang="en-US" sz="2000" dirty="0" smtClean="0"/>
              <a:t>, we display individual attributes (</a:t>
            </a:r>
            <a:r>
              <a:rPr lang="en-US" sz="2000" dirty="0" smtClean="0">
                <a:solidFill>
                  <a:srgbClr val="0000FF"/>
                </a:solidFill>
                <a:cs typeface="Courier New" pitchFamily="49" charset="0"/>
              </a:rPr>
              <a:t>colour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  <a:cs typeface="Courier New" pitchFamily="49" charset="0"/>
              </a:rPr>
              <a:t>radius</a:t>
            </a:r>
            <a:r>
              <a:rPr lang="en-US" sz="2000" dirty="0" smtClean="0"/>
              <a:t>) of a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object.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Suppose we print a </a:t>
            </a:r>
            <a:r>
              <a:rPr lang="en-US" sz="2000" dirty="0" smtClean="0">
                <a:solidFill>
                  <a:srgbClr val="0000FF"/>
                </a:solidFill>
              </a:rPr>
              <a:t>MyBall </a:t>
            </a:r>
            <a:r>
              <a:rPr lang="en-US" sz="2000" dirty="0" smtClean="0"/>
              <a:t>object as a whole unit in </a:t>
            </a:r>
            <a:r>
              <a:rPr lang="en-US" sz="2000" dirty="0" smtClean="0">
                <a:solidFill>
                  <a:srgbClr val="0000FF"/>
                </a:solidFill>
              </a:rPr>
              <a:t>TestBallV3.java</a:t>
            </a:r>
            <a:r>
              <a:rPr lang="en-US" sz="2000" dirty="0" smtClean="0"/>
              <a:t>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3" y="2366487"/>
            <a:ext cx="8339663" cy="34163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TestBallV3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readBall() method omitted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myBall1 = readBall(sc);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ball object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myBall2 = readBall(sc); </a:t>
            </a:r>
            <a:r>
              <a:rPr lang="en-US" sz="13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another ball object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ball: 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 myBall1);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ball: 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 myBall2);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2600" y="2209800"/>
            <a:ext cx="3124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MyBall_draft/TestBallV3.java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3276600"/>
            <a:ext cx="2743200" cy="1323439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0" y="5486400"/>
            <a:ext cx="3124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1st ball: Ball@471e30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2nd ball: Ball@10ef90c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3000" y="5486400"/>
            <a:ext cx="3581400" cy="936486"/>
            <a:chOff x="5257800" y="5486400"/>
            <a:chExt cx="3581400" cy="936486"/>
          </a:xfrm>
        </p:grpSpPr>
        <p:cxnSp>
          <p:nvCxnSpPr>
            <p:cNvPr id="24" name="Straight Arrow Connector 8"/>
            <p:cNvCxnSpPr>
              <a:cxnSpLocks noChangeShapeType="1"/>
            </p:cNvCxnSpPr>
            <p:nvPr/>
          </p:nvCxnSpPr>
          <p:spPr bwMode="auto">
            <a:xfrm flipH="1" flipV="1">
              <a:off x="6172200" y="5867402"/>
              <a:ext cx="533400" cy="76198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>
              <a:off x="6705600" y="5715000"/>
              <a:ext cx="2133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Object identifiers (OIDs)</a:t>
              </a:r>
              <a:endParaRPr lang="en-SG" sz="2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57800" y="5486400"/>
              <a:ext cx="914400" cy="533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Printing an Object: toString() (2/3)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4572000" cy="914400"/>
          </a:xfrm>
          <a:ln>
            <a:noFill/>
          </a:ln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dirty="0" smtClean="0"/>
              <a:t>How do you get a custom-made output like 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800" y="1371600"/>
            <a:ext cx="3352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1st ball: [red, 1.2]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2nd ball: [blue, 3.5]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22098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/>
              <a:t>To do that, you need to add a </a:t>
            </a:r>
            <a:r>
              <a:rPr lang="en-US" sz="2400" kern="0" dirty="0" smtClean="0">
                <a:solidFill>
                  <a:srgbClr val="0000FF"/>
                </a:solidFill>
              </a:rPr>
              <a:t>toString() </a:t>
            </a:r>
            <a:r>
              <a:rPr lang="en-US" sz="2400" kern="0" dirty="0" smtClean="0"/>
              <a:t>method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MyBall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class</a:t>
            </a:r>
          </a:p>
          <a:p>
            <a:pPr marL="669925" lvl="1" indent="-325438">
              <a:spcBef>
                <a:spcPts val="3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00FF"/>
                </a:solidFill>
              </a:rPr>
              <a:t>toString() </a:t>
            </a:r>
            <a:r>
              <a:rPr lang="en-US" sz="2200" dirty="0" smtClean="0"/>
              <a:t>method returns a string, which is a string representation of the data in an object (up to you to format the string to your desired liking)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5800" y="4191000"/>
            <a:ext cx="8077200" cy="2060615"/>
            <a:chOff x="685800" y="4191000"/>
            <a:chExt cx="8077200" cy="2060615"/>
          </a:xfrm>
        </p:grpSpPr>
        <p:sp>
          <p:nvSpPr>
            <p:cNvPr id="27" name="TextBox 26"/>
            <p:cNvSpPr txBox="1"/>
            <p:nvPr/>
          </p:nvSpPr>
          <p:spPr>
            <a:xfrm>
              <a:off x="685800" y="4343400"/>
              <a:ext cx="8077200" cy="190821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MyBall {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original code omitted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endPara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String toString() {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"["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 getColour()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+ getRadius()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"]"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3600" y="4191000"/>
              <a:ext cx="2740152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MyBall_draft/MyBall.java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Printing an Object: toString() (3/3)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After </a:t>
            </a:r>
            <a:r>
              <a:rPr lang="en-US" sz="2800" dirty="0" smtClean="0">
                <a:solidFill>
                  <a:srgbClr val="0000FF"/>
                </a:solidFill>
              </a:rPr>
              <a:t>toString() </a:t>
            </a:r>
            <a:r>
              <a:rPr lang="en-US" sz="2800" dirty="0" smtClean="0"/>
              <a:t>method is added in </a:t>
            </a:r>
            <a:r>
              <a:rPr lang="en-US" sz="2800" dirty="0" smtClean="0">
                <a:solidFill>
                  <a:srgbClr val="0000FF"/>
                </a:solidFill>
              </a:rPr>
              <a:t>MyBall.java</a:t>
            </a:r>
            <a:r>
              <a:rPr lang="en-US" sz="2800" dirty="0" smtClean="0"/>
              <a:t>, a client program can use it in either of these ways:</a:t>
            </a:r>
          </a:p>
          <a:p>
            <a:pPr lvl="1">
              <a:buNone/>
            </a:pPr>
            <a:endParaRPr lang="en-SG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895600"/>
            <a:ext cx="6400800" cy="400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System.out.println(myBall1);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3657600"/>
            <a:ext cx="6400800" cy="400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System.out.println(myBall1.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4" y="228600"/>
            <a:ext cx="8229596" cy="788988"/>
          </a:xfrm>
        </p:spPr>
        <p:txBody>
          <a:bodyPr/>
          <a:lstStyle/>
          <a:p>
            <a:pPr eaLnBrk="1" hangingPunct="1"/>
            <a:r>
              <a:rPr lang="en-US" sz="3400" u="sng" dirty="0" smtClean="0">
                <a:latin typeface="Britannic Bold" panose="020B0903060703020204" pitchFamily="34" charset="0"/>
              </a:rPr>
              <a:t>Object</a:t>
            </a:r>
            <a:r>
              <a:rPr lang="en-US" sz="3400" dirty="0" smtClean="0">
                <a:latin typeface="Britannic Bold" panose="020B0903060703020204" pitchFamily="34" charset="0"/>
              </a:rPr>
              <a:t> class and inherited methods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Why did we call the preceding method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and </a:t>
            </a:r>
            <a:r>
              <a:rPr lang="en-US" sz="2400" u="sng" dirty="0" smtClean="0"/>
              <a:t>not by other name</a:t>
            </a:r>
            <a:r>
              <a:rPr lang="en-US" sz="2400" dirty="0" smtClean="0"/>
              <a:t>?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All Java classes are implicitly </a:t>
            </a:r>
            <a:r>
              <a:rPr lang="en-US" sz="2400" i="1" dirty="0" smtClean="0"/>
              <a:t>subclasses</a:t>
            </a:r>
            <a:r>
              <a:rPr lang="en-US" sz="2400" dirty="0" smtClean="0"/>
              <a:t> of the class </a:t>
            </a:r>
            <a:r>
              <a:rPr lang="en-US" sz="2400" dirty="0" smtClean="0">
                <a:solidFill>
                  <a:srgbClr val="0000FF"/>
                </a:solidFill>
              </a:rPr>
              <a:t>Object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/>
              <a:t> class specifies some </a:t>
            </a:r>
            <a:r>
              <a:rPr lang="en-US" sz="2400" i="1" u="sng" dirty="0" smtClean="0"/>
              <a:t>basic behaviours</a:t>
            </a:r>
            <a:r>
              <a:rPr lang="en-US" sz="2400" i="1" dirty="0" smtClean="0"/>
              <a:t> </a:t>
            </a:r>
            <a:r>
              <a:rPr lang="en-US" sz="2400" dirty="0" smtClean="0"/>
              <a:t>common to </a:t>
            </a:r>
            <a:r>
              <a:rPr lang="en-US" sz="2400" u="sng" dirty="0" smtClean="0"/>
              <a:t>all</a:t>
            </a:r>
            <a:r>
              <a:rPr lang="en-US" sz="2400" dirty="0" smtClean="0"/>
              <a:t> kinds of objects, and hence these behaviours are inherited by its subclasses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Some inherited methods from the </a:t>
            </a:r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/>
              <a:t> class are: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toString() </a:t>
            </a:r>
            <a:r>
              <a:rPr lang="en-US" sz="2000" dirty="0" smtClean="0"/>
              <a:t>method: to provide a string representation of the object’s data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equals() </a:t>
            </a:r>
            <a:r>
              <a:rPr lang="en-US" sz="2000" dirty="0" smtClean="0"/>
              <a:t>method: to compare two objects to see if they contain identical data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However, these inherited methods usually </a:t>
            </a:r>
            <a:r>
              <a:rPr lang="en-US" sz="2400" u="sng" dirty="0" smtClean="0"/>
              <a:t>don’t work</a:t>
            </a:r>
            <a:r>
              <a:rPr lang="en-US" sz="2400" dirty="0" smtClean="0"/>
              <a:t> (!) as they are not customised</a:t>
            </a: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4" y="228600"/>
            <a:ext cx="8153396" cy="788988"/>
          </a:xfrm>
        </p:spPr>
        <p:txBody>
          <a:bodyPr/>
          <a:lstStyle/>
          <a:p>
            <a:pPr eaLnBrk="1" hangingPunct="1"/>
            <a:r>
              <a:rPr lang="en-US" sz="3400" u="sng" dirty="0" smtClean="0">
                <a:latin typeface="Britannic Bold" panose="020B0903060703020204" pitchFamily="34" charset="0"/>
              </a:rPr>
              <a:t>Object</a:t>
            </a:r>
            <a:r>
              <a:rPr lang="en-US" sz="3400" dirty="0" smtClean="0">
                <a:latin typeface="Britannic Bold" panose="020B0903060703020204" pitchFamily="34" charset="0"/>
              </a:rPr>
              <a:t> class and inherited methods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Hence, we often (almost always) need to customise these inherited methods for our own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This is called </a:t>
            </a:r>
            <a:r>
              <a:rPr lang="en-US" sz="2400" dirty="0" smtClean="0">
                <a:solidFill>
                  <a:srgbClr val="C00000"/>
                </a:solidFill>
              </a:rPr>
              <a:t>overriding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We have earlier written an overriding method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We shall now write an overriding method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 in </a:t>
            </a:r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/>
              <a:t> class has the following header, hence our overriding method must follow the same header: </a:t>
            </a:r>
            <a:r>
              <a:rPr lang="en-US" sz="2000" dirty="0" smtClean="0"/>
              <a:t>(if we don’t then it is not overriding)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/>
              <a:t>	</a:t>
            </a:r>
            <a:r>
              <a:rPr lang="en-US" sz="2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 boolean equals(Object obj)</a:t>
            </a:r>
          </a:p>
          <a:p>
            <a:pPr lvl="1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Comparing objects: equals()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2667000"/>
            <a:ext cx="4495800" cy="132343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MyBall b1, b2, b3;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b1 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MyBall(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6.2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b2 = b1;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b3 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MyBall(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6.2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62000" y="27432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62000" y="31242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91200" y="2767399"/>
            <a:ext cx="1066800" cy="457200"/>
            <a:chOff x="5829300" y="1776799"/>
            <a:chExt cx="1066800" cy="457200"/>
          </a:xfrm>
        </p:grpSpPr>
        <p:sp>
          <p:nvSpPr>
            <p:cNvPr id="15" name="Rectangle 14"/>
            <p:cNvSpPr/>
            <p:nvPr/>
          </p:nvSpPr>
          <p:spPr>
            <a:xfrm>
              <a:off x="6210300" y="1852999"/>
              <a:ext cx="685800" cy="3810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9300" y="177679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b1</a:t>
              </a:r>
              <a:endParaRPr lang="en-US" sz="1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519999"/>
            <a:ext cx="1066800" cy="457200"/>
            <a:chOff x="5829300" y="3529399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6210300" y="3605599"/>
              <a:ext cx="685800" cy="3810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29300" y="352939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b3</a:t>
              </a:r>
              <a:endParaRPr lang="en-US" sz="1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10300" y="2895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NULL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67600" y="2514600"/>
            <a:ext cx="1371600" cy="1752600"/>
            <a:chOff x="7467600" y="1524000"/>
            <a:chExt cx="1371600" cy="1752600"/>
          </a:xfrm>
        </p:grpSpPr>
        <p:sp>
          <p:nvSpPr>
            <p:cNvPr id="22" name="Rectangle 21"/>
            <p:cNvSpPr/>
            <p:nvPr/>
          </p:nvSpPr>
          <p:spPr>
            <a:xfrm>
              <a:off x="7467600" y="1524000"/>
              <a:ext cx="1371600" cy="175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1905001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"red"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43800" y="16002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colour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0" y="2590800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6.2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2860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radius</a:t>
              </a:r>
              <a:endParaRPr lang="en-US" sz="1400" dirty="0">
                <a:latin typeface="Lucida Console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67600" y="4724400"/>
            <a:ext cx="1371600" cy="1752600"/>
            <a:chOff x="7467600" y="3733800"/>
            <a:chExt cx="1371600" cy="1752600"/>
          </a:xfrm>
        </p:grpSpPr>
        <p:sp>
          <p:nvSpPr>
            <p:cNvPr id="28" name="Rectangle 27"/>
            <p:cNvSpPr/>
            <p:nvPr/>
          </p:nvSpPr>
          <p:spPr>
            <a:xfrm>
              <a:off x="7772400" y="5029200"/>
              <a:ext cx="609600" cy="3048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7600" y="3733800"/>
              <a:ext cx="1371600" cy="175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4114800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"red"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3800" y="38100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colour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0" y="4800600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6.2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44958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radius</a:t>
              </a:r>
              <a:endParaRPr lang="en-US" sz="1400" dirty="0">
                <a:latin typeface="Lucida Console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10300" y="4648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NULL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705600" y="2971800"/>
            <a:ext cx="6858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4800600"/>
            <a:ext cx="762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91200" y="3581400"/>
            <a:ext cx="1066800" cy="457200"/>
            <a:chOff x="5829300" y="3529399"/>
            <a:chExt cx="1066800" cy="457200"/>
          </a:xfrm>
        </p:grpSpPr>
        <p:sp>
          <p:nvSpPr>
            <p:cNvPr id="38" name="Rectangle 37"/>
            <p:cNvSpPr/>
            <p:nvPr/>
          </p:nvSpPr>
          <p:spPr>
            <a:xfrm>
              <a:off x="6210300" y="3605599"/>
              <a:ext cx="685800" cy="3810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352939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b2</a:t>
              </a:r>
              <a:endParaRPr lang="en-US" sz="14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10300" y="3709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NULL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62000" y="34290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762000" y="37338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05600" y="3352800"/>
            <a:ext cx="685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3200" y="4114800"/>
            <a:ext cx="2362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400" i="1" dirty="0" smtClean="0">
                <a:solidFill>
                  <a:srgbClr val="0000FF"/>
                </a:solidFill>
                <a:cs typeface="Courier New" pitchFamily="49" charset="0"/>
              </a:rPr>
              <a:t>True or false?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1000" y="4572000"/>
            <a:ext cx="3124200" cy="1680865"/>
            <a:chOff x="381000" y="4572000"/>
            <a:chExt cx="3124200" cy="1680865"/>
          </a:xfrm>
        </p:grpSpPr>
        <p:sp>
          <p:nvSpPr>
            <p:cNvPr id="50" name="TextBox 49"/>
            <p:cNvSpPr txBox="1"/>
            <p:nvPr/>
          </p:nvSpPr>
          <p:spPr>
            <a:xfrm>
              <a:off x="914400" y="4572000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(b1 == b2)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14400" y="4991100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(b1 == b3)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1000" y="5410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b1.equals(b2)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000" y="5791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b1.equals(b3)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Content Placeholder 11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compare if two objects have the same data values, we should use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==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== </a:t>
            </a:r>
            <a:r>
              <a:rPr lang="en-US" sz="2400" dirty="0" smtClean="0"/>
              <a:t>compares the references of the objects instead</a:t>
            </a:r>
          </a:p>
          <a:p>
            <a:pPr lvl="1">
              <a:buNone/>
            </a:pPr>
            <a:endParaRPr lang="en-SG" sz="2400" dirty="0"/>
          </a:p>
        </p:txBody>
      </p:sp>
      <p:sp>
        <p:nvSpPr>
          <p:cNvPr id="56" name="Rectangle 55"/>
          <p:cNvSpPr/>
          <p:nvPr/>
        </p:nvSpPr>
        <p:spPr>
          <a:xfrm>
            <a:off x="1066800" y="2286000"/>
            <a:ext cx="2740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MyBall/TestEquals.java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20" grpId="0"/>
      <p:bldP spid="20" grpId="1"/>
      <p:bldP spid="34" grpId="0"/>
      <p:bldP spid="34" grpId="1"/>
      <p:bldP spid="40" grpId="0"/>
      <p:bldP spid="40" grpId="1"/>
      <p:bldP spid="41" grpId="0" animBg="1"/>
      <p:bldP spid="41" grpId="1" animBg="1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4000" dirty="0">
                <a:latin typeface="Britannic Bold" panose="020B0903060703020204" pitchFamily="34" charset="0"/>
              </a:rPr>
              <a:t>Recapitulation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</a:t>
            </a:r>
            <a:r>
              <a:rPr lang="en-US" smtClean="0"/>
              <a:t>Lecture </a:t>
            </a:r>
            <a:r>
              <a:rPr lang="en-US" smtClean="0"/>
              <a:t>3 </a:t>
            </a:r>
            <a:r>
              <a:rPr lang="en-US" dirty="0" smtClean="0"/>
              <a:t>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revisited a few classes (</a:t>
            </a:r>
            <a:r>
              <a:rPr lang="en-US" sz="2800" dirty="0" smtClean="0">
                <a:solidFill>
                  <a:srgbClr val="0000FF"/>
                </a:solidFill>
              </a:rPr>
              <a:t>Scanner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Math</a:t>
            </a:r>
            <a:r>
              <a:rPr lang="en-US" sz="2800" dirty="0" smtClean="0"/>
              <a:t>) and learnt a few new ones (</a:t>
            </a:r>
            <a:r>
              <a:rPr lang="en-US" sz="2800" dirty="0" smtClean="0">
                <a:solidFill>
                  <a:srgbClr val="0000FF"/>
                </a:solidFill>
              </a:rPr>
              <a:t>DecimalFormat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Random</a:t>
            </a:r>
            <a:r>
              <a:rPr lang="en-US" sz="2800" dirty="0" smtClean="0"/>
              <a:t>, wrapper classes, </a:t>
            </a:r>
            <a:r>
              <a:rPr lang="en-US" sz="2800" dirty="0" smtClean="0">
                <a:solidFill>
                  <a:srgbClr val="0000FF"/>
                </a:solidFill>
              </a:rPr>
              <a:t>Point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discussed some basic OOP features/concepts such as </a:t>
            </a:r>
            <a:r>
              <a:rPr lang="en-US" sz="2800" dirty="0" smtClean="0">
                <a:solidFill>
                  <a:srgbClr val="C00000"/>
                </a:solidFill>
              </a:rPr>
              <a:t>modifiers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class and instance methods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constructors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overloading</a:t>
            </a:r>
            <a:r>
              <a:rPr lang="en-US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Last week, we used classes provided by API </a:t>
            </a:r>
            <a:r>
              <a:rPr lang="en-US" sz="2800" u="sng" dirty="0" smtClean="0"/>
              <a:t>as a user</a:t>
            </a:r>
            <a:r>
              <a:rPr lang="en-US" sz="28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</a:t>
            </a:r>
            <a:r>
              <a:rPr lang="en-US" sz="2800" dirty="0" smtClean="0"/>
              <a:t>oday, we become </a:t>
            </a:r>
            <a:r>
              <a:rPr lang="en-US" sz="2800" u="sng" dirty="0" smtClean="0"/>
              <a:t>designers</a:t>
            </a:r>
            <a:r>
              <a:rPr lang="en-US" sz="2800" dirty="0" smtClean="0"/>
              <a:t> to </a:t>
            </a:r>
            <a:r>
              <a:rPr lang="en-US" sz="2800" i="1" dirty="0" smtClean="0">
                <a:solidFill>
                  <a:srgbClr val="660033"/>
                </a:solidFill>
              </a:rPr>
              <a:t>create</a:t>
            </a:r>
            <a:r>
              <a:rPr lang="en-US" sz="2800" dirty="0" smtClean="0"/>
              <a:t> our own classes!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339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Comparing objects: equals()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Overridng Methods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58" name="Content Placeholder 11"/>
          <p:cNvSpPr>
            <a:spLocks noGrp="1"/>
          </p:cNvSpPr>
          <p:nvPr>
            <p:ph idx="1"/>
          </p:nvPr>
        </p:nvSpPr>
        <p:spPr>
          <a:xfrm>
            <a:off x="685800" y="980782"/>
            <a:ext cx="80010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Code for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It compares the </a:t>
            </a:r>
            <a:r>
              <a:rPr lang="en-US" sz="2000" dirty="0" smtClean="0">
                <a:solidFill>
                  <a:srgbClr val="0000FF"/>
                </a:solidFill>
              </a:rPr>
              <a:t>colour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radius</a:t>
            </a:r>
            <a:r>
              <a:rPr lang="en-US" sz="2000" dirty="0" smtClean="0"/>
              <a:t> of both objects (“</a:t>
            </a:r>
            <a:r>
              <a:rPr lang="en-US" sz="2000" dirty="0" smtClean="0">
                <a:solidFill>
                  <a:srgbClr val="7030A0"/>
                </a:solidFill>
              </a:rPr>
              <a:t>this</a:t>
            </a:r>
            <a:r>
              <a:rPr lang="en-US" sz="2000" dirty="0" smtClean="0"/>
              <a:t>” and </a:t>
            </a:r>
            <a:r>
              <a:rPr lang="en-US" sz="2000" dirty="0" smtClean="0">
                <a:solidFill>
                  <a:srgbClr val="0000FF"/>
                </a:solidFill>
              </a:rPr>
              <a:t>ball</a:t>
            </a:r>
            <a:r>
              <a:rPr lang="en-US" sz="2000" dirty="0" smtClean="0"/>
              <a:t>, which is the ‘equivalent’ of the parameter </a:t>
            </a:r>
            <a:r>
              <a:rPr lang="en-US" sz="2000" dirty="0" smtClean="0">
                <a:solidFill>
                  <a:srgbClr val="0000FF"/>
                </a:solidFill>
              </a:rPr>
              <a:t>obj</a:t>
            </a:r>
            <a:r>
              <a:rPr lang="en-US" sz="2000" dirty="0" smtClean="0"/>
              <a:t>)</a:t>
            </a:r>
          </a:p>
          <a:p>
            <a:pPr lvl="1">
              <a:spcBef>
                <a:spcPts val="600"/>
              </a:spcBef>
            </a:pPr>
            <a:endParaRPr lang="en-US" sz="2000" dirty="0" smtClean="0"/>
          </a:p>
          <a:p>
            <a:pPr lvl="1">
              <a:buNone/>
            </a:pP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838200" y="2373950"/>
            <a:ext cx="7924800" cy="38472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Other parts omitted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Overriding equals() method</a:t>
            </a:r>
            <a:endParaRPr lang="en-SG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equals(Object obj)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(obj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MyBall)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MyBall ball = (MyBall) obj;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.getColour().equals(ball.getColour())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       &amp;&amp;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.getRadius() == ball.getRadius();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Line Callout 2 61"/>
          <p:cNvSpPr/>
          <p:nvPr/>
        </p:nvSpPr>
        <p:spPr>
          <a:xfrm>
            <a:off x="5087257" y="2711407"/>
            <a:ext cx="3886200" cy="533400"/>
          </a:xfrm>
          <a:prstGeom prst="borderCallout2">
            <a:avLst>
              <a:gd name="adj1" fmla="val 20791"/>
              <a:gd name="adj2" fmla="val 52"/>
              <a:gd name="adj3" fmla="val 21471"/>
              <a:gd name="adj4" fmla="val -16667"/>
              <a:gd name="adj5" fmla="val 194133"/>
              <a:gd name="adj6" fmla="val -48708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FF"/>
                </a:solidFill>
              </a:rPr>
              <a:t>instanceof</a:t>
            </a:r>
            <a:r>
              <a:rPr lang="en-US" sz="1600" dirty="0" smtClean="0">
                <a:solidFill>
                  <a:schemeClr val="tx1"/>
                </a:solidFill>
              </a:rPr>
              <a:t>: To check  that the parameter </a:t>
            </a:r>
            <a:r>
              <a:rPr lang="en-US" sz="1600" dirty="0" smtClean="0">
                <a:solidFill>
                  <a:srgbClr val="0000FF"/>
                </a:solidFill>
              </a:rPr>
              <a:t>obj</a:t>
            </a:r>
            <a:r>
              <a:rPr lang="en-US" sz="1600" dirty="0" smtClean="0">
                <a:solidFill>
                  <a:schemeClr val="tx1"/>
                </a:solidFill>
              </a:rPr>
              <a:t> is indeed a </a:t>
            </a:r>
            <a:r>
              <a:rPr lang="en-US" sz="1600" dirty="0" smtClean="0">
                <a:solidFill>
                  <a:srgbClr val="0000FF"/>
                </a:solidFill>
              </a:rPr>
              <a:t>MyBall </a:t>
            </a:r>
            <a:r>
              <a:rPr lang="en-US" sz="1600" dirty="0" smtClean="0">
                <a:solidFill>
                  <a:schemeClr val="tx1"/>
                </a:solidFill>
              </a:rPr>
              <a:t>object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3" name="Line Callout 2 62"/>
          <p:cNvSpPr/>
          <p:nvPr/>
        </p:nvSpPr>
        <p:spPr>
          <a:xfrm>
            <a:off x="4305300" y="4812350"/>
            <a:ext cx="3543300" cy="1295400"/>
          </a:xfrm>
          <a:prstGeom prst="borderCallout2">
            <a:avLst>
              <a:gd name="adj1" fmla="val 18750"/>
              <a:gd name="adj2" fmla="val -119"/>
              <a:gd name="adj3" fmla="val 18679"/>
              <a:gd name="adj4" fmla="val -9220"/>
              <a:gd name="adj5" fmla="val -43002"/>
              <a:gd name="adj6" fmla="val -33460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Made a local reference </a:t>
            </a:r>
            <a:r>
              <a:rPr lang="en-US" sz="1600" dirty="0" smtClean="0">
                <a:solidFill>
                  <a:srgbClr val="0000FF"/>
                </a:solidFill>
              </a:rPr>
              <a:t>ball</a:t>
            </a:r>
            <a:r>
              <a:rPr lang="en-US" sz="1600" dirty="0" smtClean="0">
                <a:solidFill>
                  <a:schemeClr val="tx1"/>
                </a:solidFill>
              </a:rPr>
              <a:t> of class </a:t>
            </a:r>
            <a:r>
              <a:rPr lang="en-US" sz="1600" dirty="0" smtClean="0">
                <a:solidFill>
                  <a:srgbClr val="0000FF"/>
                </a:solidFill>
              </a:rPr>
              <a:t>MyBall </a:t>
            </a:r>
            <a:r>
              <a:rPr lang="en-US" sz="1600" dirty="0" smtClean="0">
                <a:solidFill>
                  <a:schemeClr val="tx1"/>
                </a:solidFill>
              </a:rPr>
              <a:t>so that </a:t>
            </a:r>
            <a:r>
              <a:rPr lang="en-US" sz="1600" dirty="0" smtClean="0">
                <a:solidFill>
                  <a:srgbClr val="800000"/>
                </a:solidFill>
              </a:rPr>
              <a:t>getColour()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smtClean="0">
                <a:solidFill>
                  <a:srgbClr val="800000"/>
                </a:solidFill>
              </a:rPr>
              <a:t>getRadius()  </a:t>
            </a:r>
            <a:r>
              <a:rPr lang="en-US" sz="1600" dirty="0" smtClean="0">
                <a:solidFill>
                  <a:schemeClr val="tx1"/>
                </a:solidFill>
              </a:rPr>
              <a:t>can be applied on it, because </a:t>
            </a:r>
            <a:r>
              <a:rPr lang="en-US" sz="1600" dirty="0" smtClean="0">
                <a:solidFill>
                  <a:srgbClr val="0000FF"/>
                </a:solidFill>
              </a:rPr>
              <a:t>obj</a:t>
            </a:r>
            <a:r>
              <a:rPr lang="en-US" sz="1600" dirty="0" smtClean="0">
                <a:solidFill>
                  <a:schemeClr val="tx1"/>
                </a:solidFill>
              </a:rPr>
              <a:t> is an </a:t>
            </a:r>
            <a:r>
              <a:rPr lang="en-US" sz="1600" dirty="0" smtClean="0">
                <a:solidFill>
                  <a:srgbClr val="0000FF"/>
                </a:solidFill>
              </a:rPr>
              <a:t>Object</a:t>
            </a:r>
            <a:r>
              <a:rPr lang="en-US" sz="1600" dirty="0" smtClean="0">
                <a:solidFill>
                  <a:schemeClr val="tx1"/>
                </a:solidFill>
              </a:rPr>
              <a:t> instance, not a </a:t>
            </a:r>
            <a:r>
              <a:rPr lang="en-US" sz="1600" dirty="0" smtClean="0">
                <a:solidFill>
                  <a:srgbClr val="0000FF"/>
                </a:solidFill>
              </a:rPr>
              <a:t>MyBall</a:t>
            </a:r>
            <a:r>
              <a:rPr lang="en-US" sz="1600" dirty="0" smtClean="0">
                <a:solidFill>
                  <a:schemeClr val="tx1"/>
                </a:solidFill>
              </a:rPr>
              <a:t> instance.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48400" y="2183450"/>
            <a:ext cx="2359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Improved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We apply more OOP concepts to our draft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class: “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/>
              <a:t>” reference, “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/>
              <a:t>” in constructor, overriding methods </a:t>
            </a:r>
            <a:r>
              <a:rPr lang="en-US" sz="2000" dirty="0" smtClean="0">
                <a:solidFill>
                  <a:srgbClr val="0000FF"/>
                </a:solidFill>
              </a:rPr>
              <a:t>toString()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equals()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152" y="1964353"/>
            <a:ext cx="7620000" cy="4339650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 Data members **********************/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int 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quantity = </a:t>
            </a:r>
            <a:r>
              <a:rPr lang="it-IT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String colour;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radius;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 Constructors **********************/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MyBall() {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MyBall(String colour,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radius) {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setColour(colour);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setRadius(radius);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quantity++;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 Accessors ***********************/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getQuantity() {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quantity; }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String getColour() {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.colour; } 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getRadius() {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.radius;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9629" y="1735553"/>
            <a:ext cx="2206752" cy="39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81600" y="4495800"/>
            <a:ext cx="2743200" cy="1524000"/>
            <a:chOff x="5181600" y="4495800"/>
            <a:chExt cx="2743200" cy="15240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181600" y="4876800"/>
              <a:ext cx="1371600" cy="838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257800" y="4876800"/>
              <a:ext cx="1295400" cy="1143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24600" y="4495800"/>
              <a:ext cx="16002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smtClean="0">
                  <a:solidFill>
                    <a:srgbClr val="0000FF"/>
                  </a:solidFill>
                </a:rPr>
                <a:t>this</a:t>
              </a:r>
              <a:r>
                <a:rPr lang="en-US" dirty="0" smtClean="0"/>
                <a:t>” is optional here.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Improved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152" y="990600"/>
            <a:ext cx="7620000" cy="5416868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 Mutators ************************/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.colour = colour;  </a:t>
            </a:r>
            <a:endParaRPr lang="en-US" sz="1400" b="1" dirty="0" smtClean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.radius = radius;  </a:t>
            </a:r>
            <a:endParaRPr lang="en-US" sz="1400" b="1" dirty="0" smtClean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/***************** Overriding methods ******************/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toString()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toString()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"["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getColour() +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getRadius() +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"]"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equals()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equals(Object obj)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(obj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MyBall)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MyBall ball = (MyBall) obj;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.getColour().equals(ball.getColour()) &amp;&amp;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.getRadius() == ball.getRadius();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840561"/>
            <a:ext cx="2130552" cy="39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64792" y="1371600"/>
            <a:ext cx="5093208" cy="1367028"/>
            <a:chOff x="1764792" y="1371600"/>
            <a:chExt cx="5093208" cy="1367028"/>
          </a:xfrm>
        </p:grpSpPr>
        <p:sp>
          <p:nvSpPr>
            <p:cNvPr id="20" name="Freeform 19"/>
            <p:cNvSpPr/>
            <p:nvPr/>
          </p:nvSpPr>
          <p:spPr>
            <a:xfrm>
              <a:off x="1764792" y="1591056"/>
              <a:ext cx="3474720" cy="288036"/>
            </a:xfrm>
            <a:custGeom>
              <a:avLst/>
              <a:gdLst>
                <a:gd name="connsiteX0" fmla="*/ 3474720 w 3474720"/>
                <a:gd name="connsiteY0" fmla="*/ 0 h 288036"/>
                <a:gd name="connsiteX1" fmla="*/ 1225296 w 3474720"/>
                <a:gd name="connsiteY1" fmla="*/ 274320 h 288036"/>
                <a:gd name="connsiteX2" fmla="*/ 0 w 3474720"/>
                <a:gd name="connsiteY2" fmla="*/ 82296 h 28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4720" h="288036">
                  <a:moveTo>
                    <a:pt x="3474720" y="0"/>
                  </a:moveTo>
                  <a:cubicBezTo>
                    <a:pt x="2639568" y="130302"/>
                    <a:pt x="1804416" y="260604"/>
                    <a:pt x="1225296" y="274320"/>
                  </a:cubicBezTo>
                  <a:cubicBezTo>
                    <a:pt x="646176" y="288036"/>
                    <a:pt x="323088" y="185166"/>
                    <a:pt x="0" y="82296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783080" y="1691640"/>
              <a:ext cx="3465576" cy="1046988"/>
            </a:xfrm>
            <a:custGeom>
              <a:avLst/>
              <a:gdLst>
                <a:gd name="connsiteX0" fmla="*/ 3465576 w 3465576"/>
                <a:gd name="connsiteY0" fmla="*/ 0 h 1046988"/>
                <a:gd name="connsiteX1" fmla="*/ 1152144 w 3465576"/>
                <a:gd name="connsiteY1" fmla="*/ 923544 h 1046988"/>
                <a:gd name="connsiteX2" fmla="*/ 0 w 3465576"/>
                <a:gd name="connsiteY2" fmla="*/ 740664 h 104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5576" h="1046988">
                  <a:moveTo>
                    <a:pt x="3465576" y="0"/>
                  </a:moveTo>
                  <a:cubicBezTo>
                    <a:pt x="2597658" y="400050"/>
                    <a:pt x="1729740" y="800100"/>
                    <a:pt x="1152144" y="923544"/>
                  </a:cubicBezTo>
                  <a:cubicBezTo>
                    <a:pt x="574548" y="1046988"/>
                    <a:pt x="287274" y="893826"/>
                    <a:pt x="0" y="740664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81600" y="1371600"/>
              <a:ext cx="16764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smtClean="0">
                  <a:solidFill>
                    <a:srgbClr val="0000FF"/>
                  </a:solidFill>
                </a:rPr>
                <a:t>this</a:t>
              </a:r>
              <a:r>
                <a:rPr lang="en-US" dirty="0" smtClean="0"/>
                <a:t>” is required here.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5" y="228600"/>
            <a:ext cx="8229596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Final client program: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TestBallV4</a:t>
            </a:r>
            <a:r>
              <a:rPr lang="en-US" sz="3600" dirty="0" smtClean="0">
                <a:latin typeface="Britannic Bold" panose="020B0903060703020204" pitchFamily="34" charset="0"/>
              </a:rPr>
              <a:t>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With the overriding methods </a:t>
            </a:r>
            <a:r>
              <a:rPr lang="en-US" sz="2000" dirty="0" smtClean="0">
                <a:solidFill>
                  <a:srgbClr val="0000FF"/>
                </a:solidFill>
              </a:rPr>
              <a:t>toString()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equals() </a:t>
            </a:r>
            <a:r>
              <a:rPr lang="en-US" sz="2000" dirty="0" smtClean="0"/>
              <a:t>added to the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class, the final client program </a:t>
            </a:r>
            <a:r>
              <a:rPr lang="en-US" sz="2000" dirty="0" smtClean="0">
                <a:solidFill>
                  <a:srgbClr val="0000FF"/>
                </a:solidFill>
              </a:rPr>
              <a:t>TestBallV4.java</a:t>
            </a:r>
            <a:r>
              <a:rPr lang="en-US" sz="2000" dirty="0" smtClean="0"/>
              <a:t> is shown here </a:t>
            </a:r>
            <a:r>
              <a:rPr lang="en-US" sz="1800" dirty="0" smtClean="0"/>
              <a:t>(some part of the code not shown here due to space constraint)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999" y="1964353"/>
            <a:ext cx="8263467" cy="4401205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TestBallV4 {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readBall() method omitted for brevity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Scanner(System.in);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myBall1 = readBall(sc);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ball object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myBall2 = readBall(sc); </a:t>
            </a:r>
            <a:r>
              <a:rPr lang="en-US" sz="13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another ball object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// Testing toString() method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// You may also write: System.out.println("1st ball: " + myBall1.toString());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//                     System.out.println("2nd ball: " + myBall2.toString());</a:t>
            </a: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ball: "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 myBall1);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ball: "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 myBall2);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Testing == 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"(myBall1 == myBall2) is 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+ (myBall1 == myBall2));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Testing equals() method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"myBall1.equals(myBall2) is " 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                  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 myBall1.equals(myBall2));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905000"/>
            <a:ext cx="2663952" cy="319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MyBall/TestBallV4.java</a:t>
            </a: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4" y="228600"/>
            <a:ext cx="8229596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Final client program: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TestBallV4</a:t>
            </a:r>
            <a:r>
              <a:rPr lang="en-US" sz="3600" dirty="0" smtClean="0">
                <a:latin typeface="Britannic Bold" panose="020B0903060703020204" pitchFamily="34" charset="0"/>
              </a:rPr>
              <a:t>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848600" cy="762000"/>
          </a:xfrm>
        </p:spPr>
        <p:txBody>
          <a:bodyPr/>
          <a:lstStyle/>
          <a:p>
            <a:r>
              <a:rPr lang="en-US" sz="2800" dirty="0" smtClean="0"/>
              <a:t>Sample run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1752600"/>
            <a:ext cx="3810000" cy="150810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4400" dirty="0" smtClean="0">
                <a:latin typeface="Britannic Bold" panose="020B0903060703020204" pitchFamily="34" charset="0"/>
              </a:rPr>
              <a:t> 	Unified Modeling Language (UML)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Abstraction in graphical form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0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Introduction to UML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U</a:t>
            </a:r>
            <a:r>
              <a:rPr lang="en-US" sz="2800" dirty="0"/>
              <a:t>nified </a:t>
            </a:r>
            <a:r>
              <a:rPr lang="en-US" sz="2800" b="1" dirty="0"/>
              <a:t>M</a:t>
            </a:r>
            <a:r>
              <a:rPr lang="en-US" sz="2800" dirty="0"/>
              <a:t>odeling </a:t>
            </a:r>
            <a:r>
              <a:rPr lang="en-US" sz="2800" b="1" dirty="0"/>
              <a:t>L</a:t>
            </a:r>
            <a:r>
              <a:rPr lang="en-US" sz="2800" dirty="0"/>
              <a:t>anguage is a: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Graphical language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A set of diagrams with specific syntax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A total of 14 different types of diagram (as of UML2.2)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Used to represent object oriented program components in a succinct way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Commonly used in software industry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this module: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diagrams are used loosely</a:t>
            </a:r>
          </a:p>
          <a:p>
            <a:pPr lvl="2">
              <a:spcBef>
                <a:spcPts val="0"/>
              </a:spcBef>
            </a:pPr>
            <a:r>
              <a:rPr lang="en-US" dirty="0"/>
              <a:t>We won't be overly strict on the syntax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Wingdings" pitchFamily="2" charset="2"/>
              </a:rPr>
              <a:t>We will only use few diagrams such as class diagram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ym typeface="Wingdings" pitchFamily="2" charset="2"/>
              </a:rPr>
              <a:t>You will learn more in CS2103 Software Engineering or equivalent module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UML: Class Icon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685804" y="1105481"/>
            <a:ext cx="5333996" cy="12192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C00000"/>
                </a:solidFill>
              </a:rPr>
              <a:t>class icon </a:t>
            </a:r>
            <a:r>
              <a:rPr lang="en-US" sz="2800" dirty="0" smtClean="0"/>
              <a:t>summarizes:</a:t>
            </a:r>
          </a:p>
          <a:p>
            <a:pPr lvl="1"/>
            <a:r>
              <a:rPr lang="en-US" sz="2400" dirty="0" smtClean="0"/>
              <a:t>Attributes and methods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6172200" y="1064758"/>
            <a:ext cx="1752600" cy="1600200"/>
            <a:chOff x="5486400" y="1295400"/>
            <a:chExt cx="1752600" cy="160020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486400" y="1295400"/>
              <a:ext cx="1752600" cy="533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ea typeface="SimSun" pitchFamily="2" charset="-122"/>
                </a:rPr>
                <a:t>Class Name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86400" y="1828800"/>
              <a:ext cx="1752600" cy="533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alibri" pitchFamily="34" charset="0"/>
                  <a:ea typeface="SimSun" pitchFamily="2" charset="-122"/>
                </a:rPr>
                <a:t>Attributes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86400" y="2362200"/>
              <a:ext cx="1752600" cy="533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alibri" pitchFamily="34" charset="0"/>
                  <a:ea typeface="SimSun" pitchFamily="2" charset="-122"/>
                </a:rPr>
                <a:t>Methods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6" name="Group 21"/>
          <p:cNvGrpSpPr/>
          <p:nvPr/>
        </p:nvGrpSpPr>
        <p:grpSpPr>
          <a:xfrm>
            <a:off x="683643" y="2743200"/>
            <a:ext cx="7778870" cy="1981201"/>
            <a:chOff x="309113" y="3027484"/>
            <a:chExt cx="8005313" cy="2514601"/>
          </a:xfrm>
        </p:grpSpPr>
        <p:sp>
          <p:nvSpPr>
            <p:cNvPr id="17" name="Rectangle 16"/>
            <p:cNvSpPr/>
            <p:nvPr/>
          </p:nvSpPr>
          <p:spPr>
            <a:xfrm>
              <a:off x="309113" y="3027484"/>
              <a:ext cx="452887" cy="25146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6313" y="3027485"/>
              <a:ext cx="7548113" cy="25146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b="1" dirty="0" smtClean="0"/>
                <a:t>For attributes:</a:t>
              </a:r>
              <a:endParaRPr lang="en-US" dirty="0" smtClean="0"/>
            </a:p>
            <a:p>
              <a:pPr>
                <a:spcBef>
                  <a:spcPts val="600"/>
                </a:spcBef>
              </a:pPr>
              <a:r>
                <a:rPr lang="en-US" i="1" dirty="0" smtClean="0"/>
                <a:t>    </a:t>
              </a:r>
              <a:r>
                <a:rPr lang="en-US" b="1" i="1" dirty="0" smtClean="0">
                  <a:latin typeface="Courier New" pitchFamily="49" charset="0"/>
                  <a:cs typeface="Courier New" pitchFamily="49" charset="0"/>
                </a:rPr>
                <a:t>[visibility]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attribute:</a:t>
              </a:r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data_type</a:t>
              </a:r>
            </a:p>
            <a:p>
              <a:endPara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/>
                <a:t>For methods:</a:t>
              </a:r>
              <a:endPara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i="1" dirty="0" smtClean="0">
                  <a:latin typeface="Courier New" pitchFamily="49" charset="0"/>
                  <a:cs typeface="Courier New" pitchFamily="49" charset="0"/>
                </a:rPr>
                <a:t>[visibility]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method(para: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data_type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): return_type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3797"/>
              </p:ext>
            </p:extLst>
          </p:nvPr>
        </p:nvGraphicFramePr>
        <p:xfrm>
          <a:off x="1524000" y="4876800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Visibility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63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UML: Class Icon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685804" y="990600"/>
            <a:ext cx="5333996" cy="645658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rgbClr val="0000FF"/>
                </a:solidFill>
              </a:rPr>
              <a:t>MyBall</a:t>
            </a:r>
            <a:r>
              <a:rPr lang="en-US" sz="2800" dirty="0" smtClean="0"/>
              <a:t> class</a:t>
            </a:r>
            <a:endParaRPr lang="en-US" sz="24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030514" y="1752600"/>
            <a:ext cx="4151086" cy="4419600"/>
            <a:chOff x="1335314" y="1905000"/>
            <a:chExt cx="4151086" cy="44196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335314" y="1905000"/>
              <a:ext cx="4151086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200" b="1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  <a:ea typeface="SimSun" pitchFamily="2" charset="-122"/>
                </a:rPr>
                <a:t>Ball</a:t>
              </a:r>
              <a:endParaRPr kumimoji="0" lang="en-US" sz="2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335314" y="2514600"/>
              <a:ext cx="4151086" cy="1117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- quantity</a:t>
              </a:r>
              <a:r>
                <a:rPr kumimoji="0" lang="en-US" altLang="zh-CN" i="0" u="none" strike="noStrike" cap="none" normalizeH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: int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i="0" u="none" strike="noStrike" cap="none" normalizeH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- Colour</a:t>
              </a:r>
              <a:r>
                <a:rPr lang="en-US" altLang="zh-CN" dirty="0" smtClean="0">
                  <a:solidFill>
                    <a:srgbClr val="00660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: String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i="0" u="none" strike="noStrike" cap="none" normalizeH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- radius: double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335314" y="3632200"/>
              <a:ext cx="4151086" cy="269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+ MyBall()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 MyBall(newColour: String,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 </a:t>
              </a:r>
              <a:r>
                <a:rPr lang="en-US" altLang="zh-CN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              newRadius: double)</a:t>
              </a:r>
              <a:endPara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SimSun" pitchFamily="2" charset="-122"/>
                <a:cs typeface="Courier New" pitchFamily="49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 getQuantity(): int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+ getColour():</a:t>
              </a:r>
              <a:r>
                <a:rPr kumimoji="0" lang="en-US" i="0" u="none" strike="noStrike" cap="none" normalizeH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 String</a:t>
              </a:r>
              <a:endParaRPr lang="en-US" dirty="0" smtClean="0">
                <a:solidFill>
                  <a:srgbClr val="7030A0"/>
                </a:solidFill>
                <a:latin typeface="+mn-lt"/>
                <a:ea typeface="SimSun" pitchFamily="2" charset="-122"/>
                <a:cs typeface="Courier New" pitchFamily="49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baseline="0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</a:t>
              </a:r>
              <a:r>
                <a:rPr lang="en-US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 getRadius(): double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+ setColour(newColour: String)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 setRadius(newRadius: double)</a:t>
              </a:r>
              <a:endParaRPr kumimoji="0" lang="en-US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Courier New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509486" y="2859314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04349" y="4916196"/>
              <a:ext cx="17339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34000" y="2438400"/>
            <a:ext cx="3581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u="sng" dirty="0" smtClean="0"/>
              <a:t>Underlined</a:t>
            </a:r>
            <a:r>
              <a:rPr lang="en-US" sz="2000" dirty="0" smtClean="0"/>
              <a:t> attributes/methods indicate </a:t>
            </a:r>
            <a:r>
              <a:rPr lang="en-US" sz="2000" dirty="0" smtClean="0">
                <a:solidFill>
                  <a:srgbClr val="0000FF"/>
                </a:solidFill>
              </a:rPr>
              <a:t>class attributes/methods</a:t>
            </a:r>
          </a:p>
          <a:p>
            <a:pPr marL="290513" indent="-29051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Otherwise, they are </a:t>
            </a:r>
            <a:r>
              <a:rPr lang="en-US" sz="2000" dirty="0" smtClean="0">
                <a:solidFill>
                  <a:srgbClr val="0000FF"/>
                </a:solidFill>
              </a:rPr>
              <a:t>instance attributes/methods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90800" y="2590800"/>
            <a:ext cx="2971800" cy="2057400"/>
            <a:chOff x="2590800" y="2590800"/>
            <a:chExt cx="2971800" cy="2057400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2590800" y="2590800"/>
              <a:ext cx="2971800" cy="2286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106058" y="2921000"/>
              <a:ext cx="2456542" cy="17272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7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 Diagrams (1/3)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8707" y="11787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Examples</a:t>
            </a:r>
            <a:endParaRPr lang="en-SG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46707" y="1635967"/>
            <a:ext cx="6173787" cy="762000"/>
            <a:chOff x="685800" y="1600200"/>
            <a:chExt cx="6173787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209800" y="1600200"/>
              <a:ext cx="1373187" cy="762000"/>
              <a:chOff x="2209800" y="1600200"/>
              <a:chExt cx="1373187" cy="762000"/>
            </a:xfrm>
          </p:grpSpPr>
          <p:sp>
            <p:nvSpPr>
              <p:cNvPr id="36" name="AutoShape 5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1676400"/>
                <a:ext cx="123303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486400" y="1600200"/>
              <a:ext cx="1373187" cy="762000"/>
              <a:chOff x="5486400" y="1600200"/>
              <a:chExt cx="1373187" cy="762000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5486400" y="1600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5832996" y="1660267"/>
                <a:ext cx="6799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85800" y="1752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 class</a:t>
              </a:r>
              <a:endParaRPr lang="en-SG" sz="2000" i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5804" y="2931367"/>
            <a:ext cx="7577690" cy="762000"/>
            <a:chOff x="424897" y="2895600"/>
            <a:chExt cx="7577690" cy="762000"/>
          </a:xfrm>
        </p:grpSpPr>
        <p:sp>
          <p:nvSpPr>
            <p:cNvPr id="39" name="TextBox 38"/>
            <p:cNvSpPr txBox="1"/>
            <p:nvPr/>
          </p:nvSpPr>
          <p:spPr>
            <a:xfrm>
              <a:off x="424897" y="3124200"/>
              <a:ext cx="1632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An object</a:t>
              </a:r>
              <a:endParaRPr lang="en-SG" sz="2000" i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09800" y="2895600"/>
              <a:ext cx="1373640" cy="762000"/>
              <a:chOff x="2209800" y="2895600"/>
              <a:chExt cx="1373640" cy="762000"/>
            </a:xfrm>
          </p:grpSpPr>
          <p:sp>
            <p:nvSpPr>
              <p:cNvPr id="49" name="AutoShape 5"/>
              <p:cNvSpPr>
                <a:spLocks noChangeArrowheads="1"/>
              </p:cNvSpPr>
              <p:nvPr/>
            </p:nvSpPr>
            <p:spPr bwMode="auto">
              <a:xfrm>
                <a:off x="22098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2971800"/>
                <a:ext cx="13035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438400" y="3200400"/>
                <a:ext cx="990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876800" y="2895600"/>
              <a:ext cx="1373187" cy="762000"/>
              <a:chOff x="4876800" y="2895600"/>
              <a:chExt cx="1373187" cy="762000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auto">
              <a:xfrm>
                <a:off x="48768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5176909" y="2971800"/>
                <a:ext cx="77296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myBall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1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257800" y="3200400"/>
                <a:ext cx="60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629400" y="2895600"/>
              <a:ext cx="1373187" cy="762000"/>
              <a:chOff x="6629400" y="2895600"/>
              <a:chExt cx="1373187" cy="762000"/>
            </a:xfrm>
          </p:grpSpPr>
          <p:sp>
            <p:nvSpPr>
              <p:cNvPr id="43" name="AutoShape 5"/>
              <p:cNvSpPr>
                <a:spLocks noChangeArrowheads="1"/>
              </p:cNvSpPr>
              <p:nvPr/>
            </p:nvSpPr>
            <p:spPr bwMode="auto">
              <a:xfrm>
                <a:off x="66294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6929509" y="2971800"/>
                <a:ext cx="77296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myBall2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010400" y="3200400"/>
                <a:ext cx="6244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300990" y="4302967"/>
            <a:ext cx="7962504" cy="1015663"/>
            <a:chOff x="40083" y="4267200"/>
            <a:chExt cx="7962504" cy="1015663"/>
          </a:xfrm>
        </p:grpSpPr>
        <p:sp>
          <p:nvSpPr>
            <p:cNvPr id="53" name="TextBox 52"/>
            <p:cNvSpPr txBox="1"/>
            <p:nvPr/>
          </p:nvSpPr>
          <p:spPr>
            <a:xfrm>
              <a:off x="40083" y="4267200"/>
              <a:ext cx="1371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An object with class name</a:t>
              </a:r>
              <a:endParaRPr lang="en-SG" sz="2000" i="1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600200" y="4343400"/>
              <a:ext cx="2514600" cy="762000"/>
              <a:chOff x="1600200" y="4343400"/>
              <a:chExt cx="2514600" cy="762000"/>
            </a:xfrm>
          </p:grpSpPr>
          <p:sp>
            <p:nvSpPr>
              <p:cNvPr id="63" name="AutoShape 5"/>
              <p:cNvSpPr>
                <a:spLocks noChangeArrowheads="1"/>
              </p:cNvSpPr>
              <p:nvPr/>
            </p:nvSpPr>
            <p:spPr bwMode="auto">
              <a:xfrm>
                <a:off x="1600200" y="4343400"/>
                <a:ext cx="2514600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1612608" y="4419600"/>
                <a:ext cx="24897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&gt;: 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76400" y="4648200"/>
                <a:ext cx="2362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876800" y="4343400"/>
              <a:ext cx="1373187" cy="762000"/>
              <a:chOff x="4876800" y="4343400"/>
              <a:chExt cx="1373187" cy="762000"/>
            </a:xfrm>
          </p:grpSpPr>
          <p:sp>
            <p:nvSpPr>
              <p:cNvPr id="60" name="AutoShape 5"/>
              <p:cNvSpPr>
                <a:spLocks noChangeArrowheads="1"/>
              </p:cNvSpPr>
              <p:nvPr/>
            </p:nvSpPr>
            <p:spPr bwMode="auto">
              <a:xfrm>
                <a:off x="4876800" y="43434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4877593" y="4419601"/>
                <a:ext cx="1371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all1: 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956628" y="4648200"/>
                <a:ext cx="1212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6629400" y="4343400"/>
              <a:ext cx="1373187" cy="762000"/>
              <a:chOff x="6629400" y="4343400"/>
              <a:chExt cx="1373187" cy="762000"/>
            </a:xfrm>
          </p:grpSpPr>
          <p:sp>
            <p:nvSpPr>
              <p:cNvPr id="57" name="AutoShape 5"/>
              <p:cNvSpPr>
                <a:spLocks noChangeArrowheads="1"/>
              </p:cNvSpPr>
              <p:nvPr/>
            </p:nvSpPr>
            <p:spPr bwMode="auto">
              <a:xfrm>
                <a:off x="6629400" y="43434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6630193" y="4419601"/>
                <a:ext cx="1371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myBall2: 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723743" y="4648200"/>
                <a:ext cx="118689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/>
          <p:cNvCxnSpPr/>
          <p:nvPr/>
        </p:nvCxnSpPr>
        <p:spPr>
          <a:xfrm>
            <a:off x="4756707" y="1559767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9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4400" dirty="0" smtClean="0">
                <a:latin typeface="Britannic Bold" panose="020B0903060703020204" pitchFamily="34" charset="0"/>
              </a:rPr>
              <a:t> 	Programming Model and OOP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World View of a Programming Language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 Diagrams (2/3)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724400" y="11430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6181" y="4478698"/>
            <a:ext cx="3952218" cy="1405804"/>
            <a:chOff x="162582" y="4461596"/>
            <a:chExt cx="3952218" cy="1405804"/>
          </a:xfrm>
        </p:grpSpPr>
        <p:sp>
          <p:nvSpPr>
            <p:cNvPr id="69" name="TextBox 68"/>
            <p:cNvSpPr txBox="1"/>
            <p:nvPr/>
          </p:nvSpPr>
          <p:spPr>
            <a:xfrm>
              <a:off x="162582" y="4461596"/>
              <a:ext cx="1371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An object with data values</a:t>
              </a:r>
              <a:endParaRPr lang="en-SG" sz="2000" i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00200" y="4495800"/>
              <a:ext cx="2514600" cy="1371600"/>
              <a:chOff x="1600200" y="1752600"/>
              <a:chExt cx="2514600" cy="1371600"/>
            </a:xfrm>
          </p:grpSpPr>
          <p:sp>
            <p:nvSpPr>
              <p:cNvPr id="71" name="AutoShape 5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2514600" cy="13716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1612608" y="1828800"/>
                <a:ext cx="24897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&gt; : 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1752600" y="2057400"/>
                <a:ext cx="2209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 Box 6"/>
              <p:cNvSpPr txBox="1">
                <a:spLocks noChangeArrowheads="1"/>
              </p:cNvSpPr>
              <p:nvPr/>
            </p:nvSpPr>
            <p:spPr bwMode="auto">
              <a:xfrm>
                <a:off x="2057400" y="2209800"/>
                <a:ext cx="150073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&lt;attribute1 value&gt;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2057400" y="2438400"/>
                <a:ext cx="150073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&lt;attribute2 value&gt;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2667000" y="2590800"/>
                <a:ext cx="2359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: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600200" y="2133600"/>
                <a:ext cx="2514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5715000" y="1295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</a:t>
            </a:r>
            <a:endParaRPr lang="en-SG" sz="2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9780" y="1541102"/>
            <a:ext cx="3269659" cy="2057400"/>
            <a:chOff x="466181" y="1524000"/>
            <a:chExt cx="3269659" cy="2057400"/>
          </a:xfrm>
        </p:grpSpPr>
        <p:sp>
          <p:nvSpPr>
            <p:cNvPr id="80" name="TextBox 79"/>
            <p:cNvSpPr txBox="1"/>
            <p:nvPr/>
          </p:nvSpPr>
          <p:spPr>
            <a:xfrm>
              <a:off x="466181" y="1877199"/>
              <a:ext cx="1828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Line showing </a:t>
              </a:r>
              <a:r>
                <a:rPr lang="en-US" sz="2000" b="1" i="1" dirty="0" smtClean="0">
                  <a:solidFill>
                    <a:srgbClr val="C00000"/>
                  </a:solidFill>
                </a:rPr>
                <a:t>instance-of </a:t>
              </a:r>
              <a:r>
                <a:rPr lang="en-US" sz="2000" i="1" dirty="0" smtClean="0"/>
                <a:t>relationship</a:t>
              </a:r>
              <a:endParaRPr lang="en-SG" sz="2000" i="1" dirty="0"/>
            </a:p>
          </p:txBody>
        </p:sp>
        <p:grpSp>
          <p:nvGrpSpPr>
            <p:cNvPr id="81" name="Group 42"/>
            <p:cNvGrpSpPr/>
            <p:nvPr/>
          </p:nvGrpSpPr>
          <p:grpSpPr>
            <a:xfrm>
              <a:off x="2362200" y="1524000"/>
              <a:ext cx="1373187" cy="762000"/>
              <a:chOff x="2209800" y="1600200"/>
              <a:chExt cx="1373187" cy="762000"/>
            </a:xfrm>
          </p:grpSpPr>
          <p:sp>
            <p:nvSpPr>
              <p:cNvPr id="87" name="AutoShape 5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1676400"/>
                <a:ext cx="123303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</p:grpSp>
        <p:cxnSp>
          <p:nvCxnSpPr>
            <p:cNvPr id="82" name="Straight Connector 81"/>
            <p:cNvCxnSpPr>
              <a:stCxn id="87" idx="2"/>
              <a:endCxn id="84" idx="0"/>
            </p:cNvCxnSpPr>
            <p:nvPr/>
          </p:nvCxnSpPr>
          <p:spPr>
            <a:xfrm>
              <a:off x="3048794" y="2286000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43"/>
            <p:cNvGrpSpPr/>
            <p:nvPr/>
          </p:nvGrpSpPr>
          <p:grpSpPr>
            <a:xfrm>
              <a:off x="2362200" y="2819400"/>
              <a:ext cx="1373640" cy="762000"/>
              <a:chOff x="2209800" y="2895600"/>
              <a:chExt cx="1373640" cy="762000"/>
            </a:xfrm>
          </p:grpSpPr>
          <p:sp>
            <p:nvSpPr>
              <p:cNvPr id="84" name="AutoShape 5"/>
              <p:cNvSpPr>
                <a:spLocks noChangeArrowheads="1"/>
              </p:cNvSpPr>
              <p:nvPr/>
            </p:nvSpPr>
            <p:spPr bwMode="auto">
              <a:xfrm>
                <a:off x="22098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2971800"/>
                <a:ext cx="13035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438400" y="3200400"/>
                <a:ext cx="990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5105400" y="1905000"/>
            <a:ext cx="3125787" cy="3733800"/>
            <a:chOff x="5105400" y="1905000"/>
            <a:chExt cx="3125787" cy="3733800"/>
          </a:xfrm>
        </p:grpSpPr>
        <p:grpSp>
          <p:nvGrpSpPr>
            <p:cNvPr id="90" name="Group 89"/>
            <p:cNvGrpSpPr/>
            <p:nvPr/>
          </p:nvGrpSpPr>
          <p:grpSpPr>
            <a:xfrm>
              <a:off x="5105400" y="4038600"/>
              <a:ext cx="3125787" cy="1600200"/>
              <a:chOff x="4953000" y="1752600"/>
              <a:chExt cx="3125787" cy="16002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953000" y="1752600"/>
                <a:ext cx="1373187" cy="1600200"/>
                <a:chOff x="4953000" y="1752600"/>
                <a:chExt cx="1373187" cy="1600200"/>
              </a:xfrm>
            </p:grpSpPr>
            <p:sp>
              <p:nvSpPr>
                <p:cNvPr id="110" name="AutoShape 5"/>
                <p:cNvSpPr>
                  <a:spLocks noChangeArrowheads="1"/>
                </p:cNvSpPr>
                <p:nvPr/>
              </p:nvSpPr>
              <p:spPr bwMode="auto">
                <a:xfrm>
                  <a:off x="4953000" y="1752600"/>
                  <a:ext cx="1373187" cy="1600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953793" y="1828801"/>
                  <a:ext cx="1371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myBall1: MyBall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105400" y="2057400"/>
                  <a:ext cx="1066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4293" y="21336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colour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4293" y="23622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“red”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1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81600" y="27432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radius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1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4293" y="29718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1.2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953000" y="2133600"/>
                  <a:ext cx="1371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6705600" y="1752600"/>
                <a:ext cx="1373187" cy="1600200"/>
                <a:chOff x="6705600" y="1752600"/>
                <a:chExt cx="1373187" cy="1600200"/>
              </a:xfrm>
            </p:grpSpPr>
            <p:sp>
              <p:nvSpPr>
                <p:cNvPr id="102" name="AutoShape 5"/>
                <p:cNvSpPr>
                  <a:spLocks noChangeArrowheads="1"/>
                </p:cNvSpPr>
                <p:nvPr/>
              </p:nvSpPr>
              <p:spPr bwMode="auto">
                <a:xfrm>
                  <a:off x="6705600" y="1752600"/>
                  <a:ext cx="1373187" cy="1600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706393" y="1828801"/>
                  <a:ext cx="1371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myBall2: MyBall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858000" y="2057400"/>
                  <a:ext cx="1066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96893" y="21336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colour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96893" y="23622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“blue”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96893" y="27432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radius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34200" y="29718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3.5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705600" y="2133600"/>
                  <a:ext cx="1371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5981700" y="1905000"/>
              <a:ext cx="1373187" cy="1143000"/>
              <a:chOff x="7086600" y="381000"/>
              <a:chExt cx="1373187" cy="1143000"/>
            </a:xfrm>
          </p:grpSpPr>
          <p:sp>
            <p:nvSpPr>
              <p:cNvPr id="94" name="AutoShape 5"/>
              <p:cNvSpPr>
                <a:spLocks noChangeArrowheads="1"/>
              </p:cNvSpPr>
              <p:nvPr/>
            </p:nvSpPr>
            <p:spPr bwMode="auto">
              <a:xfrm>
                <a:off x="7086600" y="381000"/>
                <a:ext cx="1373187" cy="1143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5" name="Text Box 6"/>
              <p:cNvSpPr txBox="1">
                <a:spLocks noChangeArrowheads="1"/>
              </p:cNvSpPr>
              <p:nvPr/>
            </p:nvSpPr>
            <p:spPr bwMode="auto">
              <a:xfrm>
                <a:off x="7087393" y="457201"/>
                <a:ext cx="1371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96" name="Text Box 6"/>
              <p:cNvSpPr txBox="1">
                <a:spLocks noChangeArrowheads="1"/>
              </p:cNvSpPr>
              <p:nvPr/>
            </p:nvSpPr>
            <p:spPr bwMode="auto">
              <a:xfrm>
                <a:off x="7277893" y="762000"/>
                <a:ext cx="990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quantity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97" name="Text Box 6"/>
              <p:cNvSpPr txBox="1">
                <a:spLocks noChangeArrowheads="1"/>
              </p:cNvSpPr>
              <p:nvPr/>
            </p:nvSpPr>
            <p:spPr bwMode="auto">
              <a:xfrm>
                <a:off x="7239000" y="1066800"/>
                <a:ext cx="990600" cy="2769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2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086600" y="76200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460343" y="1001486"/>
                <a:ext cx="6168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>
              <a:endCxn id="110" idx="0"/>
            </p:cNvCxnSpPr>
            <p:nvPr/>
          </p:nvCxnSpPr>
          <p:spPr>
            <a:xfrm flipH="1">
              <a:off x="5791994" y="3048000"/>
              <a:ext cx="608806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934200" y="3048000"/>
              <a:ext cx="608806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163593" y="1866875"/>
            <a:ext cx="1683375" cy="1323439"/>
            <a:chOff x="7232025" y="1894063"/>
            <a:chExt cx="1683375" cy="1323439"/>
          </a:xfrm>
        </p:grpSpPr>
        <p:cxnSp>
          <p:nvCxnSpPr>
            <p:cNvPr id="119" name="Straight Arrow Connector 118"/>
            <p:cNvCxnSpPr>
              <a:endCxn id="96" idx="3"/>
            </p:cNvCxnSpPr>
            <p:nvPr/>
          </p:nvCxnSpPr>
          <p:spPr>
            <a:xfrm flipH="1">
              <a:off x="7232025" y="2330290"/>
              <a:ext cx="418307" cy="121398"/>
            </a:xfrm>
            <a:prstGeom prst="straightConnector1">
              <a:avLst/>
            </a:prstGeom>
            <a:ln w="28575">
              <a:solidFill>
                <a:srgbClr val="8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543800" y="1894063"/>
              <a:ext cx="1371600" cy="13234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Underlined attribute indicates it is a class attribute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4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 Diagrams (3/3)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648200" y="14478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7700" y="13716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Dotted arrow shows </a:t>
            </a:r>
            <a:r>
              <a:rPr lang="en-US" sz="2000" b="1" i="1" dirty="0" smtClean="0">
                <a:solidFill>
                  <a:srgbClr val="C00000"/>
                </a:solidFill>
              </a:rPr>
              <a:t>dependency relationship</a:t>
            </a:r>
            <a:endParaRPr lang="en-SG" sz="2000" b="1" i="1" dirty="0">
              <a:solidFill>
                <a:srgbClr val="C00000"/>
              </a:solidFill>
            </a:endParaRPr>
          </a:p>
        </p:txBody>
      </p:sp>
      <p:grpSp>
        <p:nvGrpSpPr>
          <p:cNvPr id="62" name="Group 87"/>
          <p:cNvGrpSpPr/>
          <p:nvPr/>
        </p:nvGrpSpPr>
        <p:grpSpPr>
          <a:xfrm>
            <a:off x="647700" y="2209800"/>
            <a:ext cx="3810000" cy="1774686"/>
            <a:chOff x="571500" y="4267200"/>
            <a:chExt cx="3810000" cy="1774686"/>
          </a:xfrm>
        </p:grpSpPr>
        <p:grpSp>
          <p:nvGrpSpPr>
            <p:cNvPr id="63" name="Group 79"/>
            <p:cNvGrpSpPr/>
            <p:nvPr/>
          </p:nvGrpSpPr>
          <p:grpSpPr>
            <a:xfrm>
              <a:off x="646907" y="4267200"/>
              <a:ext cx="3659187" cy="762000"/>
              <a:chOff x="533400" y="4267200"/>
              <a:chExt cx="3659187" cy="762000"/>
            </a:xfrm>
          </p:grpSpPr>
          <p:grpSp>
            <p:nvGrpSpPr>
              <p:cNvPr id="65" name="Group 62"/>
              <p:cNvGrpSpPr/>
              <p:nvPr/>
            </p:nvGrpSpPr>
            <p:grpSpPr>
              <a:xfrm>
                <a:off x="533400" y="4267200"/>
                <a:ext cx="1373187" cy="762000"/>
                <a:chOff x="990600" y="4648200"/>
                <a:chExt cx="1373187" cy="762000"/>
              </a:xfrm>
            </p:grpSpPr>
            <p:sp>
              <p:nvSpPr>
                <p:cNvPr id="124" name="AutoShape 5"/>
                <p:cNvSpPr>
                  <a:spLocks noChangeArrowheads="1"/>
                </p:cNvSpPr>
                <p:nvPr/>
              </p:nvSpPr>
              <p:spPr bwMode="auto">
                <a:xfrm>
                  <a:off x="990600" y="4648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05694" y="4724400"/>
                  <a:ext cx="111267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>
                      <a:solidFill>
                        <a:srgbClr val="000000"/>
                      </a:solidFill>
                      <a:ea typeface="ＭＳ Ｐゴシック" pitchFamily="34" charset="-128"/>
                    </a:rPr>
                    <a:t>&lt;</a:t>
                  </a:r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Class1&gt;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66" name="Group 63"/>
              <p:cNvGrpSpPr/>
              <p:nvPr/>
            </p:nvGrpSpPr>
            <p:grpSpPr>
              <a:xfrm>
                <a:off x="2819400" y="4267200"/>
                <a:ext cx="1373187" cy="762000"/>
                <a:chOff x="990600" y="4648200"/>
                <a:chExt cx="1373187" cy="762000"/>
              </a:xfrm>
            </p:grpSpPr>
            <p:sp>
              <p:nvSpPr>
                <p:cNvPr id="122" name="AutoShape 5"/>
                <p:cNvSpPr>
                  <a:spLocks noChangeArrowheads="1"/>
                </p:cNvSpPr>
                <p:nvPr/>
              </p:nvSpPr>
              <p:spPr bwMode="auto">
                <a:xfrm>
                  <a:off x="990600" y="4648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05694" y="4724400"/>
                  <a:ext cx="111267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>
                      <a:solidFill>
                        <a:srgbClr val="000000"/>
                      </a:solidFill>
                      <a:ea typeface="ＭＳ Ｐゴシック" pitchFamily="34" charset="-128"/>
                    </a:rPr>
                    <a:t>&lt;</a:t>
                  </a:r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Class2&gt;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21" name="Straight Arrow Connector 120"/>
              <p:cNvCxnSpPr>
                <a:stCxn id="124" idx="3"/>
                <a:endCxn id="122" idx="1"/>
              </p:cNvCxnSpPr>
              <p:nvPr/>
            </p:nvCxnSpPr>
            <p:spPr>
              <a:xfrm>
                <a:off x="1906587" y="4648200"/>
                <a:ext cx="912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71500" y="5334000"/>
              <a:ext cx="381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Class1</a:t>
              </a:r>
              <a:r>
                <a:rPr lang="en-US" sz="2000" i="1" dirty="0" smtClean="0"/>
                <a:t> “depends” on the services provided by </a:t>
              </a:r>
              <a:r>
                <a:rPr lang="en-US" sz="2000" dirty="0" smtClean="0">
                  <a:solidFill>
                    <a:srgbClr val="0000FF"/>
                  </a:solidFill>
                </a:rPr>
                <a:t>Class2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6" name="Group 86"/>
          <p:cNvGrpSpPr/>
          <p:nvPr/>
        </p:nvGrpSpPr>
        <p:grpSpPr>
          <a:xfrm>
            <a:off x="4800600" y="2209800"/>
            <a:ext cx="3810000" cy="1774686"/>
            <a:chOff x="4724400" y="4267200"/>
            <a:chExt cx="3810000" cy="1774686"/>
          </a:xfrm>
        </p:grpSpPr>
        <p:grpSp>
          <p:nvGrpSpPr>
            <p:cNvPr id="127" name="Group 78"/>
            <p:cNvGrpSpPr/>
            <p:nvPr/>
          </p:nvGrpSpPr>
          <p:grpSpPr>
            <a:xfrm>
              <a:off x="4800600" y="4267200"/>
              <a:ext cx="3659187" cy="762000"/>
              <a:chOff x="4800600" y="4267200"/>
              <a:chExt cx="3659187" cy="762000"/>
            </a:xfrm>
          </p:grpSpPr>
          <p:grpSp>
            <p:nvGrpSpPr>
              <p:cNvPr id="129" name="Group 76"/>
              <p:cNvGrpSpPr/>
              <p:nvPr/>
            </p:nvGrpSpPr>
            <p:grpSpPr>
              <a:xfrm>
                <a:off x="4800600" y="4267200"/>
                <a:ext cx="1373187" cy="762000"/>
                <a:chOff x="4800600" y="4267200"/>
                <a:chExt cx="1373187" cy="762000"/>
              </a:xfrm>
            </p:grpSpPr>
            <p:sp>
              <p:nvSpPr>
                <p:cNvPr id="134" name="AutoShape 5"/>
                <p:cNvSpPr>
                  <a:spLocks noChangeArrowheads="1"/>
                </p:cNvSpPr>
                <p:nvPr/>
              </p:nvSpPr>
              <p:spPr bwMode="auto">
                <a:xfrm>
                  <a:off x="4800600" y="4267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801393" y="4343401"/>
                  <a:ext cx="13716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TestBallV2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30" name="Group 77"/>
              <p:cNvGrpSpPr/>
              <p:nvPr/>
            </p:nvGrpSpPr>
            <p:grpSpPr>
              <a:xfrm>
                <a:off x="7086600" y="4267200"/>
                <a:ext cx="1373187" cy="762000"/>
                <a:chOff x="7086600" y="4267200"/>
                <a:chExt cx="1373187" cy="762000"/>
              </a:xfrm>
            </p:grpSpPr>
            <p:sp>
              <p:nvSpPr>
                <p:cNvPr id="132" name="AutoShape 5"/>
                <p:cNvSpPr>
                  <a:spLocks noChangeArrowheads="1"/>
                </p:cNvSpPr>
                <p:nvPr/>
              </p:nvSpPr>
              <p:spPr bwMode="auto">
                <a:xfrm>
                  <a:off x="7086600" y="4267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238999" y="4343400"/>
                  <a:ext cx="1068387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MyBall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  <a:endCxn id="132" idx="1"/>
              </p:cNvCxnSpPr>
              <p:nvPr/>
            </p:nvCxnSpPr>
            <p:spPr>
              <a:xfrm>
                <a:off x="6173787" y="4648200"/>
                <a:ext cx="912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4724400" y="5334000"/>
              <a:ext cx="381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TestBallV2</a:t>
              </a:r>
              <a:r>
                <a:rPr lang="en-US" sz="2000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i="1" dirty="0" smtClean="0"/>
                <a:t>“depends” on the services provided by </a:t>
              </a:r>
              <a:r>
                <a:rPr lang="en-US" sz="2000" dirty="0" smtClean="0">
                  <a:solidFill>
                    <a:srgbClr val="0000FF"/>
                  </a:solidFill>
                </a:rPr>
                <a:t>MyBall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638800" y="1371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</a:t>
            </a:r>
            <a:endParaRPr lang="en-SG" sz="2000" dirty="0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51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OOP concepts discussed 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Encapsulation and information hiding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Constructors, accessors, mutators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Overloading methods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Class and instance members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Using “this” reference and “this” in constructors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Overriding methods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UML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Representing OO components using diagrams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Practice Exercises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Practice Exercise #10: Ball with centre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Practice Exercise #11: Fraction</a:t>
            </a:r>
          </a:p>
        </p:txBody>
      </p:sp>
    </p:spTree>
    <p:extLst>
      <p:ext uri="{BB962C8B-B14F-4D97-AF65-F5344CB8AC3E}">
        <p14:creationId xmlns:p14="http://schemas.microsoft.com/office/powerpoint/2010/main" val="38952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Programming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334000"/>
          </a:xfrm>
        </p:spPr>
        <p:txBody>
          <a:bodyPr/>
          <a:lstStyle/>
          <a:p>
            <a:r>
              <a:rPr lang="en-US" sz="2400" dirty="0"/>
              <a:t>All programming languages like C, C++, </a:t>
            </a:r>
            <a:r>
              <a:rPr lang="en-US" sz="2400" dirty="0" smtClean="0"/>
              <a:t>Java, </a:t>
            </a:r>
            <a:r>
              <a:rPr lang="en-US" sz="2400" dirty="0"/>
              <a:t>etc. </a:t>
            </a:r>
            <a:r>
              <a:rPr lang="en-US" sz="2400" dirty="0" smtClean="0"/>
              <a:t>have </a:t>
            </a:r>
            <a:r>
              <a:rPr lang="en-US" sz="2400" dirty="0"/>
              <a:t>an underlying </a:t>
            </a:r>
            <a:r>
              <a:rPr lang="en-US" sz="2400" dirty="0">
                <a:solidFill>
                  <a:srgbClr val="C00000"/>
                </a:solidFill>
              </a:rPr>
              <a:t>programming </a:t>
            </a:r>
            <a:r>
              <a:rPr lang="en-US" sz="2400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C00000"/>
                </a:solidFill>
              </a:rPr>
              <a:t>programming paradigm</a:t>
            </a:r>
            <a:r>
              <a:rPr lang="en-US" sz="2400" dirty="0" smtClean="0"/>
              <a:t>):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How </a:t>
            </a:r>
            <a:r>
              <a:rPr lang="en-US" sz="2000" dirty="0"/>
              <a:t>to organize the information and processes needed for a solution (program)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Allows/facilitates a certain way of thinking about the solution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Analogy: it is the “</a:t>
            </a:r>
            <a:r>
              <a:rPr lang="en-US" sz="2000" b="1" i="1" dirty="0"/>
              <a:t>world view</a:t>
            </a:r>
            <a:r>
              <a:rPr lang="en-US" sz="2000" dirty="0"/>
              <a:t>” of the language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Various programming paradigms: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Procedural/Imperative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C, Pascal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003300"/>
                </a:solidFill>
              </a:rPr>
              <a:t>Object Oriented</a:t>
            </a:r>
            <a:r>
              <a:rPr lang="en-US" sz="2000" dirty="0">
                <a:solidFill>
                  <a:srgbClr val="003300"/>
                </a:solidFill>
              </a:rPr>
              <a:t>: </a:t>
            </a:r>
            <a:r>
              <a:rPr lang="en-US" sz="2000" dirty="0"/>
              <a:t>Java, C++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Functional: </a:t>
            </a:r>
            <a:r>
              <a:rPr lang="en-US" sz="2000" dirty="0"/>
              <a:t>Scheme, </a:t>
            </a:r>
            <a:r>
              <a:rPr lang="en-US" sz="2000" dirty="0" smtClean="0"/>
              <a:t>LISP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Logic programming: </a:t>
            </a:r>
            <a:r>
              <a:rPr lang="en-US" sz="2000" dirty="0" smtClean="0"/>
              <a:t>PROLOG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Hello World!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3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69387" y="985152"/>
            <a:ext cx="4267200" cy="1400384"/>
            <a:chOff x="1269387" y="985152"/>
            <a:chExt cx="4267200" cy="1400384"/>
          </a:xfrm>
        </p:grpSpPr>
        <p:sp>
          <p:nvSpPr>
            <p:cNvPr id="10" name="TextBox 9"/>
            <p:cNvSpPr txBox="1"/>
            <p:nvPr/>
          </p:nvSpPr>
          <p:spPr>
            <a:xfrm>
              <a:off x="1269387" y="1185207"/>
              <a:ext cx="4267200" cy="1200329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 HelloWorld;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>
                <a:tabLst>
                  <a:tab pos="23653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WriteLn('Hello World!');</a:t>
              </a:r>
            </a:p>
            <a:p>
              <a:pPr>
                <a:tabLst>
                  <a:tab pos="236538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43400" y="985152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Pascal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19400" y="2466945"/>
            <a:ext cx="5983014" cy="1677383"/>
            <a:chOff x="2819400" y="2466945"/>
            <a:chExt cx="5983014" cy="1677383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2667000"/>
              <a:ext cx="5983014" cy="1477328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HelloWorld {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public static void main(String[] args) {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System.out.println("Hello World!");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2466945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Java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4936" y="4255499"/>
            <a:ext cx="4688927" cy="813169"/>
            <a:chOff x="474936" y="4255499"/>
            <a:chExt cx="4688927" cy="813169"/>
          </a:xfrm>
        </p:grpSpPr>
        <p:sp>
          <p:nvSpPr>
            <p:cNvPr id="12" name="TextBox 11"/>
            <p:cNvSpPr txBox="1"/>
            <p:nvPr/>
          </p:nvSpPr>
          <p:spPr>
            <a:xfrm>
              <a:off x="474936" y="4422337"/>
              <a:ext cx="4688927" cy="64633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(defun Hello-World ()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(print (list 'Hello 'World!)))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45891" y="4255499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LISP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57044" y="5118704"/>
            <a:ext cx="3888170" cy="846386"/>
            <a:chOff x="4457044" y="5118704"/>
            <a:chExt cx="3888170" cy="846386"/>
          </a:xfrm>
        </p:grpSpPr>
        <p:sp>
          <p:nvSpPr>
            <p:cNvPr id="13" name="TextBox 12"/>
            <p:cNvSpPr txBox="1"/>
            <p:nvPr/>
          </p:nvSpPr>
          <p:spPr>
            <a:xfrm>
              <a:off x="4457044" y="5318759"/>
              <a:ext cx="3888170" cy="646331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go :-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writeln('Hello World!').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2800" y="5118704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Prolog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188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24925</TotalTime>
  <Words>5183</Words>
  <Application>Microsoft Office PowerPoint</Application>
  <PresentationFormat>On-screen Show (4:3)</PresentationFormat>
  <Paragraphs>1278</Paragraphs>
  <Slides>74</Slides>
  <Notes>74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1_L1 - Basic of C++</vt:lpstr>
      <vt:lpstr>CS1020 Lecture Note #3: Object Oriented Programming (OOP) Part 2 – Designer Mode</vt:lpstr>
      <vt:lpstr>Objectives</vt:lpstr>
      <vt:lpstr>References</vt:lpstr>
      <vt:lpstr>Outline (1/2)</vt:lpstr>
      <vt:lpstr>Outline (2/2)</vt:lpstr>
      <vt:lpstr>1. Recapitulation</vt:lpstr>
      <vt:lpstr>2.  Programming Model and OOP</vt:lpstr>
      <vt:lpstr>Programming Model</vt:lpstr>
      <vt:lpstr>Hello World!</vt:lpstr>
      <vt:lpstr>Procedural (eg: C) versus OOP (eg: Java)</vt:lpstr>
      <vt:lpstr>OOP</vt:lpstr>
      <vt:lpstr>Illustration: Bank Account</vt:lpstr>
      <vt:lpstr>Bank Account (C implementation) (1/4)</vt:lpstr>
      <vt:lpstr>Bank Account (C implementation) (2/4)</vt:lpstr>
      <vt:lpstr>Bank Account (C implementation) (3/4)</vt:lpstr>
      <vt:lpstr>Bank Account (C implementation) (4/4)</vt:lpstr>
      <vt:lpstr>Bank Account (OO implementation) (1/2)</vt:lpstr>
      <vt:lpstr>Bank Account (OO implementation) (2/2)</vt:lpstr>
      <vt:lpstr>Procedural (eg: C) versus OOP (eg: Java)</vt:lpstr>
      <vt:lpstr>3.  OOP Design</vt:lpstr>
      <vt:lpstr>Designing Own Classes (1/7)</vt:lpstr>
      <vt:lpstr>Designing Own Classes (2/7)</vt:lpstr>
      <vt:lpstr>Designing Own Classes (3/7)</vt:lpstr>
      <vt:lpstr>Designing Own Classes (4/7)</vt:lpstr>
      <vt:lpstr>Designing Own Classes (5/7)</vt:lpstr>
      <vt:lpstr>Designing Own Classes (6/7)</vt:lpstr>
      <vt:lpstr>Bank Account: BankAcct Class (1/2)</vt:lpstr>
      <vt:lpstr>Bank Account: BankAcct Class (2/2)</vt:lpstr>
      <vt:lpstr>Accessors and Mutators</vt:lpstr>
      <vt:lpstr>Designing Own Classes (7/7)</vt:lpstr>
      <vt:lpstr>Writing Client Class – User Mode</vt:lpstr>
      <vt:lpstr>Client Class: TestBankAcct</vt:lpstr>
      <vt:lpstr>What happens if…</vt:lpstr>
      <vt:lpstr>Compiling Classes</vt:lpstr>
      <vt:lpstr>4.  More OOP Concepts</vt:lpstr>
      <vt:lpstr>Class and Instance members </vt:lpstr>
      <vt:lpstr>Designing MyBall Class (1/2)</vt:lpstr>
      <vt:lpstr>Designing MyBall Class (2/2)</vt:lpstr>
      <vt:lpstr>MyBall Class: Draft (1/2)</vt:lpstr>
      <vt:lpstr>MyBall Class: Draft (2/2)</vt:lpstr>
      <vt:lpstr>Testing MyBall: TestBallV1 (1/2)</vt:lpstr>
      <vt:lpstr>Testing MyBall: TestBallV1 (2/2)</vt:lpstr>
      <vt:lpstr>Modularising TestBallV1</vt:lpstr>
      <vt:lpstr>Testing MyBall: TestBallV2</vt:lpstr>
      <vt:lpstr>“this” reference (1/4)</vt:lpstr>
      <vt:lpstr>“this” reference (2/4)</vt:lpstr>
      <vt:lpstr>“this” reference (3/4)</vt:lpstr>
      <vt:lpstr>“this” reference (4/4)</vt:lpstr>
      <vt:lpstr>Naming Convention for Attributes</vt:lpstr>
      <vt:lpstr>Code Reuse</vt:lpstr>
      <vt:lpstr>Using “this” in Constructors (1/2)</vt:lpstr>
      <vt:lpstr>Using “this” in Constructors (2/2)</vt:lpstr>
      <vt:lpstr>Overriding Methods</vt:lpstr>
      <vt:lpstr>Printing an Object: toString() (1/3)</vt:lpstr>
      <vt:lpstr>Printing an Object: toString() (2/3)</vt:lpstr>
      <vt:lpstr>Printing an Object: toString() (3/3)</vt:lpstr>
      <vt:lpstr>Object class and inherited methods (1/2)</vt:lpstr>
      <vt:lpstr>Object class and inherited methods (2/2)</vt:lpstr>
      <vt:lpstr>Comparing objects: equals() (1/2)</vt:lpstr>
      <vt:lpstr>Comparing objects: equals() (2/2)</vt:lpstr>
      <vt:lpstr>MyBall Class: Improved (1/2)</vt:lpstr>
      <vt:lpstr>MyBall Class: Improved (2/2)</vt:lpstr>
      <vt:lpstr>Final client program: TestBallV4 (1/2)</vt:lpstr>
      <vt:lpstr>Final client program: TestBallV4 (2/2)</vt:lpstr>
      <vt:lpstr>5.  Unified Modeling Language (UML)</vt:lpstr>
      <vt:lpstr>Introduction to UML</vt:lpstr>
      <vt:lpstr>UML: Class Icon (1/2)</vt:lpstr>
      <vt:lpstr>UML: Class Icon (2/2)</vt:lpstr>
      <vt:lpstr>UML Diagrams (1/3)</vt:lpstr>
      <vt:lpstr>UML Diagrams (2/3)</vt:lpstr>
      <vt:lpstr>UML Diagrams (3/3)</vt:lpstr>
      <vt:lpstr>Summary</vt:lpstr>
      <vt:lpstr>Practice Exercises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Aaron Tan</cp:lastModifiedBy>
  <cp:revision>1893</cp:revision>
  <dcterms:created xsi:type="dcterms:W3CDTF">2005-08-26T05:24:28Z</dcterms:created>
  <dcterms:modified xsi:type="dcterms:W3CDTF">2014-01-25T23:01:56Z</dcterms:modified>
</cp:coreProperties>
</file>