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85"/>
  </p:notesMasterIdLst>
  <p:handoutMasterIdLst>
    <p:handoutMasterId r:id="rId86"/>
  </p:handoutMasterIdLst>
  <p:sldIdLst>
    <p:sldId id="256" r:id="rId2"/>
    <p:sldId id="929" r:id="rId3"/>
    <p:sldId id="928" r:id="rId4"/>
    <p:sldId id="690" r:id="rId5"/>
    <p:sldId id="692" r:id="rId6"/>
    <p:sldId id="789" r:id="rId7"/>
    <p:sldId id="805" r:id="rId8"/>
    <p:sldId id="733" r:id="rId9"/>
    <p:sldId id="806" r:id="rId10"/>
    <p:sldId id="738" r:id="rId11"/>
    <p:sldId id="813" r:id="rId12"/>
    <p:sldId id="807" r:id="rId13"/>
    <p:sldId id="833" r:id="rId14"/>
    <p:sldId id="808" r:id="rId15"/>
    <p:sldId id="780" r:id="rId16"/>
    <p:sldId id="809" r:id="rId17"/>
    <p:sldId id="810" r:id="rId18"/>
    <p:sldId id="811" r:id="rId19"/>
    <p:sldId id="834" r:id="rId20"/>
    <p:sldId id="812" r:id="rId21"/>
    <p:sldId id="790" r:id="rId22"/>
    <p:sldId id="761" r:id="rId23"/>
    <p:sldId id="814" r:id="rId24"/>
    <p:sldId id="815" r:id="rId25"/>
    <p:sldId id="701" r:id="rId26"/>
    <p:sldId id="816" r:id="rId27"/>
    <p:sldId id="817" r:id="rId28"/>
    <p:sldId id="818" r:id="rId29"/>
    <p:sldId id="819" r:id="rId30"/>
    <p:sldId id="702" r:id="rId31"/>
    <p:sldId id="782" r:id="rId32"/>
    <p:sldId id="821" r:id="rId33"/>
    <p:sldId id="784" r:id="rId34"/>
    <p:sldId id="824" r:id="rId35"/>
    <p:sldId id="930" r:id="rId36"/>
    <p:sldId id="931" r:id="rId37"/>
    <p:sldId id="827" r:id="rId38"/>
    <p:sldId id="829" r:id="rId39"/>
    <p:sldId id="831" r:id="rId40"/>
    <p:sldId id="820" r:id="rId41"/>
    <p:sldId id="823" r:id="rId42"/>
    <p:sldId id="841" r:id="rId43"/>
    <p:sldId id="911" r:id="rId44"/>
    <p:sldId id="910" r:id="rId45"/>
    <p:sldId id="842" r:id="rId46"/>
    <p:sldId id="844" r:id="rId47"/>
    <p:sldId id="845" r:id="rId48"/>
    <p:sldId id="912" r:id="rId49"/>
    <p:sldId id="847" r:id="rId50"/>
    <p:sldId id="848" r:id="rId51"/>
    <p:sldId id="850" r:id="rId52"/>
    <p:sldId id="852" r:id="rId53"/>
    <p:sldId id="914" r:id="rId54"/>
    <p:sldId id="855" r:id="rId55"/>
    <p:sldId id="856" r:id="rId56"/>
    <p:sldId id="858" r:id="rId57"/>
    <p:sldId id="924" r:id="rId58"/>
    <p:sldId id="860" r:id="rId59"/>
    <p:sldId id="925" r:id="rId60"/>
    <p:sldId id="926" r:id="rId61"/>
    <p:sldId id="863" r:id="rId62"/>
    <p:sldId id="913" r:id="rId63"/>
    <p:sldId id="865" r:id="rId64"/>
    <p:sldId id="927" r:id="rId65"/>
    <p:sldId id="915" r:id="rId66"/>
    <p:sldId id="869" r:id="rId67"/>
    <p:sldId id="916" r:id="rId68"/>
    <p:sldId id="919" r:id="rId69"/>
    <p:sldId id="917" r:id="rId70"/>
    <p:sldId id="900" r:id="rId71"/>
    <p:sldId id="921" r:id="rId72"/>
    <p:sldId id="922" r:id="rId73"/>
    <p:sldId id="923" r:id="rId74"/>
    <p:sldId id="920" r:id="rId75"/>
    <p:sldId id="901" r:id="rId76"/>
    <p:sldId id="902" r:id="rId77"/>
    <p:sldId id="903" r:id="rId78"/>
    <p:sldId id="904" r:id="rId79"/>
    <p:sldId id="905" r:id="rId80"/>
    <p:sldId id="906" r:id="rId81"/>
    <p:sldId id="908" r:id="rId82"/>
    <p:sldId id="909" r:id="rId83"/>
    <p:sldId id="685" r:id="rId84"/>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9933FF"/>
    <a:srgbClr val="0000FF"/>
    <a:srgbClr val="003300"/>
    <a:srgbClr val="006600"/>
    <a:srgbClr val="FF99FF"/>
    <a:srgbClr val="FF7C80"/>
    <a:srgbClr val="CC66FF"/>
    <a:srgbClr val="FF505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89474" autoAdjust="0"/>
  </p:normalViewPr>
  <p:slideViewPr>
    <p:cSldViewPr snapToGrid="0">
      <p:cViewPr varScale="1">
        <p:scale>
          <a:sx n="62" d="100"/>
          <a:sy n="62" d="100"/>
        </p:scale>
        <p:origin x="-168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92"/>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hyperlink" Target="http://www.comp.nus.edu.sg/~cs1020/2_resources/lectures.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omp.nus.edu.sg/~cs1020/2_resources/lectures.html" TargetMode="External"/><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smtClean="0"/>
            <a:t>1</a:t>
          </a:r>
          <a:endParaRPr lang="en-US"/>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smtClean="0"/>
            <a:t>Able to define a List ADT</a:t>
          </a:r>
          <a:endParaRPr lang="en-US" sz="2400"/>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smtClean="0"/>
            <a:t>2</a:t>
          </a:r>
          <a:endParaRPr lang="en-US"/>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smtClean="0"/>
            <a:t>Able to implement a List ADT with array</a:t>
          </a:r>
          <a:endParaRPr lang="en-US" sz="2400"/>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smtClean="0"/>
            <a:t>3</a:t>
          </a:r>
          <a:endParaRPr lang="en-US"/>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smtClean="0"/>
            <a:t>Able to implement a List ADT with linked list</a:t>
          </a:r>
          <a:endParaRPr lang="en-US" sz="2400"/>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smtClean="0"/>
            <a:t>4</a:t>
          </a:r>
          <a:endParaRPr lang="en-US"/>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smtClean="0"/>
            <a:t>Able to use Java API LinkedList class</a:t>
          </a:r>
          <a:endParaRPr lang="en-US" sz="2400"/>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t>
        <a:bodyPr/>
        <a:lstStyle/>
        <a:p>
          <a:endParaRPr lang="en-US"/>
        </a:p>
      </dgm:t>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t>
        <a:bodyPr/>
        <a:lstStyle/>
        <a:p>
          <a:endParaRPr lang="en-US"/>
        </a:p>
      </dgm:t>
    </dgm:pt>
    <dgm:pt modelId="{17946CE0-4F59-49F2-83C9-45D73974197A}" type="pres">
      <dgm:prSet presAssocID="{7ED2F955-2120-4923-9611-8AAF93F827CA}" presName="descendantText" presStyleLbl="alignAcc1" presStyleIdx="0" presStyleCnt="4">
        <dgm:presLayoutVars>
          <dgm:bulletEnabled val="1"/>
        </dgm:presLayoutVars>
      </dgm:prSet>
      <dgm:spPr/>
      <dgm:t>
        <a:bodyPr/>
        <a:lstStyle/>
        <a:p>
          <a:endParaRPr lang="en-US"/>
        </a:p>
      </dgm:t>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t>
        <a:bodyPr/>
        <a:lstStyle/>
        <a:p>
          <a:endParaRPr lang="en-US"/>
        </a:p>
      </dgm:t>
    </dgm:pt>
    <dgm:pt modelId="{F8B2D4D0-CC62-4E1F-8BFF-8FB3F6AE7A97}" type="pres">
      <dgm:prSet presAssocID="{9CE06BC0-032E-4149-919B-24D09572F737}" presName="descendantText" presStyleLbl="alignAcc1" presStyleIdx="1" presStyleCnt="4">
        <dgm:presLayoutVars>
          <dgm:bulletEnabled val="1"/>
        </dgm:presLayoutVars>
      </dgm:prSet>
      <dgm:spPr/>
      <dgm:t>
        <a:bodyPr/>
        <a:lstStyle/>
        <a:p>
          <a:endParaRPr lang="en-US"/>
        </a:p>
      </dgm:t>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t>
        <a:bodyPr/>
        <a:lstStyle/>
        <a:p>
          <a:endParaRPr lang="en-US"/>
        </a:p>
      </dgm:t>
    </dgm:pt>
    <dgm:pt modelId="{7625166C-48AB-4023-B514-381FC1C29791}" type="pres">
      <dgm:prSet presAssocID="{61FB8177-7993-46E5-B094-41292D251B70}" presName="descendantText" presStyleLbl="alignAcc1" presStyleIdx="2" presStyleCnt="4">
        <dgm:presLayoutVars>
          <dgm:bulletEnabled val="1"/>
        </dgm:presLayoutVars>
      </dgm:prSet>
      <dgm:spPr/>
      <dgm:t>
        <a:bodyPr/>
        <a:lstStyle/>
        <a:p>
          <a:endParaRPr lang="en-US"/>
        </a:p>
      </dgm:t>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t>
        <a:bodyPr/>
        <a:lstStyle/>
        <a:p>
          <a:endParaRPr lang="en-US"/>
        </a:p>
      </dgm:t>
    </dgm:pt>
    <dgm:pt modelId="{C3B9ADA7-ECC6-48E1-8CF9-FAD428EA5191}" type="pres">
      <dgm:prSet presAssocID="{3540AF93-8D02-49E5-8C94-6551695615D2}" presName="descendantText" presStyleLbl="alignAcc1" presStyleIdx="3" presStyleCnt="4">
        <dgm:presLayoutVars>
          <dgm:bulletEnabled val="1"/>
        </dgm:presLayoutVars>
      </dgm:prSet>
      <dgm:spPr/>
      <dgm:t>
        <a:bodyPr/>
        <a:lstStyle/>
        <a:p>
          <a:endParaRPr lang="en-US"/>
        </a:p>
      </dgm:t>
    </dgm:pt>
  </dgm:ptLst>
  <dgm:cxnLst>
    <dgm:cxn modelId="{ADC6E86E-521E-4EE6-92D4-8358E6DDA9AF}" srcId="{7ADA11EA-323B-4707-895B-4B9D16876644}" destId="{61FB8177-7993-46E5-B094-41292D251B70}" srcOrd="2" destOrd="0" parTransId="{C18B2466-5B89-406A-AEB3-A90DA73B8F42}" sibTransId="{21173218-360E-48E7-BB01-E407B643AE52}"/>
    <dgm:cxn modelId="{5A9B34D0-DD04-4497-85F9-C52AC014E8A4}" srcId="{3540AF93-8D02-49E5-8C94-6551695615D2}" destId="{0BA460C7-F33D-4F94-A65D-F7A4444A0DC9}" srcOrd="0" destOrd="0" parTransId="{16A9EAA5-04C1-46D7-897E-45D75E601BD3}" sibTransId="{EAC6C53B-027D-4988-9512-88BB2DC1B1D2}"/>
    <dgm:cxn modelId="{A1C38080-4DD2-4D41-B634-597A6491906A}" type="presOf" srcId="{9CE06BC0-032E-4149-919B-24D09572F737}" destId="{E26FD5B1-3991-4CE2-874F-8C2F1F1A42F2}" srcOrd="0" destOrd="0" presId="urn:microsoft.com/office/officeart/2005/8/layout/chevron2"/>
    <dgm:cxn modelId="{9E01103A-5B40-4A5A-BE97-B75EFE091FDB}" srcId="{9CE06BC0-032E-4149-919B-24D09572F737}" destId="{7DF50EEE-E66E-402D-A97F-C4566E2DA512}" srcOrd="0" destOrd="0" parTransId="{AAF8E71A-C5A5-4D62-AE7B-23D0A73376F2}" sibTransId="{916F7EE1-38E8-46D2-BEDD-0D0FE7F77815}"/>
    <dgm:cxn modelId="{D9EE75DA-1E10-4F72-B405-53DABB8C78EF}" type="presOf" srcId="{CD7DEC81-6F6B-4BDB-AEE7-69FE1CF3B125}" destId="{7625166C-48AB-4023-B514-381FC1C29791}" srcOrd="0" destOrd="0" presId="urn:microsoft.com/office/officeart/2005/8/layout/chevron2"/>
    <dgm:cxn modelId="{0F439757-C830-47A5-99AE-7E615D2A12FC}" type="presOf" srcId="{61FB8177-7993-46E5-B094-41292D251B70}" destId="{07951361-5D33-45A2-9EE4-610B36FF9DB0}"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B43DBA2F-6873-4C7E-88D3-61292AC15D8A}" srcId="{61FB8177-7993-46E5-B094-41292D251B70}" destId="{CD7DEC81-6F6B-4BDB-AEE7-69FE1CF3B125}" srcOrd="0" destOrd="0" parTransId="{2000B3C0-B1A7-46BC-B2C3-ED482D801A31}" sibTransId="{800F9105-CB80-4820-94A6-674A34D42A5C}"/>
    <dgm:cxn modelId="{B82754DE-B314-4A89-B577-A5EDDFF78C39}" type="presOf" srcId="{7ED2F955-2120-4923-9611-8AAF93F827CA}" destId="{232EAE4B-1ED0-4687-9A33-90AF17948ACD}" srcOrd="0" destOrd="0" presId="urn:microsoft.com/office/officeart/2005/8/layout/chevron2"/>
    <dgm:cxn modelId="{655687F6-E705-49EF-9481-6F2C21D287EF}" srcId="{7ADA11EA-323B-4707-895B-4B9D16876644}" destId="{7ED2F955-2120-4923-9611-8AAF93F827CA}" srcOrd="0" destOrd="0" parTransId="{4017A13B-00DD-453B-A717-0EE681D464B5}" sibTransId="{0F80FB6D-866C-4704-ADF8-3CFB6EB56F4F}"/>
    <dgm:cxn modelId="{1EF0B918-426E-4F6E-9CF3-2A8220D29AC8}" type="presOf" srcId="{7DF50EEE-E66E-402D-A97F-C4566E2DA512}" destId="{F8B2D4D0-CC62-4E1F-8BFF-8FB3F6AE7A97}" srcOrd="0" destOrd="0" presId="urn:microsoft.com/office/officeart/2005/8/layout/chevron2"/>
    <dgm:cxn modelId="{2F0DABB9-74A1-4C13-8887-6F0E61EE6019}" type="presOf" srcId="{7ADA11EA-323B-4707-895B-4B9D16876644}" destId="{9243B227-0C0E-4439-B08B-C48187B71ED3}"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02191378-F905-4ECF-BCCD-C55DBCB86319}" type="presOf" srcId="{0BA460C7-F33D-4F94-A65D-F7A4444A0DC9}" destId="{C3B9ADA7-ECC6-48E1-8CF9-FAD428EA5191}"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smtClean="0">
              <a:solidFill>
                <a:schemeClr val="tx1"/>
              </a:solidFill>
            </a:rPr>
            <a:t>Book</a:t>
          </a:r>
          <a:endParaRPr lang="en-US" sz="2800" dirty="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smtClean="0">
              <a:solidFill>
                <a:schemeClr val="tx1"/>
              </a:solidFill>
            </a:rPr>
            <a:t>List ADT:</a:t>
          </a:r>
          <a:r>
            <a:rPr lang="en-US" sz="2200" baseline="0" smtClean="0">
              <a:solidFill>
                <a:schemeClr val="tx1"/>
              </a:solidFill>
            </a:rPr>
            <a:t> </a:t>
          </a:r>
          <a:r>
            <a:rPr lang="en-US" sz="2200" baseline="0" dirty="0" smtClean="0">
              <a:solidFill>
                <a:schemeClr val="tx1"/>
              </a:solidFill>
            </a:rPr>
            <a:t>Chapter 4, </a:t>
          </a:r>
          <a:r>
            <a:rPr lang="en-US" sz="2200" baseline="0" smtClean="0">
              <a:solidFill>
                <a:schemeClr val="tx1"/>
              </a:solidFill>
            </a:rPr>
            <a:t>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smtClean="0">
              <a:solidFill>
                <a:schemeClr val="tx1"/>
              </a:solidFill>
            </a:rPr>
            <a:t>CS1020 website </a:t>
          </a:r>
          <a:r>
            <a:rPr lang="en-US" sz="2800" dirty="0" smtClean="0">
              <a:solidFill>
                <a:schemeClr val="tx1"/>
              </a:solidFill>
              <a:sym typeface="Wingdings" panose="05000000000000000000" pitchFamily="2" charset="2"/>
            </a:rPr>
            <a:t> Resources  Lectures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smtClean="0">
              <a:solidFill>
                <a:schemeClr val="tx1"/>
              </a:solidFill>
              <a:hlinkClick xmlns:r="http://schemas.openxmlformats.org/officeDocument/2006/relationships" r:id="rId1"/>
            </a:rPr>
            <a:t>http://www.comp.nus.edu.sg/</a:t>
          </a:r>
          <a:br>
            <a:rPr lang="en-US" sz="2200" baseline="0" dirty="0" smtClean="0">
              <a:solidFill>
                <a:schemeClr val="tx1"/>
              </a:solidFill>
              <a:hlinkClick xmlns:r="http://schemas.openxmlformats.org/officeDocument/2006/relationships" r:id="rId1"/>
            </a:rPr>
          </a:br>
          <a:r>
            <a:rPr lang="en-US" sz="2200" baseline="0" dirty="0" smtClean="0">
              <a:solidFill>
                <a:schemeClr val="tx1"/>
              </a:solidFill>
              <a:hlinkClick xmlns:r="http://schemas.openxmlformats.org/officeDocument/2006/relationships" r:id="rId1"/>
            </a:rPr>
            <a:t>~cs1020/2_resources/lectures.html</a:t>
          </a:r>
          <a:r>
            <a:rPr lang="en-US" sz="2200" baseline="0" dirty="0" smtClean="0">
              <a:solidFill>
                <a:schemeClr val="tx1"/>
              </a:solidFill>
            </a:rPr>
            <a:t> </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smtClean="0">
              <a:solidFill>
                <a:schemeClr val="tx1"/>
              </a:solidFill>
              <a:latin typeface="+mn-lt"/>
            </a:rPr>
            <a:t>Linked Lists</a:t>
          </a:r>
          <a:r>
            <a:rPr lang="en-US" sz="2200" b="1" baseline="0" dirty="0" smtClean="0">
              <a:solidFill>
                <a:schemeClr val="tx1"/>
              </a:solidFill>
              <a:latin typeface="+mn-lt"/>
            </a:rPr>
            <a:t>: </a:t>
          </a:r>
          <a:r>
            <a:rPr lang="en-US" sz="2200" baseline="0" smtClean="0">
              <a:solidFill>
                <a:schemeClr val="tx1"/>
              </a:solidFill>
              <a:latin typeface="+mn-lt"/>
            </a:rPr>
            <a:t>Chapter 5, pages 265 to 325</a:t>
          </a:r>
          <a:endParaRPr lang="en-US" sz="2200" baseline="0" dirty="0">
            <a:solidFill>
              <a:schemeClr val="tx1"/>
            </a:solidFill>
            <a:latin typeface="+mn-lt"/>
          </a:endParaRP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smtClean="0">
              <a:solidFill>
                <a:schemeClr val="tx1"/>
              </a:solidFill>
              <a:latin typeface="+mn-lt"/>
            </a:rPr>
            <a:t>An array-based implementation: Chapter 4, pages 250 to 257 </a:t>
          </a:r>
          <a:endParaRPr lang="en-US" sz="2200" baseline="0" dirty="0">
            <a:solidFill>
              <a:schemeClr val="tx1"/>
            </a:solidFill>
            <a:latin typeface="+mn-lt"/>
          </a:endParaRP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5836">
        <dgm:presLayoutVars>
          <dgm:bulletEnabled val="1"/>
        </dgm:presLayoutVars>
      </dgm:prSet>
      <dgm:spPr/>
      <dgm:t>
        <a:bodyPr/>
        <a:lstStyle/>
        <a:p>
          <a:endParaRPr lang="en-US"/>
        </a:p>
      </dgm:t>
    </dgm:pt>
  </dgm:ptLst>
  <dgm:cxnLst>
    <dgm:cxn modelId="{684A15EC-9D38-4205-9D8C-CB2C59BADF41}" type="presOf" srcId="{F689186A-B9F0-4B7E-BECC-A09536137075}" destId="{691D3C5E-B9A5-48E5-96D2-C74E4BC7C021}" srcOrd="0" destOrd="2" presId="urn:microsoft.com/office/officeart/2005/8/layout/vList3#1"/>
    <dgm:cxn modelId="{4BC38318-53C0-4FEB-B4C9-75B74739E872}" srcId="{0FE90267-9BC7-4679-8942-5FF3A3AB06ED}" destId="{F6CE912F-21A3-4FAA-ADEC-255F16EFD9BF}" srcOrd="2" destOrd="0" parTransId="{BA504D16-2C5F-4916-8864-563466FFC912}" sibTransId="{B4F5F459-368E-4AC9-B2B2-99E5AC404ED8}"/>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83FA6FC1-F88F-4C82-A297-1DF86F64DD4A}" type="presOf" srcId="{C862E928-676D-428E-8E83-FEAED208C0F7}" destId="{92EE76E5-3762-43F0-B701-FDC1B9155319}" srcOrd="0" destOrd="0" presId="urn:microsoft.com/office/officeart/2005/8/layout/vList3#1"/>
    <dgm:cxn modelId="{354E2678-439C-4C16-B092-9D920FB9C889}" type="presOf" srcId="{6D3F791B-D2DD-426C-ACEF-4A7F889FA29F}" destId="{1CF88B78-4801-4BFE-9764-C472D8A97954}" srcOrd="0" destOrd="1"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2AC996B7-F0B5-4313-91C8-A5FBE32F6FEA}" type="presOf" srcId="{C5CEBEED-CFB9-42A5-B5AD-5846D62AC459}" destId="{691D3C5E-B9A5-48E5-96D2-C74E4BC7C021}" srcOrd="0" destOrd="1"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B807A9C9-B9C8-4E83-BB9A-1ED19A38A0C3}" type="presOf" srcId="{15A46DDB-42AA-4BBF-AE75-5C9F19A8EE95}" destId="{1CF88B78-4801-4BFE-9764-C472D8A97954}" srcOrd="0" destOrd="0" presId="urn:microsoft.com/office/officeart/2005/8/layout/vList3#1"/>
    <dgm:cxn modelId="{1BBC6133-45AD-4060-8C4A-0B1D02B70742}" srcId="{0FE90267-9BC7-4679-8942-5FF3A3AB06ED}" destId="{C5CEBEED-CFB9-42A5-B5AD-5846D62AC459}" srcOrd="0" destOrd="0" parTransId="{A0A2091F-B4A7-494A-8045-F1B6768BF68E}" sibTransId="{8F2732F5-0EE9-4592-B5B0-D7D7746865F9}"/>
    <dgm:cxn modelId="{1D6058D0-81CE-4F13-B03B-ACD0A5765515}" type="presOf" srcId="{F6CE912F-21A3-4FAA-ADEC-255F16EFD9BF}" destId="{691D3C5E-B9A5-48E5-96D2-C74E4BC7C021}" srcOrd="0" destOrd="3" presId="urn:microsoft.com/office/officeart/2005/8/layout/vList3#1"/>
    <dgm:cxn modelId="{221ECC6B-FB37-4F20-8946-647EC30A4283}" type="presOf" srcId="{0FE90267-9BC7-4679-8942-5FF3A3AB06ED}" destId="{691D3C5E-B9A5-48E5-96D2-C74E4BC7C021}" srcOrd="0" destOrd="0"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2C85E8-EF86-4FE4-814F-631FB7B7A97B}" srcId="{15A46DDB-42AA-4BBF-AE75-5C9F19A8EE95}" destId="{6D3F791B-D2DD-426C-ACEF-4A7F889FA29F}" srcOrd="0" destOrd="0" parTransId="{31C8CEE9-AAE9-4B4C-BEF9-E822E9ABD43E}" sibTransId="{AF9012BD-7807-4957-B43C-821558493998}"/>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 modelId="{A1483B12-9DA1-4035-852B-DB2D73421967}" type="presParOf" srcId="{92EE76E5-3762-43F0-B701-FDC1B9155319}" destId="{13220A11-ED16-4A41-B09D-38EEF3B5F949}" srcOrd="1" destOrd="0" presId="urn:microsoft.com/office/officeart/2005/8/layout/vList3#1"/>
    <dgm:cxn modelId="{4001FC44-877E-4B96-9CE6-91F62D10798A}" type="presParOf" srcId="{92EE76E5-3762-43F0-B701-FDC1B9155319}" destId="{432ED7D5-1CA3-470E-B9D4-49E90AF170FE}" srcOrd="2" destOrd="0" presId="urn:microsoft.com/office/officeart/2005/8/layout/vList3#1"/>
    <dgm:cxn modelId="{7AFDE172-D892-4726-BDFB-5BFBFB5C8062}" type="presParOf" srcId="{432ED7D5-1CA3-470E-B9D4-49E90AF170FE}" destId="{71E86C86-047A-4D09-AAD2-F51B4E8AD96C}" srcOrd="0" destOrd="0" presId="urn:microsoft.com/office/officeart/2005/8/layout/vList3#1"/>
    <dgm:cxn modelId="{768BC53B-C564-49F3-8BA7-C29F2047E70D}"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1</a:t>
          </a:r>
          <a:endParaRPr lang="en-US" sz="2400" kern="1200"/>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Able to define a List ADT</a:t>
          </a:r>
          <a:endParaRPr lang="en-US" sz="2400" kern="1200"/>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2</a:t>
          </a:r>
          <a:endParaRPr lang="en-US" sz="2400" kern="1200"/>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Able to implement a List ADT with array</a:t>
          </a:r>
          <a:endParaRPr lang="en-US" sz="2400" kern="1200"/>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3</a:t>
          </a:r>
          <a:endParaRPr lang="en-US" sz="2400" kern="1200"/>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Able to implement a List ADT with linked list</a:t>
          </a:r>
          <a:endParaRPr lang="en-US" sz="2400" kern="1200"/>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4</a:t>
          </a:r>
          <a:endParaRPr lang="en-US" sz="2400" kern="1200"/>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Able to use Java API LinkedList class</a:t>
          </a:r>
          <a:endParaRPr lang="en-US" sz="2400" kern="1200"/>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pPr>
          <a:r>
            <a:rPr lang="en-US" sz="2800" kern="1200" dirty="0" smtClean="0">
              <a:solidFill>
                <a:schemeClr val="tx1"/>
              </a:solidFill>
            </a:rPr>
            <a:t>Book</a:t>
          </a:r>
          <a:endParaRPr lang="en-US" sz="2800" kern="1200" dirty="0">
            <a:solidFill>
              <a:schemeClr val="tx1"/>
            </a:solidFill>
          </a:endParaRPr>
        </a:p>
        <a:p>
          <a:pPr marL="465138" lvl="1" indent="-293688" algn="l" defTabSz="977900">
            <a:lnSpc>
              <a:spcPct val="100000"/>
            </a:lnSpc>
            <a:spcBef>
              <a:spcPct val="0"/>
            </a:spcBef>
            <a:spcAft>
              <a:spcPts val="600"/>
            </a:spcAft>
            <a:buChar char="••"/>
          </a:pPr>
          <a:r>
            <a:rPr lang="en-US" sz="2200" b="1" kern="1200" baseline="0" smtClean="0">
              <a:solidFill>
                <a:schemeClr val="tx1"/>
              </a:solidFill>
            </a:rPr>
            <a:t>List ADT:</a:t>
          </a:r>
          <a:r>
            <a:rPr lang="en-US" sz="2200" kern="1200" baseline="0" smtClean="0">
              <a:solidFill>
                <a:schemeClr val="tx1"/>
              </a:solidFill>
            </a:rPr>
            <a:t> </a:t>
          </a:r>
          <a:r>
            <a:rPr lang="en-US" sz="2200" kern="1200" baseline="0" dirty="0" smtClean="0">
              <a:solidFill>
                <a:schemeClr val="tx1"/>
              </a:solidFill>
            </a:rPr>
            <a:t>Chapter 4, </a:t>
          </a:r>
          <a:r>
            <a:rPr lang="en-US" sz="2200" kern="1200" baseline="0" smtClean="0">
              <a:solidFill>
                <a:schemeClr val="tx1"/>
              </a:solidFill>
            </a:rPr>
            <a:t>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smtClean="0">
              <a:solidFill>
                <a:schemeClr val="tx1"/>
              </a:solidFill>
              <a:latin typeface="+mn-lt"/>
            </a:rPr>
            <a:t>An array-based implementation: Chapter 4, pages 250 to 257 </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b="1" kern="1200" baseline="0" smtClean="0">
              <a:solidFill>
                <a:schemeClr val="tx1"/>
              </a:solidFill>
              <a:latin typeface="+mn-lt"/>
            </a:rPr>
            <a:t>Linked Lists</a:t>
          </a:r>
          <a:r>
            <a:rPr lang="en-US" sz="2200" b="1" kern="1200" baseline="0" dirty="0" smtClean="0">
              <a:solidFill>
                <a:schemeClr val="tx1"/>
              </a:solidFill>
              <a:latin typeface="+mn-lt"/>
            </a:rPr>
            <a:t>: </a:t>
          </a:r>
          <a:r>
            <a:rPr lang="en-US" sz="2200" kern="1200" baseline="0" smtClean="0">
              <a:solidFill>
                <a:schemeClr val="tx1"/>
              </a:solidFill>
              <a:latin typeface="+mn-lt"/>
            </a:rPr>
            <a:t>Chapter 5, pages 265 to 325</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lvl="0" algn="l" defTabSz="1244600">
            <a:lnSpc>
              <a:spcPct val="90000"/>
            </a:lnSpc>
            <a:spcBef>
              <a:spcPct val="0"/>
            </a:spcBef>
            <a:spcAft>
              <a:spcPct val="35000"/>
            </a:spcAft>
          </a:pPr>
          <a:r>
            <a:rPr lang="en-US" sz="2800" kern="1200" dirty="0" smtClean="0">
              <a:solidFill>
                <a:schemeClr val="tx1"/>
              </a:solidFill>
            </a:rPr>
            <a:t>CS1020 website </a:t>
          </a:r>
          <a:r>
            <a:rPr lang="en-US" sz="2800" kern="1200" dirty="0" smtClean="0">
              <a:solidFill>
                <a:schemeClr val="tx1"/>
              </a:solidFill>
              <a:sym typeface="Wingdings" panose="05000000000000000000" pitchFamily="2" charset="2"/>
            </a:rPr>
            <a:t> Resources  Lectures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smtClean="0">
              <a:solidFill>
                <a:schemeClr val="tx1"/>
              </a:solidFill>
              <a:hlinkClick xmlns:r="http://schemas.openxmlformats.org/officeDocument/2006/relationships" r:id="rId2"/>
            </a:rPr>
            <a:t>http://www.comp.nus.edu.sg/</a:t>
          </a:r>
          <a:br>
            <a:rPr lang="en-US" sz="2200" kern="1200" baseline="0" dirty="0" smtClean="0">
              <a:solidFill>
                <a:schemeClr val="tx1"/>
              </a:solidFill>
              <a:hlinkClick xmlns:r="http://schemas.openxmlformats.org/officeDocument/2006/relationships" r:id="rId2"/>
            </a:rPr>
          </a:br>
          <a:r>
            <a:rPr lang="en-US" sz="2200" kern="1200" baseline="0" dirty="0" smtClean="0">
              <a:solidFill>
                <a:schemeClr val="tx1"/>
              </a:solidFill>
              <a:hlinkClick xmlns:r="http://schemas.openxmlformats.org/officeDocument/2006/relationships" r:id="rId2"/>
            </a:rPr>
            <a:t>~cs1020/2_resources/lectures.html</a:t>
          </a:r>
          <a:r>
            <a:rPr lang="en-US" sz="2200" kern="1200" baseline="0" dirty="0" smtClean="0">
              <a:solidFill>
                <a:schemeClr val="tx1"/>
              </a:solidFill>
            </a:rPr>
            <a:t> </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1/31/2014</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r>
              <a:rPr lang="en-US" dirty="0" smtClean="0"/>
              <a:t/>
            </a:r>
            <a:br>
              <a:rPr lang="en-US" dirty="0" smtClean="0"/>
            </a:b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7"/>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r>
              <a:rPr lang="en-US" dirty="0" smtClean="0"/>
              <a:t/>
            </a:r>
            <a:br>
              <a:rPr lang="en-US" dirty="0" smtClean="0"/>
            </a:br>
            <a:r>
              <a:rPr lang="en-US" dirty="0" smtClean="0"/>
              <a:t>---</a:t>
            </a:r>
            <a:br>
              <a:rPr lang="en-US" dirty="0" smtClean="0"/>
            </a:br>
            <a:r>
              <a:rPr lang="en-US" dirty="0" smtClean="0"/>
              <a:t>123</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smtClean="0"/>
              <a:t>[CS1020 Lecture 6 AY2013/4 S2]</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smtClean="0"/>
              <a:t> [CS1020 Lecture 6 AY2012/3 S2]</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slide" Target="slide6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696200" cy="2057400"/>
          </a:xfrm>
        </p:spPr>
        <p:txBody>
          <a:bodyPr/>
          <a:lstStyle/>
          <a:p>
            <a:r>
              <a:rPr lang="en-US" sz="3600">
                <a:solidFill>
                  <a:srgbClr val="006600"/>
                </a:solidFill>
              </a:rPr>
              <a:t>CS1020 Data Structures and Algorithms I</a:t>
            </a:r>
            <a:br>
              <a:rPr lang="en-US" sz="3600">
                <a:solidFill>
                  <a:srgbClr val="006600"/>
                </a:solidFill>
              </a:rPr>
            </a:br>
            <a:r>
              <a:rPr lang="en-US" sz="3600"/>
              <a:t>Lecture Note </a:t>
            </a:r>
            <a:r>
              <a:rPr lang="en-US" sz="3600" smtClean="0"/>
              <a:t>#</a:t>
            </a:r>
            <a:r>
              <a:rPr lang="en-US" sz="3600"/>
              <a:t>6</a:t>
            </a:r>
            <a:endParaRPr lang="en-US" sz="4400" b="1" dirty="0" smtClean="0"/>
          </a:p>
        </p:txBody>
      </p:sp>
      <p:sp>
        <p:nvSpPr>
          <p:cNvPr id="3075" name="Rectangle 4"/>
          <p:cNvSpPr>
            <a:spLocks noGrp="1" noChangeArrowheads="1"/>
          </p:cNvSpPr>
          <p:nvPr>
            <p:ph type="subTitle" idx="1"/>
          </p:nvPr>
        </p:nvSpPr>
        <p:spPr/>
        <p:txBody>
          <a:bodyPr/>
          <a:lstStyle/>
          <a:p>
            <a:pPr eaLnBrk="1" hangingPunct="1"/>
            <a:r>
              <a:rPr lang="en-US" sz="4400" smtClean="0">
                <a:solidFill>
                  <a:srgbClr val="C00000"/>
                </a:solidFill>
                <a:latin typeface="Calibri" panose="020F0502020204030204" pitchFamily="34" charset="0"/>
              </a:rPr>
              <a:t>List ADT &amp; Linked Lists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228600"/>
            <a:ext cx="7789985" cy="788988"/>
          </a:xfrm>
        </p:spPr>
        <p:txBody>
          <a:bodyPr/>
          <a:lstStyle/>
          <a:p>
            <a:r>
              <a:rPr lang="en-US" sz="3600" smtClean="0">
                <a:latin typeface="Britannic Bold" panose="020B0903060703020204" pitchFamily="34" charset="0"/>
              </a:rPr>
              <a:t>ADT </a:t>
            </a:r>
            <a:r>
              <a:rPr lang="en-US" sz="3600" dirty="0" smtClean="0">
                <a:latin typeface="Britannic Bold" panose="020B0903060703020204" pitchFamily="34" charset="0"/>
              </a:rPr>
              <a:t>of a List (3/3)</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smtClean="0"/>
              <a:t>We will examine 2 implementations of list ADT, both using the </a:t>
            </a:r>
            <a:r>
              <a:rPr lang="en-GB" sz="2800" b="1" dirty="0" err="1" smtClean="0">
                <a:solidFill>
                  <a:srgbClr val="C00000"/>
                </a:solidFill>
              </a:rPr>
              <a:t>ListInterface</a:t>
            </a:r>
            <a:r>
              <a:rPr lang="en-GB" sz="2800" dirty="0" smtClean="0">
                <a:solidFill>
                  <a:srgbClr val="C00000"/>
                </a:solidFill>
              </a:rPr>
              <a:t> </a:t>
            </a:r>
            <a:r>
              <a:rPr lang="en-GB" sz="2800" dirty="0" smtClean="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33600"/>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smtClean="0"/>
                  <a:t>obligations</a:t>
                </a:r>
                <a:r>
                  <a:rPr lang="en-US" dirty="0"/>
                  <a:t>:</a:t>
                </a:r>
              </a:p>
              <a:p>
                <a:pPr marL="342900" indent="-342900" algn="l">
                  <a:spcAft>
                    <a:spcPts val="600"/>
                  </a:spcAft>
                </a:pPr>
                <a:r>
                  <a:rPr lang="en-US" sz="2400" dirty="0"/>
                  <a:t>List </a:t>
                </a:r>
                <a:r>
                  <a:rPr lang="en-US" sz="2400" dirty="0" smtClean="0"/>
                  <a:t>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smtClean="0">
                  <a:solidFill>
                    <a:srgbClr val="C00000"/>
                  </a:solidFill>
                </a:rPr>
                <a:t>Implementations</a:t>
              </a:r>
              <a:endParaRPr lang="en-US" sz="2400" dirty="0">
                <a:solidFill>
                  <a:srgbClr val="C00000"/>
                </a:solidFill>
              </a:endParaRPr>
            </a:p>
          </p:txBody>
        </p:sp>
      </p:grpSp>
      <p:sp>
        <p:nvSpPr>
          <p:cNvPr id="23" name="Line Callout 2 22"/>
          <p:cNvSpPr/>
          <p:nvPr/>
        </p:nvSpPr>
        <p:spPr>
          <a:xfrm>
            <a:off x="7191375" y="1895475"/>
            <a:ext cx="16002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Discussed in </a:t>
            </a:r>
            <a:r>
              <a:rPr lang="en-US" sz="1600" smtClean="0">
                <a:solidFill>
                  <a:schemeClr val="tx1"/>
                </a:solidFill>
              </a:rPr>
              <a:t>section 3: </a:t>
            </a:r>
            <a:r>
              <a:rPr lang="en-US" sz="1600" dirty="0" smtClean="0">
                <a:solidFill>
                  <a:schemeClr val="tx1"/>
                </a:solidFill>
              </a:rPr>
              <a:t>Basic Linked List</a:t>
            </a:r>
            <a:endParaRPr lang="en-SG" sz="1600" dirty="0">
              <a:solidFill>
                <a:schemeClr val="tx1"/>
              </a:solidFill>
            </a:endParaRPr>
          </a:p>
        </p:txBody>
      </p:sp>
      <p:sp>
        <p:nvSpPr>
          <p:cNvPr id="2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smtClean="0">
                <a:solidFill>
                  <a:srgbClr val="C00000"/>
                </a:solidFill>
                <a:latin typeface="Britannic Bold" panose="020B0903060703020204" pitchFamily="34" charset="0"/>
              </a:rPr>
              <a:t>. </a:t>
            </a:r>
            <a:r>
              <a:rPr lang="en-US" sz="240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smtClean="0">
                <a:solidFill>
                  <a:srgbClr val="C00000"/>
                </a:solidFill>
                <a:latin typeface="Britannic Bold" panose="020B0903060703020204" pitchFamily="34" charset="0"/>
              </a:rPr>
              <a:t>2</a:t>
            </a:r>
            <a:r>
              <a:rPr lang="en-US" sz="4400" dirty="0">
                <a:latin typeface="Britannic Bold" panose="020B0903060703020204" pitchFamily="34" charset="0"/>
              </a:rPr>
              <a:t>	</a:t>
            </a:r>
            <a:r>
              <a:rPr lang="en-US" sz="4400" smtClean="0">
                <a:latin typeface="Britannic Bold" panose="020B0903060703020204" pitchFamily="34" charset="0"/>
              </a:rPr>
              <a:t>List </a:t>
            </a:r>
            <a:r>
              <a:rPr lang="en-US" sz="4400" dirty="0" smtClean="0">
                <a:latin typeface="Britannic Bold" panose="020B0903060703020204" pitchFamily="34" charset="0"/>
              </a:rPr>
              <a:t>Implementation via Array</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(1/9)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This is a straight-forward approach</a:t>
            </a:r>
          </a:p>
          <a:p>
            <a:pPr marL="784225" lvl="1" indent="-457200">
              <a:spcBef>
                <a:spcPts val="600"/>
              </a:spcBef>
              <a:buClr>
                <a:schemeClr val="bg2"/>
              </a:buClr>
              <a:buSzPct val="100000"/>
              <a:defRPr/>
            </a:pPr>
            <a:r>
              <a:rPr lang="en-GB" sz="2400" dirty="0" smtClean="0"/>
              <a:t>Use Java array of a sequence of n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a:t>
              </a:r>
              <a:r>
                <a:rPr lang="en-US" altLang="zh-CN" sz="1600" dirty="0" smtClean="0">
                  <a:solidFill>
                    <a:srgbClr val="0000FF"/>
                  </a:solidFill>
                  <a:latin typeface="Arial" pitchFamily="34" charset="0"/>
                  <a:ea typeface="SimSun" pitchFamily="2" charset="-122"/>
                </a:rPr>
                <a:t>: </a:t>
              </a:r>
              <a:r>
                <a:rPr lang="en-US" altLang="zh-CN" sz="1600" dirty="0">
                  <a:solidFill>
                    <a:srgbClr val="0000FF"/>
                  </a:solidFill>
                  <a:latin typeface="Arial" pitchFamily="34" charset="0"/>
                  <a:ea typeface="SimSun" pitchFamily="2" charset="-122"/>
                </a:rPr>
                <a:t>array [0..m]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smtClean="0">
                  <a:latin typeface="Arial" pitchFamily="34" charset="0"/>
                  <a:ea typeface="SimSun" pitchFamily="2" charset="-122"/>
                </a:rPr>
                <a:t>………</a:t>
              </a:r>
              <a:endParaRPr lang="en-US" altLang="zh-CN" sz="2000" dirty="0">
                <a:latin typeface="Arial" pitchFamily="34" charset="0"/>
                <a:ea typeface="SimSun" pitchFamily="2" charset="-122"/>
              </a:endParaRPr>
            </a:p>
          </p:txBody>
        </p:sp>
      </p:grpSp>
      <p:sp>
        <p:nvSpPr>
          <p:cNvPr id="4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(2/9)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We now create a </a:t>
            </a:r>
            <a:r>
              <a:rPr lang="en-GB" sz="2400" smtClean="0"/>
              <a:t>class </a:t>
            </a:r>
            <a:r>
              <a:rPr lang="en-GB" sz="2400" smtClean="0">
                <a:solidFill>
                  <a:srgbClr val="0000FF"/>
                </a:solidFill>
              </a:rPr>
              <a:t>ListUsingArray </a:t>
            </a:r>
            <a:r>
              <a:rPr lang="en-GB" sz="2400" dirty="0" smtClean="0"/>
              <a:t>as an implementation of the interface </a:t>
            </a:r>
            <a:r>
              <a:rPr lang="en-GB" sz="2400" dirty="0" err="1" smtClean="0">
                <a:solidFill>
                  <a:srgbClr val="0000FF"/>
                </a:solidFill>
              </a:rPr>
              <a:t>ListInterface</a:t>
            </a:r>
            <a:r>
              <a:rPr lang="en-GB" sz="2400" dirty="0" smtClean="0">
                <a:solidFill>
                  <a:srgbClr val="0000FF"/>
                </a:solidFill>
              </a:rPr>
              <a:t> </a:t>
            </a:r>
            <a:r>
              <a:rPr lang="en-GB" sz="2400" dirty="0" smtClean="0"/>
              <a:t>(a user-defined interface, as defined in </a:t>
            </a:r>
            <a:r>
              <a:rPr lang="en-GB" sz="2400" smtClean="0">
                <a:hlinkClick r:id="rId3" action="ppaction://hlinksldjump"/>
              </a:rPr>
              <a:t>slide 9</a:t>
            </a:r>
            <a:r>
              <a:rPr lang="en-GB" sz="2400" smtClean="0"/>
              <a:t>)</a:t>
            </a:r>
            <a:endParaRPr lang="en-GB" sz="2400" dirty="0" smtClean="0"/>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smtClean="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smtClean="0">
                  <a:solidFill>
                    <a:srgbClr val="000000"/>
                  </a:solidFill>
                  <a:latin typeface="Arial" charset="0"/>
                  <a:ea typeface="ＭＳ Ｐゴシック" pitchFamily="34" charset="-128"/>
                </a:rPr>
                <a:t>+ </a:t>
              </a:r>
              <a:r>
                <a:rPr lang="en-US" altLang="ja-JP" sz="1400" dirty="0" err="1" smtClean="0">
                  <a:solidFill>
                    <a:srgbClr val="000000"/>
                  </a:solidFill>
                  <a:latin typeface="Arial" charset="0"/>
                  <a:ea typeface="ＭＳ Ｐゴシック" pitchFamily="34" charset="-128"/>
                </a:rPr>
                <a:t>isEmpty</a:t>
              </a:r>
              <a:r>
                <a:rPr lang="en-US" altLang="ja-JP" sz="1400" dirty="0" smtClean="0">
                  <a:solidFill>
                    <a:srgbClr val="000000"/>
                  </a:solidFill>
                  <a:latin typeface="Arial" charset="0"/>
                  <a:ea typeface="ＭＳ Ｐゴシック" pitchFamily="34" charset="-128"/>
                </a:rPr>
                <a:t>()</a:t>
              </a:r>
            </a:p>
            <a:p>
              <a:r>
                <a:rPr lang="en-US" altLang="ja-JP" sz="1400" dirty="0" smtClean="0">
                  <a:solidFill>
                    <a:srgbClr val="000000"/>
                  </a:solidFill>
                  <a:latin typeface="Arial" charset="0"/>
                  <a:ea typeface="ＭＳ Ｐゴシック" pitchFamily="34" charset="-128"/>
                </a:rPr>
                <a:t>+ size()</a:t>
              </a:r>
            </a:p>
            <a:p>
              <a:r>
                <a:rPr lang="en-US" altLang="ja-JP" sz="1400" dirty="0" smtClean="0">
                  <a:solidFill>
                    <a:srgbClr val="000000"/>
                  </a:solidFill>
                  <a:ea typeface="ＭＳ Ｐゴシック" pitchFamily="34" charset="-128"/>
                </a:rPr>
                <a:t>+ </a:t>
              </a:r>
              <a:r>
                <a:rPr lang="en-US" altLang="ja-JP" sz="1400" dirty="0" err="1" smtClean="0">
                  <a:solidFill>
                    <a:srgbClr val="000000"/>
                  </a:solidFill>
                  <a:ea typeface="ＭＳ Ｐゴシック" pitchFamily="34" charset="-128"/>
                </a:rPr>
                <a:t>getFirst</a:t>
              </a:r>
              <a:r>
                <a:rPr lang="en-US" altLang="ja-JP" sz="1400" dirty="0" smtClean="0">
                  <a:solidFill>
                    <a:srgbClr val="000000"/>
                  </a:solidFill>
                  <a:ea typeface="ＭＳ Ｐゴシック" pitchFamily="34" charset="-128"/>
                </a:rPr>
                <a:t>()</a:t>
              </a:r>
            </a:p>
            <a:p>
              <a:r>
                <a:rPr lang="en-US" altLang="ja-JP" sz="1400" dirty="0" smtClean="0">
                  <a:solidFill>
                    <a:srgbClr val="000000"/>
                  </a:solidFill>
                  <a:ea typeface="ＭＳ Ｐゴシック" pitchFamily="34" charset="-128"/>
                </a:rPr>
                <a:t>+ contains(E item)</a:t>
              </a:r>
            </a:p>
            <a:p>
              <a:r>
                <a:rPr lang="en-US" altLang="ja-JP" sz="1400" dirty="0" smtClean="0">
                  <a:solidFill>
                    <a:srgbClr val="000000"/>
                  </a:solidFill>
                  <a:ea typeface="ＭＳ Ｐゴシック" pitchFamily="34" charset="-128"/>
                </a:rPr>
                <a:t>+ </a:t>
              </a:r>
              <a:r>
                <a:rPr lang="en-US" altLang="ja-JP" sz="1400" dirty="0" err="1" smtClean="0">
                  <a:solidFill>
                    <a:srgbClr val="000000"/>
                  </a:solidFill>
                  <a:ea typeface="ＭＳ Ｐゴシック" pitchFamily="34" charset="-128"/>
                </a:rPr>
                <a:t>addFirst</a:t>
              </a:r>
              <a:r>
                <a:rPr lang="en-US" altLang="ja-JP" sz="1400" dirty="0" smtClean="0">
                  <a:solidFill>
                    <a:srgbClr val="000000"/>
                  </a:solidFill>
                  <a:ea typeface="ＭＳ Ｐゴシック" pitchFamily="34" charset="-128"/>
                </a:rPr>
                <a:t>(E item)</a:t>
              </a:r>
            </a:p>
            <a:p>
              <a:r>
                <a:rPr lang="en-US" altLang="ja-JP" sz="1400" dirty="0" smtClean="0">
                  <a:solidFill>
                    <a:srgbClr val="000000"/>
                  </a:solidFill>
                  <a:ea typeface="ＭＳ Ｐゴシック" pitchFamily="34" charset="-128"/>
                </a:rPr>
                <a:t>+ </a:t>
              </a:r>
              <a:r>
                <a:rPr lang="en-US" altLang="ja-JP" sz="1400" dirty="0" err="1" smtClean="0">
                  <a:solidFill>
                    <a:srgbClr val="000000"/>
                  </a:solidFill>
                  <a:ea typeface="ＭＳ Ｐゴシック" pitchFamily="34" charset="-128"/>
                </a:rPr>
                <a:t>removeFirst</a:t>
              </a:r>
              <a:r>
                <a:rPr lang="en-US" altLang="ja-JP" sz="1400" dirty="0" smtClean="0">
                  <a:solidFill>
                    <a:srgbClr val="000000"/>
                  </a:solidFill>
                  <a:ea typeface="ＭＳ Ｐゴシック" pitchFamily="34" charset="-128"/>
                </a:rPr>
                <a:t>()</a:t>
              </a:r>
            </a:p>
            <a:p>
              <a:r>
                <a:rPr lang="en-US" altLang="ja-JP" sz="1400" dirty="0" smtClean="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err="1" smtClean="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smtClean="0">
                  <a:solidFill>
                    <a:srgbClr val="000000"/>
                  </a:solidFill>
                  <a:ea typeface="ＭＳ Ｐゴシック" pitchFamily="34" charset="-128"/>
                </a:rPr>
                <a:t>- </a:t>
              </a:r>
              <a:r>
                <a:rPr lang="en-US" altLang="ja-JP" sz="1400" u="sng" dirty="0" smtClean="0">
                  <a:solidFill>
                    <a:srgbClr val="000000"/>
                  </a:solidFill>
                  <a:ea typeface="ＭＳ Ｐゴシック" pitchFamily="34" charset="-128"/>
                </a:rPr>
                <a:t>MAXSIZE</a:t>
              </a:r>
            </a:p>
            <a:p>
              <a:r>
                <a:rPr lang="en-US" altLang="ja-JP" sz="1400" dirty="0" smtClean="0">
                  <a:solidFill>
                    <a:srgbClr val="000000"/>
                  </a:solidFill>
                  <a:ea typeface="ＭＳ Ｐゴシック" pitchFamily="34" charset="-128"/>
                </a:rPr>
                <a:t>- </a:t>
              </a:r>
              <a:r>
                <a:rPr lang="en-US" altLang="ja-JP" sz="1400" dirty="0" err="1" smtClean="0">
                  <a:solidFill>
                    <a:srgbClr val="000000"/>
                  </a:solidFill>
                  <a:ea typeface="ＭＳ Ｐゴシック" pitchFamily="34" charset="-128"/>
                </a:rPr>
                <a:t>n</a:t>
              </a:r>
              <a:r>
                <a:rPr lang="en-US" altLang="ja-JP" sz="1400" dirty="0" err="1" smtClean="0">
                  <a:solidFill>
                    <a:srgbClr val="000000"/>
                  </a:solidFill>
                  <a:latin typeface="Arial" charset="0"/>
                  <a:ea typeface="ＭＳ Ｐゴシック" pitchFamily="34" charset="-128"/>
                </a:rPr>
                <a:t>um_nodes</a:t>
              </a:r>
              <a:endParaRPr lang="en-US" altLang="ja-JP" sz="1400" dirty="0" smtClean="0">
                <a:solidFill>
                  <a:srgbClr val="000000"/>
                </a:solidFill>
                <a:latin typeface="Arial" charset="0"/>
                <a:ea typeface="ＭＳ Ｐゴシック" pitchFamily="34" charset="-128"/>
              </a:endParaRPr>
            </a:p>
            <a:p>
              <a:r>
                <a:rPr lang="en-US" altLang="ja-JP" sz="1400" dirty="0" smtClean="0">
                  <a:ea typeface="ＭＳ Ｐゴシック" pitchFamily="34" charset="-128"/>
                </a:rPr>
                <a:t>- </a:t>
              </a:r>
              <a:r>
                <a:rPr lang="en-US" altLang="ja-JP" sz="1400" dirty="0" err="1" smtClean="0">
                  <a:ea typeface="ＭＳ Ｐゴシック" pitchFamily="34" charset="-128"/>
                </a:rPr>
                <a:t>arr</a:t>
              </a:r>
              <a:endParaRPr lang="en-US" altLang="ja-JP" sz="1400" dirty="0">
                <a:ea typeface="ＭＳ Ｐゴシック" pitchFamily="34" charset="-128"/>
              </a:endParaRP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smtClean="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smtClean="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smtClean="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smtClean="0"/>
              <a:t>implements</a:t>
            </a:r>
            <a:endParaRPr lang="en-SG" sz="1200" dirty="0"/>
          </a:p>
        </p:txBody>
      </p:sp>
      <p:sp>
        <p:nvSpPr>
          <p:cNvPr id="2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(3/9)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ListUsingArray</a:t>
              </a:r>
              <a:r>
                <a:rPr lang="en-SG" sz="1600" b="1" dirty="0" smtClean="0">
                  <a:latin typeface="Courier New" pitchFamily="49" charset="0"/>
                  <a:cs typeface="Courier New" pitchFamily="49" charset="0"/>
                </a:rPr>
                <a:t> &lt;E&gt; </a:t>
              </a:r>
              <a:r>
                <a:rPr lang="en-SG" sz="1600" b="1" dirty="0" smtClean="0">
                  <a:solidFill>
                    <a:srgbClr val="0000FF"/>
                  </a:solidFill>
                  <a:latin typeface="Courier New" pitchFamily="49" charset="0"/>
                  <a:cs typeface="Courier New" pitchFamily="49" charset="0"/>
                </a:rPr>
                <a:t>implements</a:t>
              </a:r>
              <a:r>
                <a:rPr lang="en-SG" sz="1600" b="1" dirty="0" smtClean="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static final int </a:t>
              </a:r>
              <a:r>
                <a:rPr lang="en-SG" sz="1600" b="1" dirty="0" smtClean="0">
                  <a:latin typeface="Courier New" pitchFamily="49" charset="0"/>
                  <a:cs typeface="Courier New" pitchFamily="49" charset="0"/>
                </a:rPr>
                <a:t>MAXSIZE = </a:t>
              </a:r>
              <a:r>
                <a:rPr lang="en-SG" sz="1600" b="1" dirty="0" smtClean="0">
                  <a:solidFill>
                    <a:srgbClr val="006600"/>
                  </a:solidFill>
                  <a:latin typeface="Courier New" pitchFamily="49" charset="0"/>
                  <a:cs typeface="Courier New" pitchFamily="49" charset="0"/>
                </a:rPr>
                <a:t>1000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int </a:t>
              </a:r>
              <a:r>
                <a:rPr lang="en-SG" sz="1600" b="1" dirty="0" smtClean="0">
                  <a:latin typeface="Courier New" pitchFamily="49" charset="0"/>
                  <a:cs typeface="Courier New" pitchFamily="49" charset="0"/>
                </a:rPr>
                <a:t>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arr = (E[])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isEmpty()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num_nodes==0;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int </a:t>
              </a:r>
              <a:r>
                <a:rPr lang="en-SG" sz="1600" b="1" dirty="0" smtClean="0">
                  <a:latin typeface="Courier New" pitchFamily="49" charset="0"/>
                  <a:cs typeface="Courier New" pitchFamily="49" charset="0"/>
                </a:rPr>
                <a:t>size()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get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return </a:t>
              </a:r>
              <a:r>
                <a:rPr lang="en-SG" sz="1600" b="1" dirty="0" smtClean="0">
                  <a:latin typeface="Courier New" pitchFamily="49" charset="0"/>
                  <a:cs typeface="Courier New" pitchFamily="49" charset="0"/>
                </a:rPr>
                <a:t>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contains(E item) {</a:t>
              </a:r>
            </a:p>
            <a:p>
              <a:pPr>
                <a:tabLst>
                  <a:tab pos="269875" algn="l"/>
                  <a:tab pos="539750" algn="l"/>
                  <a:tab pos="809625"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(arr[i].equals(item))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true</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false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smtClean="0">
                <a:solidFill>
                  <a:srgbClr val="C00000"/>
                </a:solidFill>
              </a:rPr>
              <a:t>Code continued in </a:t>
            </a:r>
            <a:r>
              <a:rPr lang="en-US" sz="1600" i="1" smtClean="0">
                <a:solidFill>
                  <a:srgbClr val="C00000"/>
                </a:solidFill>
                <a:hlinkClick r:id="rId3" action="ppaction://hlinksldjump"/>
              </a:rPr>
              <a:t>slide 17</a:t>
            </a:r>
            <a:endParaRPr lang="en-SG" sz="1600" i="1" dirty="0">
              <a:solidFill>
                <a:srgbClr val="C00000"/>
              </a:solidFill>
            </a:endParaRPr>
          </a:p>
        </p:txBody>
      </p:sp>
      <p:sp>
        <p:nvSpPr>
          <p:cNvPr id="12"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(4/9)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smtClean="0"/>
              <a:t>For </a:t>
            </a:r>
            <a:r>
              <a:rPr lang="en-GB" sz="2800" smtClean="0">
                <a:solidFill>
                  <a:srgbClr val="0000FF"/>
                </a:solidFill>
              </a:rPr>
              <a:t>insertion into first position</a:t>
            </a:r>
            <a:r>
              <a:rPr lang="en-GB" sz="2800" smtClean="0"/>
              <a:t>, </a:t>
            </a:r>
            <a:r>
              <a:rPr lang="en-GB" sz="2800" dirty="0" smtClean="0"/>
              <a:t>need to shift “right” (starting from the last element) to create room</a:t>
            </a:r>
            <a:endParaRPr lang="en-GB" sz="2000" dirty="0" smtClean="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addFirst</a:t>
            </a:r>
            <a:r>
              <a:rPr lang="en-US" altLang="zh-CN" sz="2400" dirty="0" smtClean="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6"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(5/9)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smtClean="0"/>
              <a:t>For </a:t>
            </a:r>
            <a:r>
              <a:rPr lang="en-GB" sz="2800" smtClean="0">
                <a:solidFill>
                  <a:srgbClr val="0000FF"/>
                </a:solidFill>
              </a:rPr>
              <a:t>deletion of first element</a:t>
            </a:r>
            <a:r>
              <a:rPr lang="en-GB" sz="2800" smtClean="0"/>
              <a:t>, </a:t>
            </a:r>
            <a:r>
              <a:rPr lang="en-GB" sz="2800" dirty="0" smtClean="0"/>
              <a:t>need to shift “left” (starting from the first element) to close gap</a:t>
            </a:r>
            <a:endParaRPr lang="en-GB" sz="2000" dirty="0" smtClean="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removeFirst</a:t>
            </a:r>
            <a:r>
              <a:rPr lang="en-US" altLang="zh-CN" sz="2400" dirty="0" smtClean="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a:t>
            </a:r>
            <a:r>
              <a:rPr lang="en-US" altLang="zh-CN" sz="2000" i="1" dirty="0" smtClean="0">
                <a:solidFill>
                  <a:srgbClr val="C00000"/>
                </a:solidFill>
                <a:latin typeface="Arial" pitchFamily="34" charset="0"/>
                <a:ea typeface="SimSun" pitchFamily="2" charset="-122"/>
              </a:rPr>
              <a:t>Close Gap</a:t>
            </a:r>
            <a:endParaRPr lang="en-US" altLang="zh-CN" sz="2000" i="1" dirty="0">
              <a:solidFill>
                <a:srgbClr val="C00000"/>
              </a:solidFill>
              <a:latin typeface="Arial" pitchFamily="34" charset="0"/>
              <a:ea typeface="SimSun" pitchFamily="2" charset="-122"/>
            </a:endParaRP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a:t>
            </a:r>
            <a:r>
              <a:rPr lang="en-US" altLang="zh-CN" sz="2000" i="1" dirty="0" smtClean="0">
                <a:solidFill>
                  <a:srgbClr val="C00000"/>
                </a:solidFill>
                <a:latin typeface="Arial" pitchFamily="34" charset="0"/>
                <a:ea typeface="SimSun" pitchFamily="2" charset="-122"/>
              </a:rPr>
              <a:t>2 </a:t>
            </a:r>
            <a:r>
              <a:rPr lang="en-US" altLang="zh-CN" sz="2000" i="1" dirty="0">
                <a:solidFill>
                  <a:srgbClr val="C00000"/>
                </a:solidFill>
                <a:latin typeface="Arial" pitchFamily="34" charset="0"/>
                <a:ea typeface="SimSun" pitchFamily="2" charset="-122"/>
              </a:rPr>
              <a:t>: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smtClean="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smtClean="0">
                <a:latin typeface="Arial" pitchFamily="34" charset="0"/>
                <a:ea typeface="SimSun" pitchFamily="2" charset="-122"/>
              </a:rPr>
              <a:t>Need to maintain </a:t>
            </a:r>
            <a:r>
              <a:rPr lang="en-US" altLang="zh-CN" i="1" dirty="0" smtClean="0">
                <a:solidFill>
                  <a:srgbClr val="C00000"/>
                </a:solidFill>
                <a:latin typeface="Arial" pitchFamily="34" charset="0"/>
                <a:ea typeface="SimSun" pitchFamily="2" charset="-122"/>
              </a:rPr>
              <a:t>num_nodes</a:t>
            </a:r>
            <a:r>
              <a:rPr lang="en-US" altLang="zh-CN" dirty="0" smtClean="0">
                <a:latin typeface="Arial" pitchFamily="34" charset="0"/>
                <a:ea typeface="SimSun" pitchFamily="2" charset="-122"/>
              </a:rPr>
              <a:t> so that program would not access beyond the valid data.</a:t>
            </a:r>
            <a:endParaRPr lang="en-US" altLang="zh-CN" dirty="0">
              <a:latin typeface="Arial" pitchFamily="34" charset="0"/>
              <a:ea typeface="SimSun" pitchFamily="2" charset="-122"/>
            </a:endParaRP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smtClean="0">
                  <a:latin typeface="Arial" pitchFamily="34" charset="0"/>
                  <a:ea typeface="SimSun" pitchFamily="2" charset="-122"/>
                </a:rPr>
                <a:t>unused</a:t>
              </a:r>
              <a:endParaRPr lang="en-US" altLang="zh-CN" dirty="0">
                <a:latin typeface="Arial" pitchFamily="34" charset="0"/>
                <a:ea typeface="SimSun" pitchFamily="2" charset="-122"/>
              </a:endParaRPr>
            </a:p>
          </p:txBody>
        </p:sp>
      </p:grpSp>
      <p:sp>
        <p:nvSpPr>
          <p:cNvPr id="86"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(6/9)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IndexOutOfBoundsException(</a:t>
              </a:r>
              <a:r>
                <a:rPr lang="en-SG" sz="1400" b="1" dirty="0" smtClean="0">
                  <a:solidFill>
                    <a:srgbClr val="006600"/>
                  </a:solidFill>
                  <a:latin typeface="Courier New" pitchFamily="49" charset="0"/>
                  <a:cs typeface="Courier New" pitchFamily="49" charset="0"/>
                </a:rPr>
                <a:t>"insufficient space for add"</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 &gt;=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 </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 item;</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removeFirst()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remove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E tmp =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i&lt;num_nodes-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 = </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latin typeface="Courier New" pitchFamily="49" charset="0"/>
                <a:cs typeface="Courier New" pitchFamily="49" charset="0"/>
              </a:rPr>
              <a:t>print()</a:t>
            </a:r>
            <a:r>
              <a:rPr lang="en-US" dirty="0" smtClean="0">
                <a:cs typeface="Courier New" pitchFamily="49" charset="0"/>
              </a:rPr>
              <a:t> </a:t>
            </a:r>
            <a:r>
              <a:rPr lang="en-US" dirty="0" smtClean="0"/>
              <a:t>method not shown here. Refer to program.</a:t>
            </a:r>
            <a:endParaRPr lang="en-SG" dirty="0"/>
          </a:p>
        </p:txBody>
      </p:sp>
      <p:sp>
        <p:nvSpPr>
          <p:cNvPr id="1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Testing Array Implementation (7/9)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java.util</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endParaRPr lang="en-SG" sz="16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smtClean="0">
                  <a:solidFill>
                    <a:srgbClr val="0000FF"/>
                  </a:solidFill>
                  <a:latin typeface="Courier New" pitchFamily="49" charset="0"/>
                  <a:cs typeface="Courier New" pitchFamily="49" charset="0"/>
                </a:rPr>
                <a:t>public class</a:t>
              </a:r>
              <a:r>
                <a:rPr lang="en-SG" sz="1600" b="1" smtClean="0">
                  <a:latin typeface="Courier New" pitchFamily="49" charset="0"/>
                  <a:cs typeface="Courier New" pitchFamily="49" charset="0"/>
                </a:rPr>
                <a:t> </a:t>
              </a:r>
              <a:r>
                <a:rPr lang="en-SG" sz="1600" b="1" dirty="0" err="1" smtClean="0">
                  <a:latin typeface="Courier New" pitchFamily="49" charset="0"/>
                  <a:cs typeface="Courier New" pitchFamily="49" charset="0"/>
                </a:rPr>
                <a:t>TestListUsingArray</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t>
              </a:r>
              <a:r>
                <a:rPr lang="en-SG" sz="1600" b="1" dirty="0" err="1" smtClean="0">
                  <a:latin typeface="Courier New" pitchFamily="49" charset="0"/>
                  <a:cs typeface="Courier New" pitchFamily="49" charset="0"/>
                </a:rPr>
                <a:t>args</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ListUsingArray</a:t>
              </a:r>
              <a:r>
                <a:rPr lang="en-SG" sz="1600" b="1" dirty="0" smtClean="0">
                  <a:latin typeface="Courier New" pitchFamily="49" charset="0"/>
                  <a:cs typeface="Courier New" pitchFamily="49" charset="0"/>
                </a:rPr>
                <a: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ListUsingArray</a:t>
              </a:r>
              <a:r>
                <a:rPr lang="en-SG" sz="1600" b="1" dirty="0" smtClean="0">
                  <a:latin typeface="Courier New" pitchFamily="49" charset="0"/>
                  <a:cs typeface="Courier New" pitchFamily="49" charset="0"/>
                </a:rPr>
                <a:t> &lt;</a:t>
              </a:r>
              <a:r>
                <a:rPr lang="en-SG" sz="1600" b="1" smtClean="0">
                  <a:latin typeface="Courier New" pitchFamily="49" charset="0"/>
                  <a:cs typeface="Courier New" pitchFamily="49" charset="0"/>
                </a:rPr>
                <a:t>String&gt;();</a:t>
              </a:r>
              <a:endParaRPr lang="en-SG" sz="16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aaa</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bbb</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ccc</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list.removeFirst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list.contains</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aaa</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xxxx</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smtClean="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5"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a:t>
            </a:r>
            <a:r>
              <a:rPr lang="en-US" sz="3600" dirty="0" err="1" smtClean="0">
                <a:latin typeface="Britannic Bold" panose="020B0903060703020204" pitchFamily="34" charset="0"/>
              </a:rPr>
              <a:t>Impl</a:t>
            </a:r>
            <a:r>
              <a:rPr lang="en-US" sz="3600" dirty="0" smtClean="0">
                <a:latin typeface="Britannic Bold" panose="020B0903060703020204" pitchFamily="34" charset="0"/>
              </a:rPr>
              <a:t>. of List (8/9)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smtClean="0"/>
              <a:t>Question: </a:t>
            </a:r>
            <a:r>
              <a:rPr lang="en-US" sz="2400" dirty="0" smtClean="0">
                <a:solidFill>
                  <a:srgbClr val="0000FF"/>
                </a:solidFill>
              </a:rPr>
              <a:t>Time Efficiency? </a:t>
            </a:r>
          </a:p>
          <a:p>
            <a:pPr lvl="1">
              <a:spcBef>
                <a:spcPts val="600"/>
              </a:spcBef>
            </a:pPr>
            <a:r>
              <a:rPr lang="en-US" sz="2000" dirty="0" smtClean="0"/>
              <a:t>Retrieval: </a:t>
            </a:r>
            <a:r>
              <a:rPr lang="en-US" sz="2000" dirty="0" smtClean="0">
                <a:solidFill>
                  <a:srgbClr val="C00000"/>
                </a:solidFill>
              </a:rPr>
              <a:t>getFirst()</a:t>
            </a:r>
          </a:p>
          <a:p>
            <a:pPr lvl="2">
              <a:spcBef>
                <a:spcPts val="300"/>
              </a:spcBef>
            </a:pPr>
            <a:r>
              <a:rPr lang="en-US" sz="1800" dirty="0" smtClean="0"/>
              <a:t>Always fast with 1 read operation</a:t>
            </a:r>
          </a:p>
          <a:p>
            <a:pPr lvl="1">
              <a:spcBef>
                <a:spcPts val="600"/>
              </a:spcBef>
            </a:pPr>
            <a:r>
              <a:rPr lang="en-US" sz="2000" dirty="0" smtClean="0"/>
              <a:t>Insertion: </a:t>
            </a:r>
            <a:r>
              <a:rPr lang="en-US" sz="2000" dirty="0" smtClean="0">
                <a:solidFill>
                  <a:srgbClr val="C00000"/>
                </a:solidFill>
              </a:rPr>
              <a:t>addFirst(E item)</a:t>
            </a:r>
          </a:p>
          <a:p>
            <a:pPr lvl="2">
              <a:spcBef>
                <a:spcPts val="300"/>
              </a:spcBef>
            </a:pPr>
            <a:r>
              <a:rPr lang="en-US" sz="1800" dirty="0" smtClean="0"/>
              <a:t>Shifting of all the items – bad!</a:t>
            </a:r>
          </a:p>
          <a:p>
            <a:pPr lvl="1">
              <a:spcBef>
                <a:spcPts val="600"/>
              </a:spcBef>
            </a:pPr>
            <a:r>
              <a:rPr lang="en-US" sz="2000" dirty="0" smtClean="0"/>
              <a:t>Insertion: </a:t>
            </a:r>
            <a:r>
              <a:rPr lang="en-US" sz="2000" dirty="0" smtClean="0">
                <a:solidFill>
                  <a:srgbClr val="C00000"/>
                </a:solidFill>
              </a:rPr>
              <a:t>add(int index, E item)</a:t>
            </a:r>
          </a:p>
          <a:p>
            <a:pPr lvl="2">
              <a:spcBef>
                <a:spcPts val="300"/>
              </a:spcBef>
            </a:pPr>
            <a:r>
              <a:rPr lang="en-US" sz="1800" dirty="0" smtClean="0"/>
              <a:t>Inserting into the specified position (not shown </a:t>
            </a:r>
            <a:r>
              <a:rPr lang="en-US" sz="1800" smtClean="0"/>
              <a:t>in ListUsingArray.java</a:t>
            </a:r>
            <a:r>
              <a:rPr lang="en-US" sz="1800" dirty="0" smtClean="0"/>
              <a:t>)</a:t>
            </a:r>
          </a:p>
          <a:p>
            <a:pPr lvl="3">
              <a:spcBef>
                <a:spcPts val="300"/>
              </a:spcBef>
            </a:pPr>
            <a:r>
              <a:rPr lang="en-US" sz="1600" dirty="0" smtClean="0">
                <a:solidFill>
                  <a:srgbClr val="0000FF"/>
                </a:solidFill>
              </a:rPr>
              <a:t>Best case: No shifting of items (add to the last place)</a:t>
            </a:r>
          </a:p>
          <a:p>
            <a:pPr lvl="3">
              <a:spcBef>
                <a:spcPts val="300"/>
              </a:spcBef>
            </a:pPr>
            <a:r>
              <a:rPr lang="en-US" sz="1600" dirty="0" smtClean="0">
                <a:solidFill>
                  <a:srgbClr val="0000FF"/>
                </a:solidFill>
              </a:rPr>
              <a:t>Worst case: Shifting of all items (add to the first place)</a:t>
            </a:r>
          </a:p>
          <a:p>
            <a:pPr lvl="1">
              <a:spcBef>
                <a:spcPts val="600"/>
              </a:spcBef>
            </a:pPr>
            <a:r>
              <a:rPr lang="en-US" sz="2000" dirty="0" smtClean="0"/>
              <a:t>Deletion: </a:t>
            </a:r>
            <a:r>
              <a:rPr lang="en-US" sz="2000" dirty="0" smtClean="0">
                <a:solidFill>
                  <a:srgbClr val="C00000"/>
                </a:solidFill>
              </a:rPr>
              <a:t>removeFirst(E item)</a:t>
            </a:r>
          </a:p>
          <a:p>
            <a:pPr lvl="2">
              <a:spcBef>
                <a:spcPts val="300"/>
              </a:spcBef>
            </a:pPr>
            <a:r>
              <a:rPr lang="en-US" sz="1800" dirty="0" smtClean="0"/>
              <a:t>Shifting of all </a:t>
            </a:r>
            <a:r>
              <a:rPr lang="en-US" sz="1800" i="1" dirty="0" smtClean="0"/>
              <a:t>n</a:t>
            </a:r>
            <a:r>
              <a:rPr lang="en-US" sz="1800" dirty="0" smtClean="0"/>
              <a:t> items – bad too!</a:t>
            </a:r>
          </a:p>
          <a:p>
            <a:pPr lvl="1">
              <a:spcBef>
                <a:spcPts val="600"/>
              </a:spcBef>
            </a:pPr>
            <a:r>
              <a:rPr lang="en-US" sz="2000" dirty="0" smtClean="0"/>
              <a:t>Deletion: </a:t>
            </a:r>
            <a:r>
              <a:rPr lang="en-US" sz="2000" dirty="0" smtClean="0">
                <a:solidFill>
                  <a:srgbClr val="C00000"/>
                </a:solidFill>
              </a:rPr>
              <a:t>remove(int index)</a:t>
            </a:r>
          </a:p>
          <a:p>
            <a:pPr lvl="2">
              <a:spcBef>
                <a:spcPts val="300"/>
              </a:spcBef>
            </a:pPr>
            <a:r>
              <a:rPr lang="en-US" sz="1800" dirty="0" smtClean="0"/>
              <a:t>Delete the item at the specified position (not shown </a:t>
            </a:r>
            <a:r>
              <a:rPr lang="en-US" sz="1800" smtClean="0"/>
              <a:t>in ListUsingArray.java</a:t>
            </a:r>
            <a:r>
              <a:rPr lang="en-US" sz="1800" dirty="0" smtClean="0"/>
              <a:t>)</a:t>
            </a:r>
          </a:p>
          <a:p>
            <a:pPr lvl="3">
              <a:spcBef>
                <a:spcPts val="300"/>
              </a:spcBef>
            </a:pPr>
            <a:r>
              <a:rPr lang="en-US" sz="1600" dirty="0" smtClean="0">
                <a:solidFill>
                  <a:srgbClr val="0000FF"/>
                </a:solidFill>
              </a:rPr>
              <a:t>Best case: No shifting of items (delete the last item)</a:t>
            </a:r>
          </a:p>
          <a:p>
            <a:pPr lvl="3">
              <a:spcBef>
                <a:spcPts val="300"/>
              </a:spcBef>
            </a:pPr>
            <a:r>
              <a:rPr lang="en-US" sz="1600" dirty="0" smtClean="0">
                <a:solidFill>
                  <a:srgbClr val="0000FF"/>
                </a:solidFill>
              </a:rPr>
              <a:t>Worst case: Shifting of all items (delete the first item)</a:t>
            </a:r>
            <a:endParaRPr lang="en-GB" sz="2000" dirty="0" smtClean="0">
              <a:solidFill>
                <a:srgbClr val="0000FF"/>
              </a:solidFill>
            </a:endParaRPr>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smtClean="0">
                <a:latin typeface="Britannic Bold" panose="020B0903060703020204" pitchFamily="34" charset="0"/>
              </a:rPr>
              <a:t>Objectives</a:t>
            </a:r>
            <a:endParaRPr lang="en-US" sz="40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extLst>
      <p:ext uri="{BB962C8B-B14F-4D97-AF65-F5344CB8AC3E}">
        <p14:creationId xmlns:p14="http://schemas.microsoft.com/office/powerpoint/2010/main" val="406121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a:t>
            </a:r>
            <a:r>
              <a:rPr lang="en-US" sz="3600" dirty="0" err="1" smtClean="0">
                <a:latin typeface="Britannic Bold" panose="020B0903060703020204" pitchFamily="34" charset="0"/>
              </a:rPr>
              <a:t>Impl</a:t>
            </a:r>
            <a:r>
              <a:rPr lang="en-US" sz="3600" dirty="0" smtClean="0">
                <a:latin typeface="Britannic Bold" panose="020B0903060703020204" pitchFamily="34" charset="0"/>
              </a:rPr>
              <a:t>. of List (9/9)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smtClean="0"/>
              <a:t>Question: What is the </a:t>
            </a:r>
            <a:r>
              <a:rPr lang="en-US" sz="2400" dirty="0" smtClean="0">
                <a:solidFill>
                  <a:srgbClr val="0000FF"/>
                </a:solidFill>
              </a:rPr>
              <a:t>Space Efficiency?</a:t>
            </a:r>
          </a:p>
          <a:p>
            <a:pPr lvl="1">
              <a:spcBef>
                <a:spcPts val="0"/>
              </a:spcBef>
            </a:pPr>
            <a:r>
              <a:rPr lang="en-US" sz="2000" dirty="0" smtClean="0"/>
              <a:t>Size of array collection limited by MAXSIZE</a:t>
            </a:r>
          </a:p>
          <a:p>
            <a:pPr lvl="1">
              <a:spcBef>
                <a:spcPts val="0"/>
              </a:spcBef>
            </a:pPr>
            <a:r>
              <a:rPr lang="en-US" sz="2000" dirty="0" smtClean="0"/>
              <a:t>Problems</a:t>
            </a:r>
          </a:p>
          <a:p>
            <a:pPr lvl="2">
              <a:spcBef>
                <a:spcPts val="0"/>
              </a:spcBef>
            </a:pPr>
            <a:r>
              <a:rPr lang="en-US" sz="1800" dirty="0" smtClean="0"/>
              <a:t>We don’t always know the maximum size ahead of time</a:t>
            </a:r>
          </a:p>
          <a:p>
            <a:pPr lvl="2">
              <a:spcBef>
                <a:spcPts val="0"/>
              </a:spcBef>
            </a:pPr>
            <a:r>
              <a:rPr lang="en-US" sz="1800" dirty="0" smtClean="0"/>
              <a:t>If MAXSIZE is too liberal, unused space is wasted</a:t>
            </a:r>
          </a:p>
          <a:p>
            <a:pPr lvl="2">
              <a:spcBef>
                <a:spcPts val="0"/>
              </a:spcBef>
            </a:pPr>
            <a:r>
              <a:rPr lang="en-US" sz="1800" dirty="0" smtClean="0"/>
              <a:t>If MAXSIZE is too conservative, easy to run out of space</a:t>
            </a:r>
          </a:p>
          <a:p>
            <a:pPr>
              <a:spcBef>
                <a:spcPts val="1200"/>
              </a:spcBef>
            </a:pPr>
            <a:r>
              <a:rPr lang="en-US" sz="2400" dirty="0" smtClean="0"/>
              <a:t>Idea: make MAXSIZE a variable, and create/copy to a larger array whenever the array runs out of space</a:t>
            </a:r>
          </a:p>
          <a:p>
            <a:pPr lvl="1">
              <a:spcBef>
                <a:spcPts val="0"/>
              </a:spcBef>
            </a:pPr>
            <a:r>
              <a:rPr lang="en-US" sz="2000" dirty="0" smtClean="0"/>
              <a:t>No more limits on Size</a:t>
            </a:r>
          </a:p>
          <a:p>
            <a:pPr lvl="1">
              <a:spcBef>
                <a:spcPts val="0"/>
              </a:spcBef>
            </a:pPr>
            <a:r>
              <a:rPr lang="en-US" sz="2000" dirty="0" smtClean="0"/>
              <a:t>But copying overhead is still a problem</a:t>
            </a:r>
          </a:p>
          <a:p>
            <a:pPr>
              <a:spcBef>
                <a:spcPts val="1200"/>
              </a:spcBef>
            </a:pPr>
            <a:r>
              <a:rPr lang="en-US" sz="2400" dirty="0" smtClean="0">
                <a:solidFill>
                  <a:srgbClr val="0000FF"/>
                </a:solidFill>
              </a:rPr>
              <a:t>When to use such a list?</a:t>
            </a:r>
          </a:p>
          <a:p>
            <a:pPr lvl="1">
              <a:spcBef>
                <a:spcPts val="0"/>
              </a:spcBef>
            </a:pPr>
            <a:r>
              <a:rPr lang="en-US" sz="2000" dirty="0" smtClean="0"/>
              <a:t>For a fixed-size list, an array is good enough!</a:t>
            </a:r>
          </a:p>
          <a:p>
            <a:pPr lvl="1">
              <a:spcBef>
                <a:spcPts val="0"/>
              </a:spcBef>
            </a:pPr>
            <a:r>
              <a:rPr lang="en-US" sz="2000" dirty="0" smtClean="0"/>
              <a:t>For a variable-size list, where dynamic operations such as insertion/deletion are common, an array is a poor choice; better alternative – </a:t>
            </a:r>
            <a:r>
              <a:rPr lang="en-US" sz="2000" b="1" dirty="0" smtClean="0">
                <a:solidFill>
                  <a:srgbClr val="C00000"/>
                </a:solidFill>
              </a:rPr>
              <a:t>Linked List</a:t>
            </a:r>
          </a:p>
          <a:p>
            <a:pPr lvl="1">
              <a:spcBef>
                <a:spcPts val="0"/>
              </a:spcBef>
            </a:pPr>
            <a:endParaRPr lang="en-US" sz="2000" dirty="0" smtClean="0"/>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smtClean="0">
                <a:solidFill>
                  <a:srgbClr val="C00000"/>
                </a:solidFill>
                <a:latin typeface="Britannic Bold" panose="020B0903060703020204" pitchFamily="34" charset="0"/>
              </a:rPr>
              <a:t>3</a:t>
            </a:r>
            <a:r>
              <a:rPr lang="en-US" sz="4400" dirty="0">
                <a:latin typeface="Britannic Bold" panose="020B0903060703020204" pitchFamily="34" charset="0"/>
              </a:rPr>
              <a:t>	</a:t>
            </a:r>
            <a:r>
              <a:rPr lang="en-US" sz="4400" smtClean="0">
                <a:latin typeface="Britannic Bold" panose="020B0903060703020204" pitchFamily="34" charset="0"/>
              </a:rPr>
              <a:t>List </a:t>
            </a:r>
            <a:r>
              <a:rPr lang="en-US" sz="4400" dirty="0" smtClean="0">
                <a:latin typeface="Britannic Bold" panose="020B0903060703020204" pitchFamily="34" charset="0"/>
              </a:rPr>
              <a:t>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(1/3)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smtClean="0">
                <a:solidFill>
                  <a:srgbClr val="0000FF"/>
                </a:solidFill>
              </a:rPr>
              <a:t>Recap when using an array... </a:t>
            </a:r>
          </a:p>
          <a:p>
            <a:pPr marL="784225" lvl="1" indent="-457200">
              <a:buClr>
                <a:schemeClr val="bg2"/>
              </a:buClr>
              <a:buSzPct val="100000"/>
              <a:defRPr/>
            </a:pPr>
            <a:r>
              <a:rPr lang="en-GB" sz="2400" dirty="0" smtClean="0"/>
              <a:t>X, A, B are elements of an array</a:t>
            </a:r>
          </a:p>
          <a:p>
            <a:pPr marL="784225" lvl="1" indent="-457200">
              <a:buClr>
                <a:schemeClr val="bg2"/>
              </a:buClr>
              <a:buSzPct val="100000"/>
              <a:defRPr/>
            </a:pPr>
            <a:r>
              <a:rPr lang="en-GB" sz="2400" dirty="0" smtClean="0"/>
              <a:t>Y is new element to be added</a:t>
            </a:r>
            <a:endParaRPr lang="en-US" sz="24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smtClean="0">
                <a:solidFill>
                  <a:srgbClr val="0000FF"/>
                </a:solidFill>
                <a:latin typeface="Arial" pitchFamily="34" charset="0"/>
              </a:rPr>
              <a:t>add Y</a:t>
            </a:r>
            <a:r>
              <a:rPr lang="en-US" dirty="0" smtClean="0">
                <a:solidFill>
                  <a:schemeClr val="accent2"/>
                </a:solidFill>
                <a:latin typeface="Arial" pitchFamily="34" charset="0"/>
              </a:rPr>
              <a:t> </a:t>
            </a:r>
            <a:r>
              <a:rPr lang="en-US" dirty="0" smtClean="0">
                <a:latin typeface="Arial" pitchFamily="34" charset="0"/>
              </a:rPr>
              <a:t>after A</a:t>
            </a:r>
            <a:r>
              <a:rPr lang="en-US" dirty="0" smtClean="0">
                <a:solidFill>
                  <a:schemeClr val="accent2"/>
                </a:solidFill>
                <a:latin typeface="Arial" pitchFamily="34" charset="0"/>
              </a:rPr>
              <a:t>.</a:t>
            </a:r>
            <a:endParaRPr lang="en-US" dirty="0">
              <a:solidFill>
                <a:schemeClr val="accent2"/>
              </a:solidFill>
              <a:latin typeface="Arial" pitchFamily="34" charset="0"/>
            </a:endParaRP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smtClean="0">
                <a:solidFill>
                  <a:srgbClr val="C00000"/>
                </a:solidFill>
              </a:rPr>
              <a:t>remove A</a:t>
            </a:r>
            <a:r>
              <a:rPr lang="en-US" dirty="0" smtClean="0"/>
              <a:t>.</a:t>
            </a:r>
            <a:endParaRPr lang="en-US" dirty="0"/>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(2/3)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(add) </a:t>
            </a:r>
            <a:r>
              <a:rPr lang="en-US" sz="2800" dirty="0" smtClean="0">
                <a:solidFill>
                  <a:srgbClr val="0000FF"/>
                </a:solidFill>
              </a:rPr>
              <a:t>action with linked list…</a:t>
            </a:r>
          </a:p>
          <a:p>
            <a:pPr marL="784225" lvl="1" indent="-457200">
              <a:buClr>
                <a:schemeClr val="bg2"/>
              </a:buClr>
              <a:buSzPct val="100000"/>
              <a:defRPr/>
            </a:pPr>
            <a:r>
              <a:rPr lang="en-GB" sz="2400" dirty="0" smtClean="0"/>
              <a:t>X, A, B are nodes of a linked list</a:t>
            </a:r>
          </a:p>
          <a:p>
            <a:pPr marL="784225" lvl="1" indent="-457200">
              <a:buClr>
                <a:schemeClr val="bg2"/>
              </a:buClr>
              <a:buSzPct val="100000"/>
              <a:defRPr/>
            </a:pPr>
            <a:r>
              <a:rPr lang="en-GB" sz="2400" dirty="0" smtClean="0"/>
              <a:t>Y is new node to be added</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smtClean="0">
                  <a:solidFill>
                    <a:srgbClr val="0000FF"/>
                  </a:solidFill>
                  <a:latin typeface="Helvetica" pitchFamily="34" charset="0"/>
                </a:rPr>
                <a:t>Y</a:t>
              </a:r>
              <a:endParaRPr lang="en-GB" sz="2400" b="1" dirty="0">
                <a:solidFill>
                  <a:srgbClr val="0000FF"/>
                </a:solidFill>
                <a:latin typeface="Helvetica" pitchFamily="34" charset="0"/>
              </a:endParaRP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0000FF"/>
                </a:solidFill>
                <a:latin typeface="Helvetica" pitchFamily="34" charset="0"/>
              </a:rPr>
              <a:t>add Y</a:t>
            </a:r>
            <a:r>
              <a:rPr lang="en-US" dirty="0" smtClean="0">
                <a:latin typeface="Helvetica" pitchFamily="34" charset="0"/>
              </a:rPr>
              <a:t> after A.</a:t>
            </a:r>
            <a:endParaRPr lang="en-US" dirty="0">
              <a:latin typeface="Helvetica" pitchFamily="34" charset="0"/>
            </a:endParaRP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(3/3)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(remove) </a:t>
            </a:r>
            <a:r>
              <a:rPr lang="en-US" sz="2800" dirty="0" smtClean="0">
                <a:solidFill>
                  <a:srgbClr val="0000FF"/>
                </a:solidFill>
              </a:rPr>
              <a:t>action with linked list…</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C00000"/>
                </a:solidFill>
                <a:latin typeface="Helvetica" pitchFamily="34" charset="0"/>
              </a:rPr>
              <a:t>remove A</a:t>
            </a:r>
            <a:r>
              <a:rPr lang="en-US" dirty="0" smtClean="0">
                <a:latin typeface="Helvetica" pitchFamily="34" charset="0"/>
              </a:rPr>
              <a:t> </a:t>
            </a:r>
            <a:r>
              <a:rPr lang="en-US" dirty="0">
                <a:latin typeface="Helvetica" pitchFamily="34" charset="0"/>
              </a:rPr>
              <a:t>….</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Node A becomes a </a:t>
            </a:r>
            <a:r>
              <a:rPr lang="en-US" i="1" dirty="0" smtClean="0">
                <a:solidFill>
                  <a:srgbClr val="0000FF"/>
                </a:solidFill>
              </a:rPr>
              <a:t>garbage</a:t>
            </a:r>
            <a:r>
              <a:rPr lang="en-US" dirty="0" smtClean="0"/>
              <a:t>. To be removed during garbage collection.</a:t>
            </a:r>
            <a:endParaRPr lang="en-SG" dirty="0"/>
          </a:p>
        </p:txBody>
      </p:sp>
      <p:sp>
        <p:nvSpPr>
          <p:cNvPr id="3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(1/4)</a:t>
            </a:r>
            <a:endParaRPr lang="en-US" sz="3600" dirty="0">
              <a:latin typeface="Britannic Bold" panose="020B0903060703020204" pitchFamily="34" charset="0"/>
            </a:endParaRP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smtClean="0">
                <a:solidFill>
                  <a:srgbClr val="0000FF"/>
                </a:solidFill>
              </a:rPr>
              <a:t>Idea</a:t>
            </a:r>
          </a:p>
          <a:p>
            <a:pPr marL="784225" lvl="1" indent="-457200">
              <a:spcBef>
                <a:spcPts val="0"/>
              </a:spcBef>
              <a:buClr>
                <a:schemeClr val="bg2"/>
              </a:buClr>
              <a:buSzPct val="100000"/>
              <a:defRPr/>
            </a:pPr>
            <a:r>
              <a:rPr lang="en-GB" sz="2000" dirty="0" smtClean="0"/>
              <a:t>Each element in the list is stored in a </a:t>
            </a:r>
            <a:r>
              <a:rPr lang="en-GB" sz="2000" i="1" dirty="0" smtClean="0">
                <a:solidFill>
                  <a:srgbClr val="C00000"/>
                </a:solidFill>
              </a:rPr>
              <a:t>node</a:t>
            </a:r>
            <a:r>
              <a:rPr lang="en-GB" sz="2000" dirty="0" smtClean="0"/>
              <a:t>, which also contains a </a:t>
            </a:r>
            <a:r>
              <a:rPr lang="en-GB" sz="2000" dirty="0" smtClean="0">
                <a:solidFill>
                  <a:srgbClr val="C00000"/>
                </a:solidFill>
              </a:rPr>
              <a:t>next pointer</a:t>
            </a:r>
          </a:p>
          <a:p>
            <a:pPr marL="784225" lvl="1" indent="-457200">
              <a:spcBef>
                <a:spcPts val="0"/>
              </a:spcBef>
              <a:buClr>
                <a:schemeClr val="bg2"/>
              </a:buClr>
              <a:buSzPct val="100000"/>
              <a:defRPr/>
            </a:pPr>
            <a:r>
              <a:rPr lang="en-GB" sz="2000" dirty="0" smtClean="0"/>
              <a:t>Allow elements in the list to occupy </a:t>
            </a:r>
            <a:r>
              <a:rPr lang="en-GB" sz="2000" i="1" dirty="0" smtClean="0">
                <a:solidFill>
                  <a:srgbClr val="C00000"/>
                </a:solidFill>
              </a:rPr>
              <a:t>non-contiguous</a:t>
            </a:r>
            <a:r>
              <a:rPr lang="en-GB" sz="2000" dirty="0" smtClean="0"/>
              <a:t> memory</a:t>
            </a:r>
          </a:p>
          <a:p>
            <a:pPr marL="784225" lvl="1" indent="-457200">
              <a:spcBef>
                <a:spcPts val="0"/>
              </a:spcBef>
              <a:buClr>
                <a:schemeClr val="bg2"/>
              </a:buClr>
              <a:buSzPct val="100000"/>
              <a:defRPr/>
            </a:pPr>
            <a:r>
              <a:rPr lang="en-GB" sz="2000" dirty="0" smtClean="0"/>
              <a:t>Order the nodes by associating each with its neighbour(s)</a:t>
            </a:r>
            <a:endParaRPr lang="en-US" sz="20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a:t>
            </a:r>
            <a:r>
              <a:rPr lang="en-US" dirty="0" smtClean="0">
                <a:solidFill>
                  <a:srgbClr val="663300"/>
                </a:solidFill>
                <a:latin typeface="Arial" pitchFamily="34" charset="0"/>
              </a:rPr>
              <a:t>node</a:t>
            </a:r>
            <a:endParaRPr lang="en-US" dirty="0">
              <a:solidFill>
                <a:srgbClr val="663300"/>
              </a:solidFill>
              <a:latin typeface="Arial" pitchFamily="34" charset="0"/>
            </a:endParaRP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a:t>
            </a:r>
            <a:r>
              <a:rPr lang="en-US" dirty="0" smtClean="0">
                <a:solidFill>
                  <a:srgbClr val="663300"/>
                </a:solidFill>
                <a:latin typeface="Arial" pitchFamily="34" charset="0"/>
              </a:rPr>
              <a:t>comes after it in the collection (most likely not occupying contiguous memory that is next to the previous node).</a:t>
            </a:r>
            <a:endParaRPr lang="en-US" dirty="0">
              <a:solidFill>
                <a:srgbClr val="663300"/>
              </a:solidFill>
              <a:latin typeface="Arial" pitchFamily="34" charset="0"/>
            </a:endParaRP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err="1" smtClean="0">
                  <a:latin typeface="Arial" pitchFamily="34" charset="0"/>
                </a:rPr>
                <a:t>a</a:t>
              </a:r>
              <a:r>
                <a:rPr lang="en-US" sz="2000" i="1" baseline="-25000" dirty="0" err="1">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smtClean="0">
                <a:solidFill>
                  <a:srgbClr val="663300"/>
                </a:solidFill>
                <a:latin typeface="Arial" pitchFamily="34" charset="0"/>
              </a:rPr>
              <a:t>Next pointer of this node is “null”, i.e. it has no next </a:t>
            </a:r>
            <a:r>
              <a:rPr lang="en-US" dirty="0" err="1" smtClean="0">
                <a:solidFill>
                  <a:srgbClr val="663300"/>
                </a:solidFill>
                <a:latin typeface="Arial" pitchFamily="34" charset="0"/>
              </a:rPr>
              <a:t>neighbour</a:t>
            </a:r>
            <a:r>
              <a:rPr lang="en-US" dirty="0" smtClean="0">
                <a:solidFill>
                  <a:srgbClr val="663300"/>
                </a:solidFill>
                <a:latin typeface="Arial" pitchFamily="34" charset="0"/>
              </a:rPr>
              <a:t>.</a:t>
            </a:r>
            <a:endParaRPr lang="en-US" dirty="0">
              <a:solidFill>
                <a:srgbClr val="663300"/>
              </a:solidFill>
              <a:latin typeface="Arial" pitchFamily="34" charset="0"/>
            </a:endParaRPr>
          </a:p>
        </p:txBody>
      </p:sp>
      <p:sp>
        <p:nvSpPr>
          <p:cNvPr id="3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(2/4)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(1/2)</a:t>
            </a:r>
          </a:p>
          <a:p>
            <a:pPr marL="784225" lvl="1" indent="-457200">
              <a:spcBef>
                <a:spcPts val="600"/>
              </a:spcBef>
              <a:buClr>
                <a:schemeClr val="bg2"/>
              </a:buClr>
              <a:buSzPct val="100000"/>
              <a:defRPr/>
            </a:pPr>
            <a:r>
              <a:rPr lang="en-US" sz="2400" dirty="0" smtClean="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Integer y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Integer(</a:t>
              </a:r>
              <a:r>
                <a:rPr lang="en-US" sz="2000" b="1" dirty="0" smtClean="0">
                  <a:solidFill>
                    <a:srgbClr val="006600"/>
                  </a:solidFill>
                  <a:latin typeface="Courier New" pitchFamily="49" charset="0"/>
                  <a:cs typeface="Courier New" pitchFamily="49" charset="0"/>
                </a:rPr>
                <a:t>20</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String z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String(</a:t>
              </a:r>
              <a:r>
                <a:rPr lang="en-US" sz="2000" b="1" dirty="0" smtClean="0">
                  <a:solidFill>
                    <a:srgbClr val="006600"/>
                  </a:solidFill>
                  <a:latin typeface="Courier New" pitchFamily="49" charset="0"/>
                  <a:cs typeface="Courier New" pitchFamily="49" charset="0"/>
                </a:rPr>
                <a:t>"hi th"</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smtClean="0">
                <a:ln>
                  <a:noFill/>
                </a:ln>
                <a:effectLst/>
                <a:uLnTx/>
                <a:uFillTx/>
                <a:latin typeface="+mn-lt"/>
                <a:ea typeface="+mn-ea"/>
                <a:cs typeface="+mn-cs"/>
              </a:rPr>
              <a:t>An object of a class comes into existence when applying the</a:t>
            </a:r>
            <a:r>
              <a:rPr kumimoji="0" lang="en-US" sz="2000" b="0" i="0" u="none" strike="noStrike" kern="0" cap="none" spc="0" normalizeH="0" baseline="0" noProof="0" dirty="0" smtClean="0">
                <a:ln>
                  <a:noFill/>
                </a:ln>
                <a:solidFill>
                  <a:srgbClr val="0000FF"/>
                </a:solidFill>
                <a:effectLst/>
                <a:uLnTx/>
                <a:uFillTx/>
                <a:latin typeface="+mn-lt"/>
                <a:ea typeface="+mn-ea"/>
                <a:cs typeface="+mn-cs"/>
              </a:rPr>
              <a:t> new </a:t>
            </a:r>
            <a:r>
              <a:rPr kumimoji="0" lang="en-US" sz="2000" b="0" i="0" u="none" strike="noStrike" kern="0" cap="none" spc="0" normalizeH="0" baseline="0" noProof="0" dirty="0" smtClean="0">
                <a:ln>
                  <a:noFill/>
                </a:ln>
                <a:effectLst/>
                <a:uLnTx/>
                <a:uFillTx/>
                <a:latin typeface="+mn-lt"/>
                <a:ea typeface="+mn-ea"/>
                <a:cs typeface="+mn-cs"/>
              </a:rPr>
              <a:t>operator.</a:t>
            </a: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2"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(3/4)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(2/2)</a:t>
            </a:r>
          </a:p>
          <a:p>
            <a:pPr marL="784225" lvl="1" indent="-457200">
              <a:spcBef>
                <a:spcPts val="600"/>
              </a:spcBef>
              <a:buClr>
                <a:schemeClr val="bg2"/>
              </a:buClr>
              <a:buSzPct val="100000"/>
              <a:defRPr/>
            </a:pPr>
            <a:r>
              <a:rPr lang="en-US" sz="2400" dirty="0" smtClean="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Output</a:t>
            </a:r>
            <a:r>
              <a:rPr kumimoji="0" lang="en-US" sz="2000" b="0" i="0" u="none" strike="noStrike" kern="0" cap="none" spc="0" normalizeH="0" baseline="0" noProof="0" dirty="0" smtClean="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a:t>
            </a:r>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smtClean="0"/>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pPr algn="l"/>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"1</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"2</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9" name="Rectangle 27"/>
          <p:cNvSpPr>
            <a:spLocks noChangeArrowheads="1"/>
          </p:cNvSpPr>
          <p:nvPr/>
        </p:nvSpPr>
        <p:spPr bwMode="auto">
          <a:xfrm>
            <a:off x="7719647" y="36576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smtClean="0"/>
                <a:t>w</a:t>
              </a:r>
              <a:endParaRPr lang="en-US" dirty="0"/>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5" name="Line 32"/>
          <p:cNvSpPr>
            <a:spLocks noChangeShapeType="1"/>
          </p:cNvSpPr>
          <p:nvPr/>
        </p:nvSpPr>
        <p:spPr bwMode="auto">
          <a:xfrm>
            <a:off x="6248399" y="3962400"/>
            <a:ext cx="1471247" cy="0"/>
          </a:xfrm>
          <a:prstGeom prst="line">
            <a:avLst/>
          </a:prstGeom>
          <a:noFill/>
          <a:ln w="28575">
            <a:solidFill>
              <a:schemeClr val="tx1"/>
            </a:solidFill>
            <a:round/>
            <a:headEnd/>
            <a:tailEnd type="triangle" w="med" len="med"/>
          </a:ln>
        </p:spPr>
        <p:txBody>
          <a:bodyPr/>
          <a:lstStyle/>
          <a:p>
            <a:endParaRPr lang="en-US" dirty="0"/>
          </a:p>
        </p:txBody>
      </p:sp>
      <p:sp>
        <p:nvSpPr>
          <p:cNvPr id="56" name="Line 33"/>
          <p:cNvSpPr>
            <a:spLocks noChangeShapeType="1"/>
          </p:cNvSpPr>
          <p:nvPr/>
        </p:nvSpPr>
        <p:spPr bwMode="auto">
          <a:xfrm flipV="1">
            <a:off x="6248399" y="2667000"/>
            <a:ext cx="1447801" cy="1295400"/>
          </a:xfrm>
          <a:prstGeom prst="line">
            <a:avLst/>
          </a:prstGeom>
          <a:noFill/>
          <a:ln w="28575">
            <a:solidFill>
              <a:schemeClr val="tx1"/>
            </a:solidFill>
            <a:round/>
            <a:headEnd/>
            <a:tailEnd type="triangle" w="med" len="med"/>
          </a:ln>
        </p:spPr>
        <p:txBody>
          <a:bodyPr/>
          <a:lstStyle/>
          <a:p>
            <a:endParaRPr lang="en-US" dirty="0"/>
          </a:p>
        </p:txBody>
      </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6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linds(horizontal)">
                                      <p:cBhvr>
                                        <p:cTn id="43" dur="500"/>
                                        <p:tgtEl>
                                          <p:spTgt spid="42"/>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linds(horizontal)">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linds(horizontal)">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linds(horizontal)">
                                      <p:cBhvr>
                                        <p:cTn id="66" dur="500"/>
                                        <p:tgtEl>
                                          <p:spTgt spid="47"/>
                                        </p:tgtEl>
                                      </p:cBhvr>
                                    </p:animEffect>
                                  </p:childTnLst>
                                </p:cTn>
                              </p:par>
                            </p:childTnLst>
                          </p:cTn>
                        </p:par>
                        <p:par>
                          <p:cTn id="67" fill="hold">
                            <p:stCondLst>
                              <p:cond delay="500"/>
                            </p:stCondLst>
                            <p:childTnLst>
                              <p:par>
                                <p:cTn id="68" presetID="3" presetClass="exit" presetSubtype="10" fill="hold" grpId="1" nodeType="afterEffect">
                                  <p:stCondLst>
                                    <p:cond delay="0"/>
                                  </p:stCondLst>
                                  <p:childTnLst>
                                    <p:animEffect transition="out" filter="blinds(horizontal)">
                                      <p:cBhvr>
                                        <p:cTn id="69" dur="500"/>
                                        <p:tgtEl>
                                          <p:spTgt spid="55"/>
                                        </p:tgtEl>
                                      </p:cBhvr>
                                    </p:animEffect>
                                    <p:set>
                                      <p:cBhvr>
                                        <p:cTn id="70" dur="1" fill="hold">
                                          <p:stCondLst>
                                            <p:cond delay="499"/>
                                          </p:stCondLst>
                                        </p:cTn>
                                        <p:tgtEl>
                                          <p:spTgt spid="55"/>
                                        </p:tgtEl>
                                        <p:attrNameLst>
                                          <p:attrName>style.visibility</p:attrName>
                                        </p:attrNameLst>
                                      </p:cBhvr>
                                      <p:to>
                                        <p:strVal val="hidden"/>
                                      </p:to>
                                    </p:set>
                                  </p:childTnLst>
                                </p:cTn>
                              </p:par>
                              <p:par>
                                <p:cTn id="71" presetID="3" presetClass="entr" presetSubtype="1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linds(horizontal)">
                                      <p:cBhvr>
                                        <p:cTn id="73" dur="500"/>
                                        <p:tgtEl>
                                          <p:spTgt spid="56"/>
                                        </p:tgtEl>
                                      </p:cBhvr>
                                    </p:animEffect>
                                  </p:childTnLst>
                                </p:cTn>
                              </p:par>
                            </p:childTnLst>
                          </p:cTn>
                        </p:par>
                        <p:par>
                          <p:cTn id="74" fill="hold">
                            <p:stCondLst>
                              <p:cond delay="1000"/>
                            </p:stCondLst>
                            <p:childTnLst>
                              <p:par>
                                <p:cTn id="75" presetID="3" presetClass="exit" presetSubtype="10" fill="hold" grpId="1" nodeType="afterEffect">
                                  <p:stCondLst>
                                    <p:cond delay="0"/>
                                  </p:stCondLst>
                                  <p:childTnLst>
                                    <p:animEffect transition="out" filter="blinds(horizontal)">
                                      <p:cBhvr>
                                        <p:cTn id="76" dur="500"/>
                                        <p:tgtEl>
                                          <p:spTgt spid="49"/>
                                        </p:tgtEl>
                                      </p:cBhvr>
                                    </p:animEffect>
                                    <p:set>
                                      <p:cBhvr>
                                        <p:cTn id="77" dur="1" fill="hold">
                                          <p:stCondLst>
                                            <p:cond delay="499"/>
                                          </p:stCondLst>
                                        </p:cTn>
                                        <p:tgtEl>
                                          <p:spTgt spid="4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blinds(horizontal)">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3" grpId="0"/>
      <p:bldP spid="34" grpId="0"/>
      <p:bldP spid="35" grpId="0"/>
      <p:bldP spid="36" grpId="0" animBg="1"/>
      <p:bldP spid="41" grpId="0"/>
      <p:bldP spid="42" grpId="0"/>
      <p:bldP spid="46" grpId="0"/>
      <p:bldP spid="47" grpId="0"/>
      <p:bldP spid="48" grpId="0"/>
      <p:bldP spid="49" grpId="0" animBg="1"/>
      <p:bldP spid="49" grpId="1" animBg="1"/>
      <p:bldP spid="55" grpId="0" animBg="1"/>
      <p:bldP spid="55" grpId="1" animBg="1"/>
      <p:bldP spid="56" grpId="0" animBg="1"/>
      <p:bldP spid="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(4/4)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smtClean="0"/>
              <a:t>Quiz: Which is the right representation of </a:t>
            </a:r>
            <a:r>
              <a:rPr lang="en-GB" sz="2800" dirty="0" smtClean="0">
                <a:solidFill>
                  <a:srgbClr val="C00000"/>
                </a:solidFill>
              </a:rPr>
              <a:t>e</a:t>
            </a:r>
            <a:r>
              <a:rPr lang="en-GB" sz="2800"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smtClean="0">
                <a:solidFill>
                  <a:srgbClr val="0000FF"/>
                </a:solidFill>
              </a:rPr>
              <a:t>class</a:t>
            </a:r>
            <a:r>
              <a:rPr lang="en-US" dirty="0" smtClean="0"/>
              <a:t> Employee {</a:t>
            </a:r>
          </a:p>
          <a:p>
            <a:pPr>
              <a:tabLst>
                <a:tab pos="269875" algn="l"/>
                <a:tab pos="539750" algn="l"/>
              </a:tabLst>
            </a:pPr>
            <a:r>
              <a:rPr lang="en-US" dirty="0" smtClean="0"/>
              <a:t>	</a:t>
            </a:r>
            <a:r>
              <a:rPr lang="en-US" dirty="0" smtClean="0">
                <a:solidFill>
                  <a:srgbClr val="0000FF"/>
                </a:solidFill>
              </a:rPr>
              <a:t>private </a:t>
            </a:r>
            <a:r>
              <a:rPr lang="en-US" dirty="0" smtClean="0"/>
              <a:t>String name;</a:t>
            </a:r>
          </a:p>
          <a:p>
            <a:pPr>
              <a:tabLst>
                <a:tab pos="269875" algn="l"/>
                <a:tab pos="539750" algn="l"/>
              </a:tabLst>
            </a:pPr>
            <a:r>
              <a:rPr lang="en-US" dirty="0" smtClean="0"/>
              <a:t>	</a:t>
            </a:r>
            <a:r>
              <a:rPr lang="en-US" dirty="0" smtClean="0">
                <a:solidFill>
                  <a:srgbClr val="0000FF"/>
                </a:solidFill>
              </a:rPr>
              <a:t>private int </a:t>
            </a:r>
            <a:r>
              <a:rPr lang="en-US" dirty="0" smtClean="0"/>
              <a:t>salary;</a:t>
            </a:r>
          </a:p>
          <a:p>
            <a:pPr>
              <a:tabLst>
                <a:tab pos="269875" algn="l"/>
                <a:tab pos="539750" algn="l"/>
              </a:tabLst>
            </a:pPr>
            <a:r>
              <a:rPr lang="en-US" dirty="0" smtClean="0"/>
              <a:t>	</a:t>
            </a:r>
            <a:r>
              <a:rPr lang="en-US" dirty="0" smtClean="0">
                <a:solidFill>
                  <a:srgbClr val="663300"/>
                </a:solidFill>
              </a:rPr>
              <a:t>// etc.</a:t>
            </a:r>
          </a:p>
          <a:p>
            <a:pPr>
              <a:tabLst>
                <a:tab pos="269875" algn="l"/>
                <a:tab pos="539750" algn="l"/>
              </a:tabLst>
            </a:pPr>
            <a:r>
              <a:rPr lang="en-US" dirty="0" smtClean="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smtClean="0">
                <a:solidFill>
                  <a:schemeClr val="tx1"/>
                </a:solidFill>
              </a:rPr>
              <a:t>Employee </a:t>
            </a:r>
            <a:r>
              <a:rPr lang="en-US" sz="2200" dirty="0" smtClean="0">
                <a:solidFill>
                  <a:srgbClr val="C00000"/>
                </a:solidFill>
              </a:rPr>
              <a:t>e </a:t>
            </a:r>
            <a:r>
              <a:rPr lang="en-US" sz="2200" dirty="0" smtClean="0">
                <a:solidFill>
                  <a:schemeClr val="tx1"/>
                </a:solidFill>
              </a:rPr>
              <a:t>= </a:t>
            </a:r>
            <a:r>
              <a:rPr lang="en-US" sz="2200" dirty="0" smtClean="0">
                <a:solidFill>
                  <a:srgbClr val="0000FF"/>
                </a:solidFill>
              </a:rPr>
              <a:t>new</a:t>
            </a:r>
            <a:r>
              <a:rPr lang="en-US" sz="2200" dirty="0" smtClean="0">
                <a:solidFill>
                  <a:schemeClr val="tx1"/>
                </a:solidFill>
              </a:rPr>
              <a:t> Employee(</a:t>
            </a:r>
            <a:r>
              <a:rPr lang="en-US" sz="2200" dirty="0" smtClean="0">
                <a:solidFill>
                  <a:srgbClr val="006600"/>
                </a:solidFill>
              </a:rPr>
              <a:t>"Alan"</a:t>
            </a:r>
            <a:r>
              <a:rPr lang="en-US" sz="2200" dirty="0" smtClean="0">
                <a:solidFill>
                  <a:schemeClr val="tx1"/>
                </a:solidFill>
              </a:rPr>
              <a:t>, </a:t>
            </a:r>
            <a:r>
              <a:rPr lang="en-US" sz="2200" dirty="0" smtClean="0">
                <a:solidFill>
                  <a:srgbClr val="006600"/>
                </a:solidFill>
              </a:rPr>
              <a:t>2000</a:t>
            </a:r>
            <a:r>
              <a:rPr lang="en-US" sz="2200" dirty="0" smtClean="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grpSp>
        <p:nvGrpSpPr>
          <p:cNvPr id="96" name="Group 95"/>
          <p:cNvGrpSpPr/>
          <p:nvPr/>
        </p:nvGrpSpPr>
        <p:grpSpPr>
          <a:xfrm>
            <a:off x="4953000" y="4572000"/>
            <a:ext cx="3810000" cy="1524000"/>
            <a:chOff x="4953000" y="4572000"/>
            <a:chExt cx="3810000" cy="1524000"/>
          </a:xfrm>
        </p:grpSpPr>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dissolv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3.3 </a:t>
            </a:r>
            <a:r>
              <a:rPr lang="en-US" sz="3600" dirty="0" smtClean="0">
                <a:latin typeface="Britannic Bold" panose="020B0903060703020204" pitchFamily="34" charset="0"/>
              </a:rPr>
              <a:t>ListNode (using generic)</a:t>
            </a:r>
            <a:endParaRPr lang="en-US" sz="36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grpSp>
        <p:nvGrpSpPr>
          <p:cNvPr id="3" name="Group 4"/>
          <p:cNvGrpSpPr/>
          <p:nvPr/>
        </p:nvGrpSpPr>
        <p:grpSpPr>
          <a:xfrm>
            <a:off x="533400" y="838200"/>
            <a:ext cx="8229600" cy="5046047"/>
            <a:chOff x="533400" y="838200"/>
            <a:chExt cx="8229600" cy="5046047"/>
          </a:xfrm>
        </p:grpSpPr>
        <p:sp>
          <p:nvSpPr>
            <p:cNvPr id="8" name="TextBox 7"/>
            <p:cNvSpPr txBox="1"/>
            <p:nvPr/>
          </p:nvSpPr>
          <p:spPr>
            <a:xfrm>
              <a:off x="533400" y="990600"/>
              <a:ext cx="8229600" cy="489364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ListNode &lt;E&gt;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element</a:t>
              </a:r>
              <a:r>
                <a:rPr lang="en-SG" sz="1600" b="1" dirty="0" smtClean="0">
                  <a:latin typeface="Courier New" pitchFamily="49" charset="0"/>
                  <a:cs typeface="Courier New" pitchFamily="49" charset="0"/>
                </a:rPr>
                <a:t>;</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a:t>
              </a:r>
              <a:r>
                <a:rPr lang="en-SG" sz="1600" b="1" dirty="0" smtClean="0">
                  <a:solidFill>
                    <a:srgbClr val="C00000"/>
                  </a:solidFill>
                  <a:latin typeface="Courier New" pitchFamily="49" charset="0"/>
                  <a:cs typeface="Courier New" pitchFamily="49" charset="0"/>
                </a:rPr>
                <a:t>next</a:t>
              </a:r>
              <a:r>
                <a:rPr lang="en-SG" sz="1600" b="1" dirty="0" smtClean="0">
                  <a:latin typeface="Courier New" pitchFamily="49" charset="0"/>
                  <a:cs typeface="Courier New" pitchFamily="49" charset="0"/>
                </a:rPr>
                <a:t>;</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ListNode(E item, ListNode &lt;E&gt; n) { </a:t>
              </a:r>
            </a:p>
            <a:p>
              <a:pPr>
                <a:tabLst>
                  <a:tab pos="269875" algn="l"/>
                  <a:tab pos="539750" algn="l"/>
                  <a:tab pos="809625" algn="l"/>
                </a:tabLst>
              </a:pPr>
              <a:r>
                <a:rPr lang="pt-BR" sz="1600" b="1" dirty="0" smtClean="0">
                  <a:latin typeface="Courier New" pitchFamily="49" charset="0"/>
                  <a:cs typeface="Courier New" pitchFamily="49" charset="0"/>
                </a:rPr>
                <a:t>		element = item; </a:t>
              </a:r>
            </a:p>
            <a:p>
              <a:pPr>
                <a:tabLst>
                  <a:tab pos="269875" algn="l"/>
                  <a:tab pos="539750" algn="l"/>
                  <a:tab pos="809625" algn="l"/>
                </a:tabLst>
              </a:pPr>
              <a:r>
                <a:rPr lang="pt-BR" sz="1600" b="1" dirty="0" smtClean="0">
                  <a:latin typeface="Courier New" pitchFamily="49" charset="0"/>
                  <a:cs typeface="Courier New" pitchFamily="49" charset="0"/>
                </a:rPr>
                <a:t>		next = n;</a:t>
              </a:r>
            </a:p>
            <a:p>
              <a:pPr>
                <a:tabLst>
                  <a:tab pos="269875" algn="l"/>
                  <a:tab pos="539750" algn="l"/>
                  <a:tab pos="809625" algn="l"/>
                </a:tabLst>
              </a:pPr>
              <a:r>
                <a:rPr lang="pt-BR"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next;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element; }</a:t>
              </a:r>
            </a:p>
            <a:p>
              <a:pPr>
                <a:tabLst>
                  <a:tab pos="269875" algn="l"/>
                  <a:tab pos="539750" algn="l"/>
                  <a:tab pos="809625" algn="l"/>
                </a:tabLst>
              </a:pPr>
              <a:endParaRPr lang="en-US" sz="800" b="1" dirty="0" smtClean="0">
                <a:latin typeface="Courier New" pitchFamily="49" charset="0"/>
                <a:cs typeface="Courier New" pitchFamily="49" charset="0"/>
              </a:endParaRP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err="1" smtClean="0">
                  <a:latin typeface="Courier New" pitchFamily="49" charset="0"/>
                  <a:cs typeface="Courier New" pitchFamily="49" charset="0"/>
                </a:rPr>
                <a:t>setNext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n) { next = n };</a:t>
              </a:r>
              <a:endParaRPr lang="en-SG" sz="16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TextBox 15"/>
          <p:cNvSpPr txBox="1"/>
          <p:nvPr/>
        </p:nvSpPr>
        <p:spPr>
          <a:xfrm>
            <a:off x="2362200" y="571500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rgbClr val="C00000"/>
                </a:solidFill>
              </a:rPr>
              <a:t>Mark </a:t>
            </a:r>
            <a:r>
              <a:rPr lang="en-US" b="1" smtClean="0">
                <a:solidFill>
                  <a:srgbClr val="C00000"/>
                </a:solidFill>
              </a:rPr>
              <a:t>this slide </a:t>
            </a:r>
            <a:r>
              <a:rPr lang="en-US" smtClean="0">
                <a:solidFill>
                  <a:schemeClr val="tx1"/>
                </a:solidFill>
              </a:rPr>
              <a:t>– </a:t>
            </a:r>
            <a:r>
              <a:rPr lang="en-US" smtClean="0"/>
              <a:t>You </a:t>
            </a:r>
            <a:r>
              <a:rPr lang="en-US" dirty="0" smtClean="0"/>
              <a:t>may need to refer to it later when we study the different variants of linked list.</a:t>
            </a:r>
            <a:endParaRPr lang="en-SG" dirty="0"/>
          </a:p>
        </p:txBody>
      </p:sp>
      <p:sp>
        <p:nvSpPr>
          <p:cNvPr id="1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3372902989"/>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(1/3)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solidFill>
                    <a:srgbClr val="660066"/>
                  </a:solidFill>
                  <a:latin typeface="Arial" pitchFamily="34" charset="0"/>
                  <a:ea typeface="SimSun" pitchFamily="2" charset="-122"/>
                </a:rPr>
                <a:t>represents null</a:t>
              </a:r>
              <a:endParaRPr lang="en-US" altLang="zh-CN" sz="2000" i="1" dirty="0">
                <a:solidFill>
                  <a:srgbClr val="660066"/>
                </a:solidFill>
                <a:latin typeface="Arial" pitchFamily="34" charset="0"/>
                <a:ea typeface="SimSun" pitchFamily="2" charset="-122"/>
              </a:endParaRP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r>
              <a:rPr lang="en-US" sz="2400" dirty="0" smtClean="0"/>
              <a:t>.</a:t>
            </a:r>
            <a:endParaRPr lang="en-US" sz="2400" dirty="0"/>
          </a:p>
        </p:txBody>
      </p:sp>
      <p:sp>
        <p:nvSpPr>
          <p:cNvPr id="4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(2/3)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"a3"</a:t>
            </a:r>
            <a:r>
              <a:rPr lang="en-GB" sz="1600" dirty="0" smtClean="0">
                <a:solidFill>
                  <a:schemeClr val="tx1"/>
                </a:solidFill>
                <a:latin typeface="Lucida Console" pitchFamily="49" charset="0"/>
              </a:rPr>
              <a:t>, </a:t>
            </a:r>
            <a:r>
              <a:rPr lang="en-GB" sz="1600" dirty="0" smtClean="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"a2"</a:t>
            </a:r>
            <a:r>
              <a:rPr lang="en-GB" sz="1600" dirty="0" smtClean="0">
                <a:solidFill>
                  <a:schemeClr val="tx1"/>
                </a:solidFill>
                <a:latin typeface="Lucida Console" pitchFamily="49" charset="0"/>
              </a:rPr>
              <a:t>, node3</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"a1"</a:t>
            </a:r>
            <a:r>
              <a:rPr lang="en-GB" sz="1600" dirty="0" smtClean="0">
                <a:solidFill>
                  <a:schemeClr val="tx1"/>
                </a:solidFill>
                <a:latin typeface="Lucida Console" pitchFamily="49" charset="0"/>
              </a:rPr>
              <a:t>, node2</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head	</a:t>
            </a:r>
            <a:r>
              <a:rPr lang="en-GB" sz="1600" dirty="0" smtClean="0">
                <a:solidFill>
                  <a:schemeClr val="tx1"/>
                </a:solidFill>
                <a:latin typeface="Lucida Console" pitchFamily="49" charset="0"/>
              </a:rPr>
              <a:t>= </a:t>
            </a:r>
            <a:r>
              <a:rPr lang="en-GB" sz="1600" dirty="0" smtClean="0">
                <a:solidFill>
                  <a:srgbClr val="0000FF"/>
                </a:solidFill>
                <a:latin typeface="Lucida Console" pitchFamily="49" charset="0"/>
              </a:rPr>
              <a:t>new</a:t>
            </a:r>
            <a:r>
              <a:rPr lang="en-GB" sz="1600" dirty="0" smtClean="0">
                <a:solidFill>
                  <a:schemeClr val="tx1"/>
                </a:solidFill>
                <a:latin typeface="Lucida Console" pitchFamily="49" charset="0"/>
              </a:rPr>
              <a:t>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"a0"</a:t>
            </a:r>
            <a:r>
              <a:rPr lang="en-GB" sz="1600" dirty="0" smtClean="0">
                <a:solidFill>
                  <a:schemeClr val="tx1"/>
                </a:solidFill>
                <a:latin typeface="Lucida Console" pitchFamily="49" charset="0"/>
              </a:rPr>
              <a:t>, node1</a:t>
            </a:r>
            <a:r>
              <a:rPr lang="en-GB" sz="1600" dirty="0">
                <a:solidFill>
                  <a:schemeClr val="tx1"/>
                </a:solidFill>
                <a:latin typeface="Lucida Console" pitchFamily="49" charset="0"/>
              </a:rPr>
              <a:t>);</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solidFill>
                  <a:srgbClr val="003300"/>
                </a:solidFill>
              </a:rPr>
              <a:t>Can the code be rewritten without using these object references  </a:t>
            </a:r>
            <a:r>
              <a:rPr lang="en-US" sz="2000" dirty="0" smtClean="0">
                <a:solidFill>
                  <a:srgbClr val="0000FF"/>
                </a:solidFill>
              </a:rPr>
              <a:t>node1</a:t>
            </a:r>
            <a:r>
              <a:rPr lang="en-US" sz="2000" dirty="0" smtClean="0">
                <a:solidFill>
                  <a:srgbClr val="003300"/>
                </a:solidFill>
              </a:rPr>
              <a:t>, </a:t>
            </a:r>
            <a:r>
              <a:rPr lang="en-US" sz="2000" dirty="0" smtClean="0">
                <a:solidFill>
                  <a:srgbClr val="0000FF"/>
                </a:solidFill>
              </a:rPr>
              <a:t>node2</a:t>
            </a:r>
            <a:r>
              <a:rPr lang="en-US" sz="2000" dirty="0" smtClean="0">
                <a:solidFill>
                  <a:srgbClr val="003300"/>
                </a:solidFill>
              </a:rPr>
              <a:t>, </a:t>
            </a:r>
            <a:r>
              <a:rPr lang="en-US" sz="2000" dirty="0" smtClean="0">
                <a:solidFill>
                  <a:srgbClr val="0000FF"/>
                </a:solidFill>
              </a:rPr>
              <a:t>node3</a:t>
            </a:r>
            <a:r>
              <a:rPr lang="en-US" sz="2000" dirty="0" smtClean="0">
                <a:solidFill>
                  <a:srgbClr val="003300"/>
                </a:solidFill>
              </a:rPr>
              <a:t>?</a:t>
            </a:r>
            <a:endParaRPr lang="en-SG" sz="2000" dirty="0">
              <a:solidFill>
                <a:srgbClr val="003300"/>
              </a:solidFill>
            </a:endParaRPr>
          </a:p>
        </p:txBody>
      </p:sp>
      <p:sp>
        <p:nvSpPr>
          <p:cNvPr id="7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(3/3)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smtClean="0"/>
              <a:t>Alternatively we can form the linked list as follows:</a:t>
            </a:r>
          </a:p>
          <a:p>
            <a:pPr marL="784225" lvl="1" indent="-457200">
              <a:buClr>
                <a:schemeClr val="bg2"/>
              </a:buClr>
              <a:buSzPct val="100000"/>
              <a:defRPr/>
            </a:pPr>
            <a:r>
              <a:rPr lang="en-GB" sz="2400" dirty="0" smtClean="0"/>
              <a:t>For a sequence of </a:t>
            </a:r>
            <a:r>
              <a:rPr lang="en-GB" sz="2400" dirty="0" smtClean="0">
                <a:solidFill>
                  <a:srgbClr val="0000FF"/>
                </a:solidFill>
              </a:rPr>
              <a:t>4 items </a:t>
            </a:r>
            <a:r>
              <a:rPr lang="en-GB" sz="2400" dirty="0" smtClean="0">
                <a:solidFill>
                  <a:srgbClr val="C00000"/>
                </a:solidFill>
              </a:rPr>
              <a:t>&lt;</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0</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1</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2</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3</a:t>
            </a:r>
            <a:r>
              <a:rPr lang="en-GB" sz="2400" dirty="0" smtClean="0">
                <a:solidFill>
                  <a:srgbClr val="C00000"/>
                </a:solidFill>
              </a:rPr>
              <a:t> &gt;</a:t>
            </a:r>
            <a:r>
              <a:rPr lang="en-GB" sz="2400" dirty="0" smtClean="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smtClean="0">
                <a:solidFill>
                  <a:srgbClr val="006600"/>
                </a:solidFill>
              </a:rPr>
              <a:t>LinkedList </a:t>
            </a:r>
            <a:r>
              <a:rPr lang="en-GB" sz="2000" dirty="0" smtClean="0">
                <a:latin typeface="Arial" pitchFamily="34" charset="0"/>
              </a:rPr>
              <a:t>&lt;</a:t>
            </a:r>
            <a:r>
              <a:rPr lang="en-GB" sz="2000" smtClean="0">
                <a:latin typeface="Arial" pitchFamily="34" charset="0"/>
              </a:rPr>
              <a:t>String&gt;();</a:t>
            </a:r>
            <a:endParaRPr lang="en-GB" sz="2000" dirty="0">
              <a:latin typeface="Arial" pitchFamily="34" charset="0"/>
            </a:endParaRP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a3”);</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a2”);</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a1”);</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a:t>
              </a:r>
              <a:r>
                <a:rPr lang="en-US" sz="1600">
                  <a:solidFill>
                    <a:srgbClr val="0000FF"/>
                  </a:solidFill>
                </a:rPr>
                <a:t>how </a:t>
              </a:r>
              <a:r>
                <a:rPr lang="en-US" sz="1600" smtClean="0">
                  <a:solidFill>
                    <a:srgbClr val="C00000"/>
                  </a:solidFill>
                </a:rPr>
                <a:t>addFirst()</a:t>
              </a:r>
              <a:r>
                <a:rPr lang="en-US" sz="1600" smtClean="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Is this better than the code </a:t>
            </a:r>
            <a:r>
              <a:rPr lang="en-US" smtClean="0"/>
              <a:t>in previous slide?</a:t>
            </a:r>
            <a:endParaRPr lang="en-SG" dirty="0"/>
          </a:p>
        </p:txBody>
      </p:sp>
      <p:sp>
        <p:nvSpPr>
          <p:cNvPr id="4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a:t>
            </a:r>
            <a:r>
              <a:rPr lang="en-US" sz="3600" smtClean="0">
                <a:latin typeface="Britannic Bold" panose="020B0903060703020204" pitchFamily="34" charset="0"/>
              </a:rPr>
              <a:t>(1/7)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01908"/>
            <a:ext cx="8229600" cy="685800"/>
          </a:xfrm>
        </p:spPr>
        <p:txBody>
          <a:bodyPr>
            <a:normAutofit/>
          </a:bodyPr>
          <a:lstStyle/>
          <a:p>
            <a:r>
              <a:rPr lang="en-GB" sz="2800" dirty="0" smtClean="0"/>
              <a:t>Using </a:t>
            </a:r>
            <a:r>
              <a:rPr lang="en-GB" sz="2800" dirty="0" smtClean="0">
                <a:solidFill>
                  <a:srgbClr val="0000FF"/>
                </a:solidFill>
              </a:rPr>
              <a:t>ListNode</a:t>
            </a:r>
            <a:r>
              <a:rPr lang="en-GB" sz="2800" dirty="0" smtClean="0"/>
              <a:t> to define </a:t>
            </a:r>
            <a:r>
              <a:rPr lang="en-GB" sz="2800" dirty="0" smtClean="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class </a:t>
              </a:r>
              <a:r>
                <a:rPr lang="en-US" sz="1600" b="1" dirty="0" smtClean="0">
                  <a:latin typeface="Courier New" pitchFamily="49" charset="0"/>
                  <a:cs typeface="Courier New" pitchFamily="49" charset="0"/>
                </a:rPr>
                <a:t>BasicLinkedList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ListInterface</a:t>
              </a:r>
              <a:r>
                <a:rPr lang="en-US" sz="1600" b="1" dirty="0" smtClean="0">
                  <a:latin typeface="Courier New" pitchFamily="49" charset="0"/>
                  <a:cs typeface="Courier New" pitchFamily="49" charset="0"/>
                </a:rPr>
                <a:t> &lt;E&gt;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get from an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return </a:t>
              </a:r>
              <a:r>
                <a:rPr lang="en-US" sz="1600" b="1" dirty="0" err="1" smtClean="0">
                  <a:latin typeface="Courier New" pitchFamily="49" charset="0"/>
                  <a:cs typeface="Courier New" pitchFamily="49" charset="0"/>
                </a:rPr>
                <a:t>head.getElement</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a:t>
              </a:r>
            </a:p>
            <a:p>
              <a:pPr>
                <a:tabLst>
                  <a:tab pos="290513" algn="l"/>
                  <a:tab pos="566738" algn="l"/>
                  <a:tab pos="809625" algn="l"/>
                  <a:tab pos="1079500"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for </a:t>
              </a:r>
              <a:r>
                <a:rPr lang="pt-BR" sz="1600" b="1" dirty="0" smtClean="0">
                  <a:latin typeface="Courier New" pitchFamily="49" charset="0"/>
                  <a:cs typeface="Courier New" pitchFamily="49" charset="0"/>
                </a:rPr>
                <a:t>(ListNode &lt;E&gt; n = head; n != </a:t>
              </a:r>
              <a:r>
                <a:rPr lang="pt-BR" sz="1600" b="1" dirty="0" smtClean="0">
                  <a:solidFill>
                    <a:srgbClr val="006600"/>
                  </a:solidFill>
                  <a:latin typeface="Courier New" pitchFamily="49" charset="0"/>
                  <a:cs typeface="Courier New" pitchFamily="49" charset="0"/>
                </a:rPr>
                <a:t>null</a:t>
              </a:r>
              <a:r>
                <a:rPr lang="pt-BR" sz="1600" b="1" dirty="0" smtClean="0">
                  <a:latin typeface="Courier New" pitchFamily="49" charset="0"/>
                  <a:cs typeface="Courier New" pitchFamily="49" charset="0"/>
                </a:rPr>
                <a:t>; n = n.getNext())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(n.getElement().equals(item))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true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 </a:t>
              </a:r>
              <a:r>
                <a:rPr lang="en-US" sz="1600" b="1" dirty="0" smtClean="0">
                  <a:solidFill>
                    <a:srgbClr val="006600"/>
                  </a:solidFill>
                  <a:latin typeface="Courier New" pitchFamily="49" charset="0"/>
                  <a:cs typeface="Courier New" pitchFamily="49" charset="0"/>
                </a:rPr>
                <a:t>false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err="1" smtClean="0">
                <a:solidFill>
                  <a:srgbClr val="C00000"/>
                </a:solidFill>
              </a:rPr>
              <a:t>getElement</a:t>
            </a:r>
            <a:r>
              <a:rPr lang="en-US" sz="1600" dirty="0" smtClean="0">
                <a:solidFill>
                  <a:srgbClr val="C00000"/>
                </a:solidFill>
              </a:rPr>
              <a:t>() </a:t>
            </a:r>
            <a:r>
              <a:rPr lang="en-US" sz="1600" dirty="0" smtClean="0"/>
              <a:t>and </a:t>
            </a:r>
            <a:r>
              <a:rPr lang="en-US" sz="1600" dirty="0" err="1" smtClean="0">
                <a:solidFill>
                  <a:srgbClr val="C00000"/>
                </a:solidFill>
              </a:rPr>
              <a:t>getNext</a:t>
            </a:r>
            <a:r>
              <a:rPr lang="en-US" sz="1600" dirty="0" smtClean="0">
                <a:solidFill>
                  <a:srgbClr val="C00000"/>
                </a:solidFill>
              </a:rPr>
              <a:t>() </a:t>
            </a:r>
            <a:r>
              <a:rPr lang="en-US" sz="1600" dirty="0" smtClean="0"/>
              <a:t>are methods in </a:t>
            </a:r>
            <a:r>
              <a:rPr lang="en-US" sz="1600" dirty="0" err="1" smtClean="0"/>
              <a:t>ListNode</a:t>
            </a:r>
            <a:r>
              <a:rPr lang="en-US" sz="1600" dirty="0" smtClean="0"/>
              <a:t> class (</a:t>
            </a:r>
            <a:r>
              <a:rPr lang="en-US" sz="1600" smtClean="0">
                <a:hlinkClick r:id="rId3" action="ppaction://hlinksldjump"/>
              </a:rPr>
              <a:t>slide 29</a:t>
            </a:r>
            <a:r>
              <a:rPr lang="en-US" sz="1600" smtClean="0"/>
              <a:t>)</a:t>
            </a:r>
            <a:endParaRPr lang="en-SG" sz="1600" dirty="0"/>
          </a:p>
        </p:txBody>
      </p:sp>
      <p:sp>
        <p:nvSpPr>
          <p:cNvPr id="1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a:t>
            </a:r>
            <a:r>
              <a:rPr lang="en-US" sz="3600" smtClean="0">
                <a:latin typeface="Britannic Bold" panose="020B0903060703020204" pitchFamily="34" charset="0"/>
              </a:rPr>
              <a:t>(2/7)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46879"/>
            <a:ext cx="8229600" cy="685800"/>
          </a:xfrm>
        </p:spPr>
        <p:txBody>
          <a:bodyPr>
            <a:normAutofit/>
          </a:bodyPr>
          <a:lstStyle/>
          <a:p>
            <a:r>
              <a:rPr lang="en-GB" sz="2800" dirty="0" smtClean="0"/>
              <a:t>The </a:t>
            </a:r>
            <a:r>
              <a:rPr lang="en-GB" sz="2800" dirty="0" smtClean="0">
                <a:solidFill>
                  <a:srgbClr val="0000FF"/>
                </a:solidFill>
              </a:rPr>
              <a:t>adding</a:t>
            </a:r>
            <a:r>
              <a:rPr lang="en-GB" sz="2800" dirty="0" smtClean="0"/>
              <a:t> and </a:t>
            </a:r>
            <a:r>
              <a:rPr lang="en-GB" sz="2800" dirty="0" smtClean="0">
                <a:solidFill>
                  <a:srgbClr val="0000FF"/>
                </a:solidFill>
              </a:rPr>
              <a:t>removal</a:t>
            </a:r>
            <a:r>
              <a:rPr lang="en-GB" sz="2800" dirty="0" smtClean="0"/>
              <a:t> </a:t>
            </a:r>
            <a:r>
              <a:rPr lang="en-GB" sz="2800" smtClean="0"/>
              <a:t>of first element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4" name="Group 31"/>
          <p:cNvGrpSpPr/>
          <p:nvPr/>
        </p:nvGrpSpPr>
        <p:grpSpPr>
          <a:xfrm>
            <a:off x="228600" y="1398900"/>
            <a:ext cx="8534400" cy="4108073"/>
            <a:chOff x="304800" y="1066800"/>
            <a:chExt cx="8534400" cy="4108073"/>
          </a:xfrm>
        </p:grpSpPr>
        <p:sp>
          <p:nvSpPr>
            <p:cNvPr id="33" name="TextBox 32"/>
            <p:cNvSpPr txBox="1"/>
            <p:nvPr/>
          </p:nvSpPr>
          <p:spPr>
            <a:xfrm>
              <a:off x="304800" y="1143000"/>
              <a:ext cx="85344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a:t>
              </a:r>
            </a:p>
            <a:p>
              <a:pPr>
                <a:tabLst>
                  <a:tab pos="231775" algn="l"/>
                  <a:tab pos="508000" algn="l"/>
                  <a:tab pos="739775"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(item, head); </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98513" algn="l"/>
                </a:tabLst>
              </a:pPr>
              <a:endParaRPr lang="en-US" sz="1600" b="1" dirty="0" smtClean="0">
                <a:latin typeface="Courier New" pitchFamily="49" charset="0"/>
                <a:cs typeface="Courier New" pitchFamily="49" charset="0"/>
              </a:endParaRP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31775" algn="l"/>
                  <a:tab pos="508000" algn="l"/>
                  <a:tab pos="739775" algn="l"/>
                </a:tabLst>
              </a:pPr>
              <a:r>
                <a:rPr lang="en-US" sz="1600" b="1" dirty="0" smtClean="0">
                  <a:latin typeface="Courier New" pitchFamily="49" charset="0"/>
                  <a:cs typeface="Courier New" pitchFamily="49" charset="0"/>
                </a:rPr>
                <a:t>		ListNode &lt;E&gt; </a:t>
              </a:r>
              <a:r>
                <a:rPr lang="en-US" sz="1600" b="1" dirty="0" err="1" smtClean="0">
                  <a:latin typeface="Courier New" pitchFamily="49" charset="0"/>
                  <a:cs typeface="Courier New" pitchFamily="49" charset="0"/>
                </a:rPr>
                <a:t>ln</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remove from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ln = head;</a:t>
              </a:r>
            </a:p>
            <a:p>
              <a:pPr>
                <a:tabLst>
                  <a:tab pos="231775" algn="l"/>
                  <a:tab pos="508000" algn="l"/>
                  <a:tab pos="739775" algn="l"/>
                </a:tabLst>
              </a:pPr>
              <a:r>
                <a:rPr lang="en-US" sz="1600" b="1" dirty="0" smtClean="0">
                  <a:latin typeface="Courier New" pitchFamily="49" charset="0"/>
                  <a:cs typeface="Courier New" pitchFamily="49" charset="0"/>
                </a:rPr>
                <a:t>			head = </a:t>
              </a:r>
              <a:r>
                <a:rPr lang="en-US" sz="1600" b="1" dirty="0" err="1" smtClean="0">
                  <a:latin typeface="Courier New" pitchFamily="49" charset="0"/>
                  <a:cs typeface="Courier New" pitchFamily="49" charset="0"/>
                </a:rPr>
                <a:t>head.getNext</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ln.getElement</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
        <p:nvSpPr>
          <p:cNvPr id="10" name="TextBox 9"/>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err="1" smtClean="0">
                <a:solidFill>
                  <a:srgbClr val="C00000"/>
                </a:solidFill>
              </a:rPr>
              <a:t>getElement</a:t>
            </a:r>
            <a:r>
              <a:rPr lang="en-US" sz="1600" dirty="0" smtClean="0">
                <a:solidFill>
                  <a:srgbClr val="C00000"/>
                </a:solidFill>
              </a:rPr>
              <a:t>() </a:t>
            </a:r>
            <a:r>
              <a:rPr lang="en-US" sz="1600" dirty="0" smtClean="0"/>
              <a:t>and </a:t>
            </a:r>
            <a:r>
              <a:rPr lang="en-US" sz="1600" dirty="0" err="1" smtClean="0">
                <a:solidFill>
                  <a:srgbClr val="C00000"/>
                </a:solidFill>
              </a:rPr>
              <a:t>getNext</a:t>
            </a:r>
            <a:r>
              <a:rPr lang="en-US" sz="1600" dirty="0" smtClean="0">
                <a:solidFill>
                  <a:srgbClr val="C00000"/>
                </a:solidFill>
              </a:rPr>
              <a:t>() </a:t>
            </a:r>
            <a:r>
              <a:rPr lang="en-US" sz="1600" dirty="0" smtClean="0"/>
              <a:t>are methods in </a:t>
            </a:r>
            <a:r>
              <a:rPr lang="en-US" sz="1600" dirty="0" err="1" smtClean="0"/>
              <a:t>ListNode</a:t>
            </a:r>
            <a:r>
              <a:rPr lang="en-US" sz="1600" dirty="0" smtClean="0"/>
              <a:t> class (</a:t>
            </a:r>
            <a:r>
              <a:rPr lang="en-US" sz="1600" smtClean="0">
                <a:hlinkClick r:id="rId3" action="ppaction://hlinksldjump"/>
              </a:rPr>
              <a:t>slide 29</a:t>
            </a:r>
            <a:r>
              <a:rPr lang="en-US" sz="1600" smtClean="0"/>
              <a:t>)</a:t>
            </a:r>
            <a:endParaRPr lang="en-SG"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C00000"/>
                </a:solidFill>
                <a:latin typeface="Britannic Bold" panose="020B0903060703020204" pitchFamily="34" charset="0"/>
              </a:rPr>
              <a:t>3.5 </a:t>
            </a:r>
            <a:r>
              <a:rPr lang="en-US" sz="3600">
                <a:latin typeface="Britannic Bold" panose="020B0903060703020204" pitchFamily="34" charset="0"/>
              </a:rPr>
              <a:t>Basic Linked List </a:t>
            </a:r>
            <a:r>
              <a:rPr lang="en-US" sz="3600" smtClean="0">
                <a:latin typeface="Britannic Bold" panose="020B0903060703020204" pitchFamily="34" charset="0"/>
              </a:rPr>
              <a:t>(3/7</a:t>
            </a:r>
            <a:r>
              <a:rPr lang="en-US" sz="360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smtClean="0"/>
              <a:t>The </a:t>
            </a:r>
            <a:r>
              <a:rPr lang="en-GB" sz="2400" dirty="0" err="1" smtClean="0">
                <a:solidFill>
                  <a:srgbClr val="0000FF"/>
                </a:solidFill>
              </a:rPr>
              <a:t>addFirst</a:t>
            </a:r>
            <a:r>
              <a:rPr lang="en-GB" sz="2400" dirty="0" smtClean="0">
                <a:solidFill>
                  <a:srgbClr val="0000FF"/>
                </a:solidFill>
              </a:rPr>
              <a: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sp>
        <p:nvSpPr>
          <p:cNvPr id="8" name="Footer Placeholder 7"/>
          <p:cNvSpPr>
            <a:spLocks noGrp="1"/>
          </p:cNvSpPr>
          <p:nvPr>
            <p:ph type="ftr" sz="quarter" idx="10"/>
          </p:nvPr>
        </p:nvSpPr>
        <p:spPr/>
        <p:txBody>
          <a:bodyPr/>
          <a:lstStyle/>
          <a:p>
            <a:r>
              <a:rPr lang="en-SG" dirty="0" smtClean="0"/>
              <a:t>[CS1020 </a:t>
            </a:r>
            <a:r>
              <a:rPr lang="en-SG" smtClean="0"/>
              <a:t>Lecture 6 AY2013/4 </a:t>
            </a:r>
            <a:r>
              <a:rPr lang="en-SG" dirty="0" smtClean="0"/>
              <a:t>S2]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gridCol w="3206338"/>
                <a:gridCol w="3230088"/>
              </a:tblGrid>
              <a:tr h="470733">
                <a:tc>
                  <a:txBody>
                    <a:bodyPr/>
                    <a:lstStyle/>
                    <a:p>
                      <a:r>
                        <a:rPr lang="en-US" dirty="0" smtClean="0"/>
                        <a:t>Case</a:t>
                      </a:r>
                      <a:endParaRPr lang="en-US" dirty="0"/>
                    </a:p>
                  </a:txBody>
                  <a:tcPr/>
                </a:tc>
                <a:tc>
                  <a:txBody>
                    <a:bodyPr/>
                    <a:lstStyle/>
                    <a:p>
                      <a:pPr algn="ctr"/>
                      <a:r>
                        <a:rPr lang="en-US" smtClean="0"/>
                        <a:t>Before:</a:t>
                      </a:r>
                      <a:r>
                        <a:rPr lang="en-US" baseline="0" smtClean="0"/>
                        <a:t> </a:t>
                      </a:r>
                      <a:r>
                        <a:rPr lang="en-US" smtClean="0">
                          <a:solidFill>
                            <a:schemeClr val="tx1"/>
                          </a:solidFill>
                        </a:rPr>
                        <a:t>list</a:t>
                      </a:r>
                      <a:endParaRPr lang="en-US" dirty="0">
                        <a:solidFill>
                          <a:schemeClr val="tx1"/>
                        </a:solidFill>
                      </a:endParaRPr>
                    </a:p>
                  </a:txBody>
                  <a:tcPr/>
                </a:tc>
                <a:tc>
                  <a:txBody>
                    <a:bodyPr/>
                    <a:lstStyle/>
                    <a:p>
                      <a:pPr algn="ctr"/>
                      <a:r>
                        <a:rPr lang="en-US" smtClean="0"/>
                        <a:t>After: </a:t>
                      </a:r>
                      <a:r>
                        <a:rPr lang="en-US" smtClean="0">
                          <a:solidFill>
                            <a:schemeClr val="tx1"/>
                          </a:solidFill>
                        </a:rPr>
                        <a:t>list.addFirst(99)</a:t>
                      </a:r>
                      <a:endParaRPr lang="en-US" dirty="0">
                        <a:solidFill>
                          <a:schemeClr val="tx1"/>
                        </a:solidFill>
                      </a:endParaRPr>
                    </a:p>
                  </a:txBody>
                  <a:tcPr/>
                </a:tc>
              </a:tr>
              <a:tr h="821712">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19395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323600">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 void </a:t>
            </a:r>
            <a:r>
              <a:rPr lang="en-US" sz="1200" b="1" dirty="0" smtClean="0">
                <a:latin typeface="Courier New" pitchFamily="49" charset="0"/>
                <a:cs typeface="Courier New" pitchFamily="49" charset="0"/>
              </a:rPr>
              <a:t>addFirst(E item) {</a:t>
            </a:r>
          </a:p>
          <a:p>
            <a:pPr>
              <a:tabLst>
                <a:tab pos="231775" algn="l"/>
                <a:tab pos="508000" algn="l"/>
                <a:tab pos="739775" algn="l"/>
              </a:tabLst>
            </a:pPr>
            <a:r>
              <a:rPr lang="en-US" sz="1200" b="1" dirty="0" smtClean="0">
                <a:latin typeface="Courier New" pitchFamily="49" charset="0"/>
                <a:cs typeface="Courier New" pitchFamily="49" charset="0"/>
              </a:rPr>
              <a:t>	head = </a:t>
            </a:r>
            <a:r>
              <a:rPr lang="en-US" sz="1200" b="1" dirty="0" smtClean="0">
                <a:solidFill>
                  <a:srgbClr val="0000FF"/>
                </a:solidFill>
                <a:latin typeface="Courier New" pitchFamily="49" charset="0"/>
                <a:cs typeface="Courier New" pitchFamily="49" charset="0"/>
              </a:rPr>
              <a:t>new</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ListNode</a:t>
            </a:r>
            <a:r>
              <a:rPr lang="en-US" sz="1200" b="1" dirty="0" smtClean="0">
                <a:latin typeface="Courier New" pitchFamily="49" charset="0"/>
                <a:cs typeface="Courier New" pitchFamily="49" charset="0"/>
              </a:rPr>
              <a:t> &lt;E&gt; (item, head);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num_nodes</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err="1" smtClean="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err="1" smtClean="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err="1" smtClean="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err="1" smtClean="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Tree>
    <p:extLst>
      <p:ext uri="{BB962C8B-B14F-4D97-AF65-F5344CB8AC3E}">
        <p14:creationId xmlns:p14="http://schemas.microsoft.com/office/powerpoint/2010/main" val="257511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C00000"/>
                </a:solidFill>
                <a:latin typeface="Britannic Bold" panose="020B0903060703020204" pitchFamily="34" charset="0"/>
              </a:rPr>
              <a:t>3.5 </a:t>
            </a:r>
            <a:r>
              <a:rPr lang="en-US" sz="3600">
                <a:latin typeface="Britannic Bold" panose="020B0903060703020204" pitchFamily="34" charset="0"/>
              </a:rPr>
              <a:t>Basic Linked List </a:t>
            </a:r>
            <a:r>
              <a:rPr lang="en-US" sz="3600" smtClean="0">
                <a:latin typeface="Britannic Bold" panose="020B0903060703020204" pitchFamily="34" charset="0"/>
              </a:rPr>
              <a:t>(4/7</a:t>
            </a:r>
            <a:r>
              <a:rPr lang="en-US" sz="360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smtClean="0"/>
              <a:t>The </a:t>
            </a:r>
            <a:r>
              <a:rPr lang="en-GB" sz="2400" dirty="0" err="1" smtClean="0">
                <a:solidFill>
                  <a:srgbClr val="0000FF"/>
                </a:solidFill>
              </a:rPr>
              <a:t>removeFirst</a:t>
            </a:r>
            <a:r>
              <a:rPr lang="en-GB" sz="2400" dirty="0" smtClean="0">
                <a:solidFill>
                  <a:srgbClr val="0000FF"/>
                </a:solidFill>
              </a:rPr>
              <a: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sp>
        <p:nvSpPr>
          <p:cNvPr id="8" name="Footer Placeholder 7"/>
          <p:cNvSpPr>
            <a:spLocks noGrp="1"/>
          </p:cNvSpPr>
          <p:nvPr>
            <p:ph type="ftr" sz="quarter" idx="10"/>
          </p:nvPr>
        </p:nvSpPr>
        <p:spPr/>
        <p:txBody>
          <a:bodyPr/>
          <a:lstStyle/>
          <a:p>
            <a:r>
              <a:rPr lang="en-SG" dirty="0" smtClean="0"/>
              <a:t>[CS1020 </a:t>
            </a:r>
            <a:r>
              <a:rPr lang="en-SG" smtClean="0"/>
              <a:t>Lecture 6 AY2013/4 </a:t>
            </a:r>
            <a:r>
              <a:rPr lang="en-SG" dirty="0" smtClean="0"/>
              <a:t>S2]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gridCol w="3206338"/>
                <a:gridCol w="3230088"/>
              </a:tblGrid>
              <a:tr h="399876">
                <a:tc>
                  <a:txBody>
                    <a:bodyPr/>
                    <a:lstStyle/>
                    <a:p>
                      <a:r>
                        <a:rPr lang="en-US" dirty="0" smtClean="0"/>
                        <a:t>Case</a:t>
                      </a:r>
                      <a:endParaRPr lang="en-US" dirty="0"/>
                    </a:p>
                  </a:txBody>
                  <a:tcPr/>
                </a:tc>
                <a:tc>
                  <a:txBody>
                    <a:bodyPr/>
                    <a:lstStyle/>
                    <a:p>
                      <a:pPr algn="ctr"/>
                      <a:r>
                        <a:rPr lang="en-US" smtClean="0"/>
                        <a:t>Before:</a:t>
                      </a:r>
                      <a:r>
                        <a:rPr lang="en-US" baseline="0" smtClean="0"/>
                        <a:t> </a:t>
                      </a:r>
                      <a:r>
                        <a:rPr lang="en-US" smtClean="0">
                          <a:solidFill>
                            <a:schemeClr val="tx1"/>
                          </a:solidFill>
                        </a:rPr>
                        <a:t>list</a:t>
                      </a:r>
                      <a:endParaRPr lang="en-US" dirty="0">
                        <a:solidFill>
                          <a:schemeClr val="tx1"/>
                        </a:solidFill>
                      </a:endParaRPr>
                    </a:p>
                  </a:txBody>
                  <a:tcPr/>
                </a:tc>
                <a:tc>
                  <a:txBody>
                    <a:bodyPr/>
                    <a:lstStyle/>
                    <a:p>
                      <a:pPr algn="ctr"/>
                      <a:r>
                        <a:rPr lang="en-US" smtClean="0"/>
                        <a:t>After: </a:t>
                      </a:r>
                      <a:r>
                        <a:rPr lang="en-US" smtClean="0">
                          <a:solidFill>
                            <a:schemeClr val="tx1"/>
                          </a:solidFill>
                        </a:rPr>
                        <a:t>list.removeFirst()</a:t>
                      </a:r>
                      <a:endParaRPr lang="en-US" dirty="0">
                        <a:solidFill>
                          <a:schemeClr val="tx1"/>
                        </a:solidFill>
                      </a:endParaRPr>
                    </a:p>
                  </a:txBody>
                  <a:tcPr/>
                </a:tc>
              </a:tr>
              <a:tr h="698024">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01423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124365">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a:t>
            </a:r>
            <a:r>
              <a:rPr lang="en-US" sz="1200" b="1" dirty="0" smtClean="0">
                <a:latin typeface="Courier New" pitchFamily="49" charset="0"/>
                <a:cs typeface="Courier New" pitchFamily="49" charset="0"/>
              </a:rPr>
              <a:t> E removeFirst()</a:t>
            </a:r>
            <a:r>
              <a:rPr lang="en-US" sz="1200" b="1" dirty="0" smtClean="0">
                <a:solidFill>
                  <a:srgbClr val="0000FF"/>
                </a:solidFill>
                <a:latin typeface="Courier New" pitchFamily="49" charset="0"/>
                <a:cs typeface="Courier New" pitchFamily="49" charset="0"/>
              </a:rPr>
              <a:t> throws </a:t>
            </a:r>
            <a:r>
              <a:rPr lang="en-US" sz="1200" b="1" dirty="0" smtClean="0">
                <a:latin typeface="Courier New" pitchFamily="49" charset="0"/>
                <a:cs typeface="Courier New" pitchFamily="49" charset="0"/>
              </a:rPr>
              <a:t>NoSuchElementException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ListNode</a:t>
            </a:r>
            <a:r>
              <a:rPr lang="en-US" sz="1200" b="1" dirty="0" smtClean="0">
                <a:latin typeface="Courier New" pitchFamily="49" charset="0"/>
                <a:cs typeface="Courier New" pitchFamily="49" charset="0"/>
              </a:rPr>
              <a:t> &lt;E&gt; </a:t>
            </a:r>
            <a:r>
              <a:rPr lang="en-US" sz="1200" b="1" dirty="0" err="1" smtClean="0">
                <a:latin typeface="Courier New" pitchFamily="49" charset="0"/>
                <a:cs typeface="Courier New" pitchFamily="49" charset="0"/>
              </a:rPr>
              <a:t>ln</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if</a:t>
            </a:r>
            <a:r>
              <a:rPr lang="en-US" sz="1200" b="1" dirty="0" smtClean="0">
                <a:latin typeface="Courier New" pitchFamily="49" charset="0"/>
                <a:cs typeface="Courier New" pitchFamily="49" charset="0"/>
              </a:rPr>
              <a:t> (head == </a:t>
            </a:r>
            <a:r>
              <a:rPr lang="en-US" sz="1200" b="1" dirty="0" smtClean="0">
                <a:solidFill>
                  <a:srgbClr val="006600"/>
                </a:solidFill>
                <a:latin typeface="Courier New" pitchFamily="49" charset="0"/>
                <a:cs typeface="Courier New" pitchFamily="49" charset="0"/>
              </a:rPr>
              <a:t>null</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throw new </a:t>
            </a:r>
            <a:r>
              <a:rPr lang="en-US" sz="1200" b="1" dirty="0" smtClean="0">
                <a:latin typeface="Courier New" pitchFamily="49" charset="0"/>
                <a:cs typeface="Courier New" pitchFamily="49" charset="0"/>
              </a:rPr>
              <a:t>NoSuchElementException(</a:t>
            </a:r>
            <a:r>
              <a:rPr lang="en-US" sz="1200" b="1" dirty="0" smtClean="0">
                <a:solidFill>
                  <a:srgbClr val="006600"/>
                </a:solidFill>
                <a:latin typeface="Courier New" pitchFamily="49" charset="0"/>
                <a:cs typeface="Courier New" pitchFamily="49" charset="0"/>
              </a:rPr>
              <a:t>"can't remove"</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else </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ln</a:t>
            </a:r>
            <a:r>
              <a:rPr lang="en-US" sz="1200" b="1" dirty="0" smtClean="0">
                <a:latin typeface="Courier New" pitchFamily="49" charset="0"/>
                <a:cs typeface="Courier New" pitchFamily="49" charset="0"/>
              </a:rPr>
              <a:t> = head; head = </a:t>
            </a:r>
            <a:r>
              <a:rPr lang="en-US" sz="1200" b="1" dirty="0" err="1" smtClean="0">
                <a:latin typeface="Courier New" pitchFamily="49" charset="0"/>
                <a:cs typeface="Courier New" pitchFamily="49" charset="0"/>
              </a:rPr>
              <a:t>head.getNext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num_nodes</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ln.getElement</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a:t>
            </a:r>
            <a:endParaRPr lang="en-US" sz="1200" b="1" dirty="0">
              <a:latin typeface="Courier New" pitchFamily="49" charset="0"/>
              <a:cs typeface="Courier New" pitchFamily="49" charset="0"/>
            </a:endParaRP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err="1" smtClean="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err="1" smtClean="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err="1" smtClean="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smtClean="0"/>
              <a:t>can’t remove</a:t>
            </a:r>
            <a:endParaRPr lang="en-US"/>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err="1" smtClean="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smtClean="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92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a:t>
            </a:r>
            <a:r>
              <a:rPr lang="en-US" sz="3600" smtClean="0">
                <a:latin typeface="Britannic Bold" panose="020B0903060703020204" pitchFamily="34" charset="0"/>
              </a:rPr>
              <a:t>List (</a:t>
            </a:r>
            <a:r>
              <a:rPr lang="en-US" sz="3600">
                <a:latin typeface="Britannic Bold" panose="020B0903060703020204" pitchFamily="34" charset="0"/>
              </a:rPr>
              <a:t>5</a:t>
            </a:r>
            <a:r>
              <a:rPr lang="en-US" sz="360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smtClean="0"/>
              <a:t>Printing of the linked list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"Nothing to print..."</a:t>
              </a:r>
              <a:r>
                <a:rPr lang="en-US" sz="1600" b="1" dirty="0" smtClean="0">
                  <a:latin typeface="Courier New" pitchFamily="49" charset="0"/>
                  <a:cs typeface="Courier New" pitchFamily="49" charset="0"/>
                </a:rPr>
                <a:t>);</a:t>
              </a:r>
            </a:p>
            <a:p>
              <a:pPr>
                <a:tabLst>
                  <a:tab pos="290513" algn="l"/>
                  <a:tab pos="566738" algn="l"/>
                  <a:tab pos="855663" algn="l"/>
                </a:tabLst>
              </a:pPr>
              <a:endParaRPr lang="en-US" sz="1600" b="1" dirty="0" smtClean="0">
                <a:latin typeface="Courier New" pitchFamily="49" charset="0"/>
                <a:cs typeface="Courier New" pitchFamily="49" charset="0"/>
              </a:endParaRPr>
            </a:p>
            <a:p>
              <a:pPr>
                <a:tabLst>
                  <a:tab pos="290513" algn="l"/>
                  <a:tab pos="566738" algn="l"/>
                  <a:tab pos="855663" algn="l"/>
                </a:tabLst>
              </a:pPr>
              <a:r>
                <a:rPr lang="en-US" sz="1600" b="1" dirty="0" smtClean="0">
                  <a:latin typeface="Courier New" pitchFamily="49" charset="0"/>
                  <a:cs typeface="Courier New" pitchFamily="49" charset="0"/>
                </a:rPr>
                <a:t>		ListNode &lt;E&gt; ln = head;</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ln.getElement</a:t>
              </a:r>
              <a:r>
                <a:rPr lang="en-US" sz="1600" b="1" dirty="0" smtClean="0">
                  <a:latin typeface="Courier New" pitchFamily="49" charset="0"/>
                  <a:cs typeface="Courier New" pitchFamily="49" charset="0"/>
                </a:rPr>
                <a:t>());</a:t>
              </a:r>
            </a:p>
            <a:p>
              <a:pPr>
                <a:tabLst>
                  <a:tab pos="290513" algn="l"/>
                  <a:tab pos="566738" algn="l"/>
                  <a:tab pos="855663"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 </a:t>
              </a:r>
              <a:r>
                <a:rPr lang="nn-NO" sz="1600" b="1" dirty="0" smtClean="0">
                  <a:latin typeface="Courier New" pitchFamily="49" charset="0"/>
                  <a:cs typeface="Courier New" pitchFamily="49" charset="0"/>
                </a:rPr>
                <a:t>i=</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num_nodes; i++) {</a:t>
              </a:r>
            </a:p>
            <a:p>
              <a:pPr>
                <a:tabLst>
                  <a:tab pos="290513" algn="l"/>
                  <a:tab pos="566738" algn="l"/>
                  <a:tab pos="855663" algn="l"/>
                </a:tabLst>
              </a:pPr>
              <a:r>
                <a:rPr lang="en-US" sz="1600" b="1" dirty="0" smtClean="0">
                  <a:latin typeface="Courier New" pitchFamily="49" charset="0"/>
                  <a:cs typeface="Courier New" pitchFamily="49" charset="0"/>
                </a:rPr>
                <a:t>			ln = </a:t>
              </a:r>
              <a:r>
                <a:rPr lang="en-US" sz="1600" b="1" dirty="0" err="1" smtClean="0">
                  <a:latin typeface="Courier New" pitchFamily="49" charset="0"/>
                  <a:cs typeface="Courier New" pitchFamily="49" charset="0"/>
                </a:rPr>
                <a:t>ln.getNext</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 "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ln.getElement</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p>
            <a:p>
              <a:pPr>
                <a:tabLst>
                  <a:tab pos="290513" algn="l"/>
                  <a:tab pos="566738" algn="l"/>
                  <a:tab pos="855663"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a:t>
            </a:r>
            <a:r>
              <a:rPr lang="en-US" sz="3600" smtClean="0">
                <a:latin typeface="Britannic Bold" panose="020B0903060703020204" pitchFamily="34" charset="0"/>
              </a:rPr>
              <a:t>1 (</a:t>
            </a:r>
            <a:r>
              <a:rPr lang="en-US" sz="3600">
                <a:latin typeface="Britannic Bold" panose="020B0903060703020204" pitchFamily="34" charset="0"/>
              </a:rPr>
              <a:t>6</a:t>
            </a:r>
            <a:r>
              <a:rPr lang="en-US" sz="360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838200"/>
            <a:ext cx="8229600" cy="533400"/>
          </a:xfrm>
        </p:spPr>
        <p:txBody>
          <a:bodyPr>
            <a:normAutofit/>
          </a:bodyPr>
          <a:lstStyle/>
          <a:p>
            <a:r>
              <a:rPr lang="en-GB" sz="2400" dirty="0" smtClean="0"/>
              <a:t>Example use #1</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smtClean="0">
                  <a:solidFill>
                    <a:srgbClr val="0000FF"/>
                  </a:solidFill>
                  <a:latin typeface="Courier New" pitchFamily="49" charset="0"/>
                  <a:cs typeface="Courier New" pitchFamily="49" charset="0"/>
                </a:rPr>
                <a:t>public class</a:t>
              </a:r>
              <a:r>
                <a:rPr lang="en-SG" sz="1600" b="1" smtClean="0">
                  <a:latin typeface="Courier New" pitchFamily="49" charset="0"/>
                  <a:cs typeface="Courier New" pitchFamily="49" charset="0"/>
                </a:rPr>
                <a:t> </a:t>
              </a:r>
              <a:r>
                <a:rPr lang="en-SG" sz="1600" b="1" dirty="0" smtClean="0">
                  <a:latin typeface="Courier New" pitchFamily="49" charset="0"/>
                  <a:cs typeface="Courier New" pitchFamily="49" charset="0"/>
                </a:rPr>
                <a:t>TestBasicLinkedList1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smtClean="0">
                  <a:latin typeface="Courier New" pitchFamily="49" charset="0"/>
                  <a:cs typeface="Courier New" pitchFamily="49" charset="0"/>
                </a:rPr>
                <a:t>		BasicLinkedList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list.removeFirst</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list.contains</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a:t>
            </a:r>
            <a:r>
              <a:rPr lang="en-US" sz="3600" smtClean="0">
                <a:latin typeface="Britannic Bold" panose="020B0903060703020204" pitchFamily="34" charset="0"/>
              </a:rPr>
              <a:t>2 (</a:t>
            </a:r>
            <a:r>
              <a:rPr lang="en-US" sz="3600">
                <a:latin typeface="Britannic Bold" panose="020B0903060703020204" pitchFamily="34" charset="0"/>
              </a:rPr>
              <a:t>7</a:t>
            </a:r>
            <a:r>
              <a:rPr lang="en-US" sz="360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38462" y="873442"/>
            <a:ext cx="8229600" cy="533400"/>
          </a:xfrm>
        </p:spPr>
        <p:txBody>
          <a:bodyPr>
            <a:normAutofit/>
          </a:bodyPr>
          <a:lstStyle/>
          <a:p>
            <a:r>
              <a:rPr lang="en-GB" sz="2400" dirty="0" smtClean="0"/>
              <a:t>Example use #2</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smtClean="0">
                  <a:solidFill>
                    <a:srgbClr val="0000FF"/>
                  </a:solidFill>
                  <a:latin typeface="Courier New" pitchFamily="49" charset="0"/>
                  <a:cs typeface="Courier New" pitchFamily="49" charset="0"/>
                </a:rPr>
                <a:t>public class</a:t>
              </a:r>
              <a:r>
                <a:rPr lang="en-SG" sz="1600" b="1" smtClean="0">
                  <a:latin typeface="Courier New" pitchFamily="49" charset="0"/>
                  <a:cs typeface="Courier New" pitchFamily="49" charset="0"/>
                </a:rPr>
                <a:t> </a:t>
              </a:r>
              <a:r>
                <a:rPr lang="en-SG" sz="1600" b="1" dirty="0" smtClean="0">
                  <a:latin typeface="Courier New" pitchFamily="49" charset="0"/>
                  <a:cs typeface="Courier New" pitchFamily="49" charset="0"/>
                </a:rPr>
                <a:t>TestBasicLinkedList2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smtClean="0">
                  <a:latin typeface="Courier New" pitchFamily="49" charset="0"/>
                  <a:cs typeface="Courier New" pitchFamily="49" charset="0"/>
                </a:rPr>
                <a:t>		BasicLinkedList &lt;Integer&gt;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34</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12</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9</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list.removeFirst</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p>
            <a:p>
              <a:pPr>
                <a:tabLst>
                  <a:tab pos="269875"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smtClean="0">
                <a:latin typeface="Britannic Bold" panose="020B0903060703020204" pitchFamily="34" charset="0"/>
              </a:rPr>
              <a:t>Programs used in this lecture</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1255058"/>
            <a:ext cx="8229600" cy="4912659"/>
          </a:xfrm>
        </p:spPr>
        <p:txBody>
          <a:bodyPr/>
          <a:lstStyle/>
          <a:p>
            <a:pPr lvl="1">
              <a:spcBef>
                <a:spcPts val="600"/>
              </a:spcBef>
              <a:spcAft>
                <a:spcPts val="0"/>
              </a:spcAft>
            </a:pPr>
            <a:r>
              <a:rPr lang="en-US" sz="2400" smtClean="0">
                <a:solidFill>
                  <a:srgbClr val="0000FF"/>
                </a:solidFill>
              </a:rPr>
              <a:t>For </a:t>
            </a:r>
            <a:r>
              <a:rPr lang="en-US" sz="2400" dirty="0" smtClean="0">
                <a:solidFill>
                  <a:srgbClr val="0000FF"/>
                </a:solidFill>
              </a:rPr>
              <a:t>Array implementation of List:</a:t>
            </a:r>
          </a:p>
          <a:p>
            <a:pPr lvl="2">
              <a:spcBef>
                <a:spcPts val="600"/>
              </a:spcBef>
              <a:spcAft>
                <a:spcPts val="0"/>
              </a:spcAft>
            </a:pPr>
            <a:r>
              <a:rPr lang="en-US" sz="2000" dirty="0" smtClean="0"/>
              <a:t>ListInterface.java</a:t>
            </a:r>
          </a:p>
          <a:p>
            <a:pPr lvl="2">
              <a:spcBef>
                <a:spcPts val="600"/>
              </a:spcBef>
              <a:spcAft>
                <a:spcPts val="0"/>
              </a:spcAft>
            </a:pPr>
            <a:r>
              <a:rPr lang="en-US" sz="2000" dirty="0" smtClean="0"/>
              <a:t>ListUsingArray.java, TestListUsingArray.java</a:t>
            </a:r>
          </a:p>
          <a:p>
            <a:pPr lvl="1">
              <a:spcBef>
                <a:spcPts val="1200"/>
              </a:spcBef>
              <a:spcAft>
                <a:spcPts val="0"/>
              </a:spcAft>
            </a:pPr>
            <a:r>
              <a:rPr lang="en-US" sz="2400" dirty="0" smtClean="0">
                <a:solidFill>
                  <a:srgbClr val="0000FF"/>
                </a:solidFill>
              </a:rPr>
              <a:t>For Linked List implementation of List:</a:t>
            </a:r>
          </a:p>
          <a:p>
            <a:pPr lvl="2">
              <a:spcBef>
                <a:spcPts val="600"/>
              </a:spcBef>
              <a:spcAft>
                <a:spcPts val="0"/>
              </a:spcAft>
            </a:pPr>
            <a:r>
              <a:rPr lang="en-US" sz="2000" dirty="0" smtClean="0"/>
              <a:t>ListNode.java</a:t>
            </a:r>
          </a:p>
          <a:p>
            <a:pPr lvl="2">
              <a:spcBef>
                <a:spcPts val="600"/>
              </a:spcBef>
              <a:spcAft>
                <a:spcPts val="0"/>
              </a:spcAft>
            </a:pPr>
            <a:r>
              <a:rPr lang="en-US" sz="2000" dirty="0" smtClean="0"/>
              <a:t>ListInterface.java (same ListInterface.java as in array implementation)</a:t>
            </a:r>
          </a:p>
          <a:p>
            <a:pPr lvl="2">
              <a:spcBef>
                <a:spcPts val="600"/>
              </a:spcBef>
              <a:spcAft>
                <a:spcPts val="0"/>
              </a:spcAft>
            </a:pPr>
            <a:r>
              <a:rPr lang="en-US" sz="2000" dirty="0" smtClean="0"/>
              <a:t>BasicLinkedList.java, TestBasicLinkedList1.java, TestBasicLinkedList2.java</a:t>
            </a:r>
          </a:p>
          <a:p>
            <a:pPr lvl="2">
              <a:spcBef>
                <a:spcPts val="600"/>
              </a:spcBef>
              <a:spcAft>
                <a:spcPts val="0"/>
              </a:spcAft>
            </a:pPr>
            <a:r>
              <a:rPr lang="en-US" sz="2000" dirty="0" smtClean="0"/>
              <a:t>EnhancedListInterface.java</a:t>
            </a:r>
          </a:p>
          <a:p>
            <a:pPr lvl="2">
              <a:spcBef>
                <a:spcPts val="600"/>
              </a:spcBef>
              <a:spcAft>
                <a:spcPts val="0"/>
              </a:spcAft>
            </a:pPr>
            <a:r>
              <a:rPr lang="en-US" sz="2000" dirty="0" smtClean="0"/>
              <a:t>EnhancedLinkedList.java, TestEnhancedLinkedList.java</a:t>
            </a:r>
          </a:p>
          <a:p>
            <a:pPr lvl="2">
              <a:spcBef>
                <a:spcPts val="600"/>
              </a:spcBef>
              <a:spcAft>
                <a:spcPts val="0"/>
              </a:spcAft>
            </a:pPr>
            <a:r>
              <a:rPr lang="en-US" sz="2000" dirty="0" smtClean="0"/>
              <a:t>TailedLinkedList.java</a:t>
            </a:r>
            <a:r>
              <a:rPr lang="en-US" sz="2000" smtClean="0"/>
              <a:t>, TestTailedLinkedList.java</a:t>
            </a:r>
            <a:endParaRPr lang="en-US" sz="2000" dirty="0" smtClean="0"/>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smtClean="0">
                <a:solidFill>
                  <a:srgbClr val="C00000"/>
                </a:solidFill>
                <a:latin typeface="Britannic Bold" panose="020B0903060703020204" pitchFamily="34" charset="0"/>
              </a:rPr>
              <a:t>4</a:t>
            </a:r>
            <a:r>
              <a:rPr lang="en-US" sz="4400" smtClean="0">
                <a:latin typeface="Britannic Bold" panose="020B0903060703020204" pitchFamily="34" charset="0"/>
              </a:rPr>
              <a:t> More Linked </a:t>
            </a:r>
            <a:r>
              <a:rPr lang="en-US" sz="4400" dirty="0" smtClean="0">
                <a:latin typeface="Britannic Bold" panose="020B0903060703020204" pitchFamily="34" charset="0"/>
              </a:rPr>
              <a:t>Lists</a:t>
            </a:r>
          </a:p>
        </p:txBody>
      </p:sp>
      <p:sp>
        <p:nvSpPr>
          <p:cNvPr id="33795" name="Rectangle 5"/>
          <p:cNvSpPr>
            <a:spLocks noGrp="1" noChangeArrowheads="1"/>
          </p:cNvSpPr>
          <p:nvPr>
            <p:ph type="subTitle" idx="1"/>
          </p:nvPr>
        </p:nvSpPr>
        <p:spPr/>
        <p:txBody>
          <a:bodyPr/>
          <a:lstStyle/>
          <a:p>
            <a:pPr eaLnBrk="1" hangingPunct="1"/>
            <a:r>
              <a:rPr lang="en-US" sz="3200" smtClean="0">
                <a:latin typeface="Calibri" panose="020F0502020204030204" pitchFamily="34" charset="0"/>
              </a:rPr>
              <a:t>Exploring variants of linked list</a:t>
            </a:r>
            <a:endParaRPr lang="en-US" sz="32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a:ea typeface="ＭＳ Ｐゴシック" pitchFamily="34" charset="-128"/>
              </a:endParaRP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a:t>
              </a:r>
              <a:r>
                <a:rPr lang="en-US" altLang="ja-JP" sz="1200" dirty="0" err="1" smtClean="0">
                  <a:solidFill>
                    <a:srgbClr val="000000"/>
                  </a:solidFill>
                  <a:latin typeface="Arial" charset="0"/>
                  <a:ea typeface="ＭＳ Ｐゴシック" pitchFamily="34" charset="-128"/>
                </a:rPr>
                <a:t>getNext</a:t>
              </a:r>
              <a:r>
                <a:rPr lang="en-US" altLang="ja-JP" sz="1200" dirty="0" smtClean="0">
                  <a:solidFill>
                    <a:srgbClr val="000000"/>
                  </a:solidFill>
                  <a:latin typeface="Arial" charset="0"/>
                  <a:ea typeface="ＭＳ Ｐゴシック" pitchFamily="34" charset="-128"/>
                </a:rPr>
                <a:t>()</a:t>
              </a:r>
            </a:p>
            <a:p>
              <a:r>
                <a:rPr lang="en-US" altLang="ja-JP" sz="1200" dirty="0" smtClean="0">
                  <a:solidFill>
                    <a:srgbClr val="000000"/>
                  </a:solidFill>
                  <a:latin typeface="Arial" charset="0"/>
                  <a:ea typeface="ＭＳ Ｐゴシック" pitchFamily="34" charset="-128"/>
                </a:rPr>
                <a:t>+ </a:t>
              </a:r>
              <a:r>
                <a:rPr lang="en-US" altLang="ja-JP" sz="1200" dirty="0" err="1" smtClean="0">
                  <a:solidFill>
                    <a:srgbClr val="000000"/>
                  </a:solidFill>
                  <a:latin typeface="Arial" charset="0"/>
                  <a:ea typeface="ＭＳ Ｐゴシック" pitchFamily="34" charset="-128"/>
                </a:rPr>
                <a:t>getElement</a:t>
              </a:r>
              <a:r>
                <a:rPr lang="en-US" altLang="ja-JP" sz="1200" dirty="0" smtClean="0">
                  <a:solidFill>
                    <a:srgbClr val="000000"/>
                  </a:solidFill>
                  <a:latin typeface="Arial" charset="0"/>
                  <a:ea typeface="ＭＳ Ｐゴシック" pitchFamily="34" charset="-128"/>
                </a:rPr>
                <a:t>()</a:t>
              </a:r>
            </a:p>
            <a:p>
              <a:r>
                <a:rPr lang="en-US" altLang="ja-JP" sz="1200" dirty="0" smtClean="0">
                  <a:solidFill>
                    <a:srgbClr val="000000"/>
                  </a:solidFill>
                  <a:ea typeface="ＭＳ Ｐゴシック" pitchFamily="34" charset="-128"/>
                </a:rPr>
                <a:t>+ </a:t>
              </a:r>
              <a:r>
                <a:rPr lang="en-US" altLang="ja-JP" sz="1200" dirty="0" err="1" smtClean="0">
                  <a:solidFill>
                    <a:srgbClr val="000000"/>
                  </a:solidFill>
                  <a:ea typeface="ＭＳ Ｐゴシック" pitchFamily="34" charset="-128"/>
                </a:rPr>
                <a:t>setNext</a:t>
              </a:r>
              <a:r>
                <a:rPr lang="en-US" altLang="ja-JP" sz="1200" dirty="0" smtClean="0">
                  <a:solidFill>
                    <a:srgbClr val="000000"/>
                  </a:solidFill>
                  <a:ea typeface="ＭＳ Ｐゴシック" pitchFamily="34" charset="-128"/>
                </a:rPr>
                <a:t>(</a:t>
              </a:r>
              <a:r>
                <a:rPr lang="en-US" altLang="ja-JP" sz="1200" dirty="0" err="1" smtClean="0">
                  <a:solidFill>
                    <a:srgbClr val="000000"/>
                  </a:solidFill>
                  <a:ea typeface="ＭＳ Ｐゴシック" pitchFamily="34" charset="-128"/>
                </a:rPr>
                <a:t>ListNode</a:t>
              </a:r>
              <a:r>
                <a:rPr lang="en-US" altLang="ja-JP" sz="1200" dirty="0" smtClean="0">
                  <a:solidFill>
                    <a:srgbClr val="000000"/>
                  </a:solidFill>
                  <a:ea typeface="ＭＳ Ｐゴシック" pitchFamily="34" charset="-128"/>
                </a:rPr>
                <a:t> &lt;E&gt; </a:t>
              </a:r>
              <a:r>
                <a:rPr lang="en-US" altLang="ja-JP" sz="1200" dirty="0" err="1" smtClean="0">
                  <a:solidFill>
                    <a:srgbClr val="000000"/>
                  </a:solidFill>
                  <a:ea typeface="ＭＳ Ｐゴシック" pitchFamily="34" charset="-128"/>
                </a:rPr>
                <a:t>curr</a:t>
              </a:r>
              <a:r>
                <a:rPr lang="en-US" altLang="ja-JP" sz="1200" dirty="0" smtClean="0">
                  <a:solidFill>
                    <a:srgbClr val="000000"/>
                  </a:solidFill>
                  <a:ea typeface="ＭＳ Ｐゴシック" pitchFamily="34" charset="-128"/>
                </a:rPr>
                <a:t>)</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a:t>
              </a:r>
              <a:r>
                <a:rPr lang="en-US" altLang="ja-JP" sz="1100" dirty="0" err="1" smtClean="0">
                  <a:solidFill>
                    <a:srgbClr val="000000"/>
                  </a:solidFill>
                  <a:latin typeface="Arial" charset="0"/>
                  <a:ea typeface="ＭＳ Ｐゴシック" pitchFamily="34" charset="-128"/>
                </a:rPr>
                <a:t>isEmpty</a:t>
              </a:r>
              <a:r>
                <a:rPr lang="en-US" altLang="ja-JP" sz="1100" dirty="0" smtClean="0">
                  <a:solidFill>
                    <a:srgbClr val="000000"/>
                  </a:solidFill>
                  <a:latin typeface="Arial" charset="0"/>
                  <a:ea typeface="ＭＳ Ｐゴシック" pitchFamily="34" charset="-128"/>
                </a:rPr>
                <a:t>()</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getFirst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addFirst</a:t>
              </a:r>
              <a:r>
                <a:rPr lang="en-US" altLang="ja-JP" sz="1100" dirty="0" smtClean="0">
                  <a:solidFill>
                    <a:srgbClr val="000000"/>
                  </a:solidFill>
                  <a:ea typeface="ＭＳ Ｐゴシック" pitchFamily="34" charset="-128"/>
                </a:rPr>
                <a:t>(E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removeFirst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a:t>
              </a:r>
              <a:r>
                <a:rPr lang="en-US" altLang="ja-JP" sz="1100" dirty="0" err="1" smtClean="0">
                  <a:solidFill>
                    <a:srgbClr val="000000"/>
                  </a:solidFill>
                  <a:latin typeface="Arial" charset="0"/>
                  <a:ea typeface="ＭＳ Ｐゴシック" pitchFamily="34" charset="-128"/>
                </a:rPr>
                <a:t>isEmpty</a:t>
              </a:r>
              <a:r>
                <a:rPr lang="en-US" altLang="ja-JP" sz="1100" dirty="0" smtClean="0">
                  <a:solidFill>
                    <a:srgbClr val="000000"/>
                  </a:solidFill>
                  <a:latin typeface="Arial" charset="0"/>
                  <a:ea typeface="ＭＳ Ｐゴシック" pitchFamily="34" charset="-128"/>
                </a:rPr>
                <a:t>()</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getFirst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addFirst</a:t>
              </a:r>
              <a:r>
                <a:rPr lang="en-US" altLang="ja-JP" sz="1100" dirty="0" smtClean="0">
                  <a:solidFill>
                    <a:srgbClr val="000000"/>
                  </a:solidFill>
                  <a:ea typeface="ＭＳ Ｐゴシック" pitchFamily="34" charset="-128"/>
                </a:rPr>
                <a:t>(E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removeFirst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getHead</a:t>
              </a:r>
              <a:r>
                <a:rPr lang="en-US" altLang="ja-JP" sz="1100" b="1" dirty="0" smtClean="0">
                  <a:solidFill>
                    <a:srgbClr val="000000"/>
                  </a:solidFill>
                  <a:ea typeface="ＭＳ Ｐゴシック" pitchFamily="34" charset="-128"/>
                </a:rPr>
                <a:t>()</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addAfter</a:t>
              </a:r>
              <a:r>
                <a:rPr lang="en-US" altLang="ja-JP" sz="1100" b="1" dirty="0" smtClean="0">
                  <a:solidFill>
                    <a:srgbClr val="000000"/>
                  </a:solidFill>
                  <a:ea typeface="ＭＳ Ｐゴシック" pitchFamily="34" charset="-128"/>
                </a:rPr>
                <a:t>(</a:t>
              </a:r>
              <a:r>
                <a:rPr lang="en-US" altLang="ja-JP" sz="1100" b="1" dirty="0" err="1" smtClean="0">
                  <a:solidFill>
                    <a:srgbClr val="000000"/>
                  </a:solidFill>
                  <a:ea typeface="ＭＳ Ｐゴシック" pitchFamily="34" charset="-128"/>
                </a:rPr>
                <a:t>ListNode</a:t>
              </a:r>
              <a:r>
                <a:rPr lang="en-US" altLang="ja-JP" sz="1100" b="1" dirty="0" smtClean="0">
                  <a:solidFill>
                    <a:srgbClr val="000000"/>
                  </a:solidFill>
                  <a:ea typeface="ＭＳ Ｐゴシック" pitchFamily="34" charset="-128"/>
                </a:rPr>
                <a:t> &lt;E&gt; </a:t>
              </a:r>
              <a:r>
                <a:rPr lang="en-US" altLang="ja-JP" sz="1100" b="1" dirty="0" err="1" smtClean="0">
                  <a:solidFill>
                    <a:srgbClr val="000000"/>
                  </a:solidFill>
                  <a:ea typeface="ＭＳ Ｐゴシック" pitchFamily="34" charset="-128"/>
                </a:rPr>
                <a:t>curr</a:t>
              </a:r>
              <a:r>
                <a:rPr lang="en-US" altLang="ja-JP" sz="1100" b="1" dirty="0" smtClean="0">
                  <a:solidFill>
                    <a:srgbClr val="000000"/>
                  </a:solidFill>
                  <a:ea typeface="ＭＳ Ｐゴシック" pitchFamily="34" charset="-128"/>
                </a:rPr>
                <a:t>, E item)</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removeAfter</a:t>
              </a:r>
              <a:r>
                <a:rPr lang="en-US" altLang="ja-JP" sz="1100" b="1" dirty="0" smtClean="0">
                  <a:solidFill>
                    <a:srgbClr val="000000"/>
                  </a:solidFill>
                  <a:ea typeface="ＭＳ Ｐゴシック" pitchFamily="34" charset="-128"/>
                </a:rPr>
                <a:t>(</a:t>
              </a:r>
              <a:r>
                <a:rPr lang="en-US" altLang="ja-JP" sz="1100" b="1" dirty="0" err="1" smtClean="0">
                  <a:solidFill>
                    <a:srgbClr val="000000"/>
                  </a:solidFill>
                  <a:ea typeface="ＭＳ Ｐゴシック" pitchFamily="34" charset="-128"/>
                </a:rPr>
                <a:t>ListNode</a:t>
              </a:r>
              <a:r>
                <a:rPr lang="en-US" altLang="ja-JP" sz="1100" b="1" dirty="0" smtClean="0">
                  <a:solidFill>
                    <a:srgbClr val="000000"/>
                  </a:solidFill>
                  <a:ea typeface="ＭＳ Ｐゴシック" pitchFamily="34" charset="-128"/>
                </a:rPr>
                <a:t> &lt;E&gt; </a:t>
              </a:r>
              <a:r>
                <a:rPr lang="en-US" altLang="ja-JP" sz="1100" b="1" dirty="0" err="1" smtClean="0">
                  <a:solidFill>
                    <a:srgbClr val="000000"/>
                  </a:solidFill>
                  <a:ea typeface="ＭＳ Ｐゴシック" pitchFamily="34" charset="-128"/>
                </a:rPr>
                <a:t>curr</a:t>
              </a:r>
              <a:r>
                <a:rPr lang="en-US" altLang="ja-JP" sz="1100" b="1" dirty="0" smtClean="0">
                  <a:solidFill>
                    <a:srgbClr val="000000"/>
                  </a:solidFill>
                  <a:ea typeface="ＭＳ Ｐゴシック" pitchFamily="34" charset="-128"/>
                </a:rPr>
                <a:t>)</a:t>
              </a:r>
            </a:p>
            <a:p>
              <a:r>
                <a:rPr lang="en-US" altLang="ja-JP" sz="1100" b="1" dirty="0" smtClean="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a:ea typeface="ＭＳ Ｐゴシック" pitchFamily="34" charset="-128"/>
              </a:endParaRP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err="1"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smtClean="0">
                <a:ea typeface="ＭＳ Ｐゴシック" pitchFamily="34" charset="-128"/>
              </a:endParaRP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(1/11)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181600"/>
          </a:xfrm>
        </p:spPr>
        <p:txBody>
          <a:bodyPr>
            <a:normAutofit/>
          </a:bodyPr>
          <a:lstStyle/>
          <a:p>
            <a:pPr>
              <a:lnSpc>
                <a:spcPct val="110000"/>
              </a:lnSpc>
              <a:spcBef>
                <a:spcPts val="600"/>
              </a:spcBef>
            </a:pPr>
            <a:r>
              <a:rPr lang="en-GB" sz="2400" dirty="0" smtClean="0"/>
              <a:t>We explore different implementations of Linked List</a:t>
            </a:r>
          </a:p>
          <a:p>
            <a:pPr lvl="1">
              <a:lnSpc>
                <a:spcPct val="110000"/>
              </a:lnSpc>
              <a:spcBef>
                <a:spcPts val="600"/>
              </a:spcBef>
            </a:pPr>
            <a:r>
              <a:rPr lang="en-GB" sz="2000" dirty="0" smtClean="0"/>
              <a:t>Basic Linked List, Tailed Linked List, Circular Linked List, Doubly Linked List, etc.</a:t>
            </a:r>
          </a:p>
          <a:p>
            <a:pPr>
              <a:spcBef>
                <a:spcPts val="1200"/>
              </a:spcBef>
            </a:pPr>
            <a:r>
              <a:rPr lang="en-GB" sz="2400" dirty="0" smtClean="0"/>
              <a:t>When nodes are to be inserted to the middle of the linked list, </a:t>
            </a:r>
            <a:r>
              <a:rPr lang="en-GB" sz="2400" dirty="0" err="1" smtClean="0"/>
              <a:t>BasicLinkedList</a:t>
            </a:r>
            <a:r>
              <a:rPr lang="en-GB" sz="2400" dirty="0" smtClean="0"/>
              <a:t> (BLL) is not good enough.</a:t>
            </a:r>
          </a:p>
          <a:p>
            <a:pPr>
              <a:spcBef>
                <a:spcPts val="1200"/>
              </a:spcBef>
            </a:pPr>
            <a:r>
              <a:rPr lang="en-GB" sz="2400" dirty="0" smtClean="0"/>
              <a:t>For example, BLL offers only insertion at the front of the list. If the items in the list must always be sorted according to some key values, then we must be able to insert at the right place. </a:t>
            </a:r>
          </a:p>
          <a:p>
            <a:pPr>
              <a:spcBef>
                <a:spcPts val="1200"/>
              </a:spcBef>
            </a:pPr>
            <a:r>
              <a:rPr lang="en-GB" sz="2400" dirty="0" smtClean="0"/>
              <a:t>We will enhance BLL to include some additional methods. We shall call this </a:t>
            </a:r>
            <a:r>
              <a:rPr lang="en-GB" sz="2400" dirty="0" smtClean="0">
                <a:solidFill>
                  <a:srgbClr val="0000FF"/>
                </a:solidFill>
              </a:rPr>
              <a:t>Enhanced Linked List </a:t>
            </a:r>
            <a:r>
              <a:rPr lang="en-GB" sz="2400" dirty="0" smtClean="0"/>
              <a:t>(ELL).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(2/11)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smtClean="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err="1" smtClean="0">
                  <a:latin typeface="Courier New" pitchFamily="49" charset="0"/>
                  <a:cs typeface="Courier New" pitchFamily="49" charset="0"/>
                </a:rPr>
                <a:t>EnhancedListInterface</a:t>
              </a:r>
              <a:r>
                <a:rPr lang="en-SG" b="1" dirty="0" smtClean="0">
                  <a:latin typeface="Courier New" pitchFamily="49" charset="0"/>
                  <a:cs typeface="Courier New" pitchFamily="49" charset="0"/>
                </a:rPr>
                <a:t> &lt;E&gt; {</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a:t>
              </a:r>
              <a:r>
                <a:rPr lang="en-SG" b="1" dirty="0" err="1" smtClean="0">
                  <a:solidFill>
                    <a:srgbClr val="0000FF"/>
                  </a:solidFill>
                  <a:latin typeface="Courier New" pitchFamily="49" charset="0"/>
                  <a:cs typeface="Courier New" pitchFamily="49" charset="0"/>
                </a:rPr>
                <a:t>boolean</a:t>
              </a:r>
              <a:r>
                <a:rPr lang="en-SG" b="1" dirty="0" smtClean="0">
                  <a:solidFill>
                    <a:srgbClr val="0000FF"/>
                  </a:solidFill>
                  <a:latin typeface="Courier New" pitchFamily="49" charset="0"/>
                  <a:cs typeface="Courier New" pitchFamily="49" charset="0"/>
                </a:rPr>
                <a:t> </a:t>
              </a:r>
              <a:r>
                <a:rPr lang="en-SG" b="1" dirty="0" err="1" smtClean="0">
                  <a:latin typeface="Courier New" pitchFamily="49" charset="0"/>
                  <a:cs typeface="Courier New" pitchFamily="49" charset="0"/>
                </a:rPr>
                <a:t>isEmpty</a:t>
              </a:r>
              <a:r>
                <a:rPr lang="en-SG" b="1" dirty="0" smtClean="0">
                  <a:latin typeface="Courier New" pitchFamily="49" charset="0"/>
                  <a:cs typeface="Courier New" pitchFamily="49" charset="0"/>
                </a:rPr>
                <a:t>();</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a:t>
              </a:r>
              <a:r>
                <a:rPr lang="en-SG" b="1" dirty="0" err="1" smtClean="0">
                  <a:solidFill>
                    <a:srgbClr val="0000FF"/>
                  </a:solidFill>
                  <a:latin typeface="Courier New" pitchFamily="49" charset="0"/>
                  <a:cs typeface="Courier New" pitchFamily="49" charset="0"/>
                </a:rPr>
                <a:t>int</a:t>
              </a:r>
              <a:r>
                <a:rPr lang="en-SG" b="1" dirty="0" smtClean="0">
                  <a:solidFill>
                    <a:srgbClr val="0000FF"/>
                  </a:solidFill>
                  <a:latin typeface="Courier New" pitchFamily="49" charset="0"/>
                  <a:cs typeface="Courier New" pitchFamily="49" charset="0"/>
                </a:rPr>
                <a: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a:t>
              </a:r>
              <a:r>
                <a:rPr lang="en-SG" b="1" dirty="0" err="1" smtClean="0">
                  <a:latin typeface="Courier New" pitchFamily="49" charset="0"/>
                  <a:cs typeface="Courier New" pitchFamily="49" charset="0"/>
                </a:rPr>
                <a:t>getFirst</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NoSuchElementException</a:t>
              </a:r>
              <a:r>
                <a:rPr lang="en-SG" b="1" dirty="0" smtClean="0">
                  <a:latin typeface="Courier New" pitchFamily="49" charset="0"/>
                  <a:cs typeface="Courier New" pitchFamily="49" charset="0"/>
                </a:rPr>
                <a:t>;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a:t>
              </a:r>
              <a:r>
                <a:rPr lang="en-SG" b="1" dirty="0" err="1" smtClean="0">
                  <a:solidFill>
                    <a:srgbClr val="0000FF"/>
                  </a:solidFill>
                  <a:latin typeface="Courier New" pitchFamily="49" charset="0"/>
                  <a:cs typeface="Courier New" pitchFamily="49" charset="0"/>
                </a:rPr>
                <a:t>boolean</a:t>
              </a:r>
              <a:r>
                <a:rPr lang="en-SG" b="1" dirty="0" smtClean="0">
                  <a:latin typeface="Courier New" pitchFamily="49" charset="0"/>
                  <a:cs typeface="Courier New" pitchFamily="49" charset="0"/>
                </a:rPr>
                <a:t> 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err="1" smtClean="0">
                  <a:latin typeface="Courier New" pitchFamily="49" charset="0"/>
                  <a:cs typeface="Courier New" pitchFamily="49" charset="0"/>
                </a:rPr>
                <a:t>addFirst</a:t>
              </a:r>
              <a:r>
                <a:rPr lang="en-SG" b="1" dirty="0" smtClean="0">
                  <a:latin typeface="Courier New" pitchFamily="49" charset="0"/>
                  <a:cs typeface="Courier New" pitchFamily="49" charset="0"/>
                </a:rPr>
                <a: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a:t>
              </a:r>
              <a:r>
                <a:rPr lang="en-SG" b="1" dirty="0" err="1" smtClean="0">
                  <a:latin typeface="Courier New" pitchFamily="49" charset="0"/>
                  <a:cs typeface="Courier New" pitchFamily="49" charset="0"/>
                </a:rPr>
                <a:t>removeFirst</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NoSuchElementException</a:t>
              </a:r>
              <a:r>
                <a:rPr lang="en-SG" b="1" dirty="0" smtClean="0">
                  <a:latin typeface="Courier New" pitchFamily="49" charset="0"/>
                  <a:cs typeface="Courier New" pitchFamily="49" charset="0"/>
                </a:rPr>
                <a:t>;</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ListNode</a:t>
              </a:r>
              <a:r>
                <a:rPr lang="en-SG" b="1" dirty="0" smtClean="0">
                  <a:latin typeface="Courier New" pitchFamily="49" charset="0"/>
                  <a:cs typeface="Courier New" pitchFamily="49" charset="0"/>
                </a:rPr>
                <a:t> &lt;E&gt;   </a:t>
              </a:r>
              <a:r>
                <a:rPr lang="en-SG" b="1" dirty="0" err="1" smtClean="0">
                  <a:latin typeface="Courier New" pitchFamily="49" charset="0"/>
                  <a:cs typeface="Courier New" pitchFamily="49" charset="0"/>
                </a:rPr>
                <a:t>getHead</a:t>
              </a:r>
              <a:r>
                <a:rPr lang="en-SG" b="1" dirty="0" smtClean="0">
                  <a:latin typeface="Courier New" pitchFamily="49" charset="0"/>
                  <a:cs typeface="Courier New" pitchFamily="49" charset="0"/>
                </a:rPr>
                <a:t>(); </a:t>
              </a:r>
            </a:p>
            <a:p>
              <a:pPr>
                <a:tabLst>
                  <a:tab pos="269875" algn="l"/>
                  <a:tab pos="539750" algn="l"/>
                  <a:tab pos="809625" algn="l"/>
                  <a:tab pos="1079500" algn="l"/>
                </a:tabLst>
              </a:pPr>
              <a:r>
                <a:rPr lang="en-US"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err="1" smtClean="0">
                  <a:latin typeface="Courier New" pitchFamily="49" charset="0"/>
                  <a:cs typeface="Courier New" pitchFamily="49" charset="0"/>
                </a:rPr>
                <a:t>addAfter</a:t>
              </a:r>
              <a:r>
                <a:rPr lang="en-SG" b="1" dirty="0" smtClean="0">
                  <a:latin typeface="Courier New" pitchFamily="49" charset="0"/>
                  <a:cs typeface="Courier New" pitchFamily="49" charset="0"/>
                </a:rPr>
                <a:t>(</a:t>
              </a:r>
              <a:r>
                <a:rPr lang="en-SG" b="1" dirty="0" err="1" smtClean="0">
                  <a:latin typeface="Courier New" pitchFamily="49" charset="0"/>
                  <a:cs typeface="Courier New" pitchFamily="49" charset="0"/>
                </a:rPr>
                <a:t>ListNode</a:t>
              </a:r>
              <a:r>
                <a:rPr lang="en-SG" b="1" dirty="0" smtClean="0">
                  <a:latin typeface="Courier New" pitchFamily="49" charset="0"/>
                  <a:cs typeface="Courier New" pitchFamily="49" charset="0"/>
                </a:rPr>
                <a:t> &lt;E&gt; current, 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a:t>
              </a:r>
              <a:r>
                <a:rPr lang="en-SG" b="1" dirty="0" err="1" smtClean="0">
                  <a:latin typeface="Courier New" pitchFamily="49" charset="0"/>
                  <a:cs typeface="Courier New" pitchFamily="49" charset="0"/>
                </a:rPr>
                <a:t>removeAfter</a:t>
              </a:r>
              <a:r>
                <a:rPr lang="en-SG" b="1" dirty="0" smtClean="0">
                  <a:latin typeface="Courier New" pitchFamily="49" charset="0"/>
                  <a:cs typeface="Courier New" pitchFamily="49" charset="0"/>
                </a:rPr>
                <a:t>(</a:t>
              </a:r>
              <a:r>
                <a:rPr lang="en-SG" b="1" dirty="0" err="1" smtClean="0">
                  <a:latin typeface="Courier New" pitchFamily="49" charset="0"/>
                  <a:cs typeface="Courier New" pitchFamily="49" charset="0"/>
                </a:rPr>
                <a:t>ListNode</a:t>
              </a:r>
              <a:r>
                <a:rPr lang="en-SG" b="1" dirty="0" smtClean="0">
                  <a:latin typeface="Courier New" pitchFamily="49" charset="0"/>
                  <a:cs typeface="Courier New" pitchFamily="49" charset="0"/>
                </a:rPr>
                <a:t> &lt;E&gt; current) </a:t>
              </a: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NoSuchElementException</a:t>
              </a:r>
              <a:r>
                <a:rPr lang="en-SG" b="1" dirty="0" smtClean="0">
                  <a:latin typeface="Courier New" pitchFamily="49" charset="0"/>
                  <a:cs typeface="Courier New" pitchFamily="49" charset="0"/>
                </a:rPr>
                <a:t>;</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New</a:t>
              </a:r>
              <a:endParaRPr lang="en-SG" sz="1600" dirty="0">
                <a:solidFill>
                  <a:schemeClr val="tx1"/>
                </a:solidFill>
              </a:endParaRPr>
            </a:p>
          </p:txBody>
        </p:sp>
      </p:grpSp>
      <p:sp>
        <p:nvSpPr>
          <p:cNvPr id="1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990601"/>
            <a:ext cx="8458200" cy="5592018"/>
            <a:chOff x="304800" y="990601"/>
            <a:chExt cx="8458200" cy="5592018"/>
          </a:xfrm>
        </p:grpSpPr>
        <p:grpSp>
          <p:nvGrpSpPr>
            <p:cNvPr id="4" name="Group 31"/>
            <p:cNvGrpSpPr/>
            <p:nvPr/>
          </p:nvGrpSpPr>
          <p:grpSpPr>
            <a:xfrm>
              <a:off x="304800" y="990601"/>
              <a:ext cx="8458200" cy="5468249"/>
              <a:chOff x="381000" y="1066800"/>
              <a:chExt cx="8458200" cy="5071658"/>
            </a:xfrm>
          </p:grpSpPr>
          <p:sp>
            <p:nvSpPr>
              <p:cNvPr id="33" name="TextBox 32"/>
              <p:cNvSpPr txBox="1"/>
              <p:nvPr/>
            </p:nvSpPr>
            <p:spPr>
              <a:xfrm>
                <a:off x="381000" y="1143000"/>
                <a:ext cx="8458200" cy="49954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java.util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class </a:t>
                </a:r>
                <a:r>
                  <a:rPr lang="en-SG" sz="1600" b="1" dirty="0" err="1" smtClean="0">
                    <a:latin typeface="Courier New" pitchFamily="49" charset="0"/>
                    <a:cs typeface="Courier New" pitchFamily="49" charset="0"/>
                  </a:rPr>
                  <a:t>EnhancedLinkedList</a:t>
                </a:r>
                <a:r>
                  <a:rPr lang="en-SG" sz="1600" b="1" dirty="0" smtClean="0">
                    <a:latin typeface="Courier New" pitchFamily="49" charset="0"/>
                    <a:cs typeface="Courier New" pitchFamily="49" charset="0"/>
                  </a:rPr>
                  <a:t> &lt;E&gt;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EnhancedListInterface</a:t>
                </a:r>
                <a:r>
                  <a:rPr lang="en-US" sz="1600" b="1" dirty="0" smtClean="0">
                    <a:latin typeface="Courier New" pitchFamily="49" charset="0"/>
                    <a:cs typeface="Courier New" pitchFamily="49" charset="0"/>
                  </a:rPr>
                  <a:t> &lt;E&gt; </a:t>
                </a:r>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8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err="1" smtClean="0">
                    <a:solidFill>
                      <a:srgbClr val="0000FF"/>
                    </a:solidFill>
                    <a:latin typeface="Courier New" pitchFamily="49" charset="0"/>
                    <a:cs typeface="Courier New" pitchFamily="49" charset="0"/>
                  </a:rPr>
                  <a:t>boolean</a:t>
                </a:r>
                <a:r>
                  <a:rPr lang="en-US" sz="1600" b="1" dirty="0" smtClean="0">
                    <a:solidFill>
                      <a:srgbClr val="0000FF"/>
                    </a:solidFill>
                    <a:latin typeface="Courier New" pitchFamily="49" charset="0"/>
                    <a:cs typeface="Courier New" pitchFamily="49" charset="0"/>
                  </a:rPr>
                  <a:t> </a:t>
                </a:r>
                <a:r>
                  <a:rPr lang="en-US" sz="1600" b="1" dirty="0" err="1" smtClean="0">
                    <a:latin typeface="Courier New" pitchFamily="49" charset="0"/>
                    <a:cs typeface="Courier New" pitchFamily="49" charset="0"/>
                  </a:rPr>
                  <a:t>isEmpty</a:t>
                </a:r>
                <a:r>
                  <a:rPr lang="en-US" sz="1600" b="1" dirty="0" smtClean="0">
                    <a:latin typeface="Courier New" pitchFamily="49" charset="0"/>
                    <a:cs typeface="Courier New" pitchFamily="49" charset="0"/>
                  </a:rPr>
                  <a:t>()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a:t>
                </a:r>
                <a:r>
                  <a:rPr lang="en-US" sz="1600" b="1" dirty="0" err="1" smtClean="0">
                    <a:latin typeface="Courier New" pitchFamily="49" charset="0"/>
                    <a:cs typeface="Courier New" pitchFamily="49" charset="0"/>
                  </a:rPr>
                  <a:t>getFirst</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 ...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err="1" smtClean="0">
                    <a:solidFill>
                      <a:srgbClr val="0000FF"/>
                    </a:solidFill>
                    <a:latin typeface="Courier New" pitchFamily="49" charset="0"/>
                    <a:cs typeface="Courier New" pitchFamily="49" charset="0"/>
                  </a:rPr>
                  <a:t>boolean</a:t>
                </a: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	public void </a:t>
                </a:r>
                <a:r>
                  <a:rPr lang="en-US" sz="1600" b="1" dirty="0" err="1" smtClean="0">
                    <a:latin typeface="Courier New" pitchFamily="49" charset="0"/>
                    <a:cs typeface="Courier New" pitchFamily="49" charset="0"/>
                  </a:rPr>
                  <a:t>addFirst</a:t>
                </a:r>
                <a:r>
                  <a:rPr lang="en-US" sz="1600" b="1" dirty="0" smtClean="0">
                    <a:latin typeface="Courier New" pitchFamily="49" charset="0"/>
                    <a:cs typeface="Courier New" pitchFamily="49" charset="0"/>
                  </a:rPr>
                  <a:t>(E item)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a:t>
                </a:r>
                <a:r>
                  <a:rPr lang="en-US" sz="1600" b="1" dirty="0" err="1" smtClean="0">
                    <a:latin typeface="Courier New" pitchFamily="49" charset="0"/>
                    <a:cs typeface="Courier New" pitchFamily="49" charset="0"/>
                  </a:rPr>
                  <a:t>removeFirst</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 throws </a:t>
                </a:r>
                <a:r>
                  <a:rPr lang="en-US" sz="1600" b="1" dirty="0" err="1" smtClean="0">
                    <a:latin typeface="Courier New" pitchFamily="49" charset="0"/>
                    <a:cs typeface="Courier New" pitchFamily="49" charset="0"/>
                  </a:rPr>
                  <a:t>NoSuchElementException</a:t>
                </a:r>
                <a:r>
                  <a:rPr lang="en-US" sz="1600" b="1" dirty="0" smtClean="0">
                    <a:latin typeface="Courier New" pitchFamily="49" charset="0"/>
                    <a:cs typeface="Courier New" pitchFamily="49" charset="0"/>
                  </a:rPr>
                  <a:t>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NoSuchElementException</a:t>
                </a:r>
                <a:r>
                  <a:rPr lang="en-US" sz="1600" b="1" dirty="0" smtClean="0">
                    <a:latin typeface="Courier New" pitchFamily="49" charset="0"/>
                    <a:cs typeface="Courier New" pitchFamily="49" charset="0"/>
                  </a:rPr>
                  <a:t> { ...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a:t>
                </a:r>
                <a:r>
                  <a:rPr lang="en-SG" sz="1600" b="1" dirty="0" err="1" smtClean="0">
                    <a:latin typeface="Courier New" pitchFamily="49" charset="0"/>
                    <a:cs typeface="Courier New" pitchFamily="49" charset="0"/>
                  </a:rPr>
                  <a:t>getHead</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head;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err="1" smtClean="0">
                    <a:latin typeface="Courier New" pitchFamily="49" charset="0"/>
                    <a:cs typeface="Courier New" pitchFamily="49" charset="0"/>
                  </a:rPr>
                  <a:t>addAfter</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current, E item)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current.setNext</a:t>
                </a:r>
                <a:r>
                  <a:rPr lang="en-SG" sz="1600" b="1" dirty="0" smtClean="0">
                    <a:latin typeface="Courier New" pitchFamily="49" charset="0"/>
                    <a:cs typeface="Courier New" pitchFamily="49" charset="0"/>
                  </a:rPr>
                  <a: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(item, </a:t>
                </a:r>
                <a:r>
                  <a:rPr lang="en-SG" sz="1600" b="1" dirty="0" err="1" smtClean="0">
                    <a:latin typeface="Courier New" pitchFamily="49" charset="0"/>
                    <a:cs typeface="Courier New" pitchFamily="49" charset="0"/>
                  </a:rPr>
                  <a:t>current.getNext</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a:t>
                </a:r>
                <a:r>
                  <a:rPr lang="en-SG" sz="1600"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smtClean="0">
                    <a:latin typeface="Courier New" pitchFamily="49" charset="0"/>
                    <a:cs typeface="Courier New" pitchFamily="49" charset="0"/>
                  </a:rPr>
                  <a:t>			head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(item, head);</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smtClean="0">
                  <a:cs typeface="Courier New" pitchFamily="49" charset="0"/>
                </a:rPr>
                <a:t>To continue </a:t>
              </a:r>
              <a:r>
                <a:rPr lang="en-US" sz="1600" i="1" smtClean="0">
                  <a:cs typeface="Courier New" pitchFamily="49" charset="0"/>
                </a:rPr>
                <a:t>on next slide</a:t>
              </a:r>
              <a:endParaRPr lang="en-US" sz="1600" i="1" dirty="0" smtClean="0">
                <a:cs typeface="Courier New" pitchFamily="49" charset="0"/>
              </a:endParaRPr>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(3/11)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Same as in </a:t>
              </a:r>
              <a:r>
                <a:rPr lang="en-US" dirty="0" smtClean="0">
                  <a:solidFill>
                    <a:srgbClr val="0000FF"/>
                  </a:solidFill>
                </a:rPr>
                <a:t>BasicLinkedList.java</a:t>
              </a:r>
              <a:endParaRPr lang="en-SG" dirty="0">
                <a:solidFill>
                  <a:srgbClr val="0000FF"/>
                </a:solidFill>
              </a:endParaRPr>
            </a:p>
          </p:txBody>
        </p:sp>
      </p:grpSp>
      <p:sp>
        <p:nvSpPr>
          <p:cNvPr id="16"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(4/11)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33" name="TextBox 32"/>
          <p:cNvSpPr txBox="1"/>
          <p:nvPr/>
        </p:nvSpPr>
        <p:spPr>
          <a:xfrm>
            <a:off x="228600" y="1295400"/>
            <a:ext cx="8686800" cy="23083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smtClean="0">
                <a:solidFill>
                  <a:srgbClr val="0000FF"/>
                </a:solidFill>
                <a:latin typeface="Courier New" pitchFamily="49" charset="0"/>
                <a:cs typeface="Courier New" pitchFamily="49" charset="0"/>
              </a:rPr>
              <a:t>public void </a:t>
            </a:r>
            <a:r>
              <a:rPr lang="en-SG" b="1" dirty="0" err="1" smtClean="0">
                <a:solidFill>
                  <a:srgbClr val="C00000"/>
                </a:solidFill>
                <a:latin typeface="Courier New" pitchFamily="49" charset="0"/>
                <a:cs typeface="Courier New" pitchFamily="49" charset="0"/>
              </a:rPr>
              <a:t>addAfter</a:t>
            </a:r>
            <a:r>
              <a:rPr lang="en-SG" b="1" dirty="0" smtClean="0">
                <a:latin typeface="Courier New" pitchFamily="49" charset="0"/>
                <a:cs typeface="Courier New" pitchFamily="49" charset="0"/>
              </a:rPr>
              <a:t>(</a:t>
            </a:r>
            <a:r>
              <a:rPr lang="en-SG" b="1" dirty="0" err="1" smtClean="0">
                <a:latin typeface="Courier New" pitchFamily="49" charset="0"/>
                <a:cs typeface="Courier New" pitchFamily="49" charset="0"/>
              </a:rPr>
              <a:t>ListNode</a:t>
            </a:r>
            <a:r>
              <a:rPr lang="en-SG" b="1" dirty="0" smtClean="0">
                <a:latin typeface="Courier New" pitchFamily="49" charset="0"/>
                <a:cs typeface="Courier New" pitchFamily="49" charset="0"/>
              </a:rPr>
              <a:t> &lt;E&gt; current, E item) {</a:t>
            </a:r>
          </a:p>
          <a:p>
            <a:pPr>
              <a:tabLst>
                <a:tab pos="271463" algn="l"/>
                <a:tab pos="542925" algn="l"/>
                <a:tab pos="803275" algn="l"/>
                <a:tab pos="1074738"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if</a:t>
            </a:r>
            <a:r>
              <a:rPr lang="en-SG" b="1" dirty="0" smtClean="0">
                <a:latin typeface="Courier New" pitchFamily="49" charset="0"/>
                <a:cs typeface="Courier New" pitchFamily="49" charset="0"/>
              </a:rPr>
              <a:t> (current != </a:t>
            </a:r>
            <a:r>
              <a:rPr lang="en-SG" b="1" dirty="0" smtClean="0">
                <a:solidFill>
                  <a:srgbClr val="006600"/>
                </a:solidFill>
                <a:latin typeface="Courier New" pitchFamily="49" charset="0"/>
                <a:cs typeface="Courier New" pitchFamily="49" charset="0"/>
              </a:rPr>
              <a:t>null</a:t>
            </a:r>
            <a:r>
              <a:rPr lang="en-SG" b="1" dirty="0" smtClean="0">
                <a:latin typeface="Courier New" pitchFamily="49" charset="0"/>
                <a:cs typeface="Courier New" pitchFamily="49" charset="0"/>
              </a:rPr>
              <a:t>) { </a:t>
            </a:r>
          </a:p>
          <a:p>
            <a:pPr>
              <a:tabLst>
                <a:tab pos="271463" algn="l"/>
                <a:tab pos="542925" algn="l"/>
                <a:tab pos="803275" algn="l"/>
                <a:tab pos="1074738"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current.setNext</a:t>
            </a:r>
            <a:r>
              <a:rPr lang="en-SG" b="1" dirty="0" smtClean="0">
                <a:latin typeface="Courier New" pitchFamily="49" charset="0"/>
                <a:cs typeface="Courier New" pitchFamily="49" charset="0"/>
              </a:rPr>
              <a:t>(</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ListNode</a:t>
            </a:r>
            <a:r>
              <a:rPr lang="en-SG" b="1" dirty="0" smtClean="0">
                <a:latin typeface="Courier New" pitchFamily="49" charset="0"/>
                <a:cs typeface="Courier New" pitchFamily="49" charset="0"/>
              </a:rPr>
              <a:t> &lt;E&gt;(</a:t>
            </a:r>
            <a:r>
              <a:rPr lang="en-SG" b="1" dirty="0" err="1" smtClean="0">
                <a:latin typeface="Courier New" pitchFamily="49" charset="0"/>
                <a:cs typeface="Courier New" pitchFamily="49" charset="0"/>
              </a:rPr>
              <a:t>item,current.getNext</a:t>
            </a:r>
            <a:r>
              <a:rPr lang="en-SG" b="1" dirty="0" smtClean="0">
                <a:latin typeface="Courier New" pitchFamily="49" charset="0"/>
                <a:cs typeface="Courier New" pitchFamily="49" charset="0"/>
              </a:rPr>
              <a:t>()));</a:t>
            </a:r>
          </a:p>
          <a:p>
            <a:pPr>
              <a:tabLst>
                <a:tab pos="271463" algn="l"/>
                <a:tab pos="542925" algn="l"/>
                <a:tab pos="803275" algn="l"/>
                <a:tab pos="1074738" algn="l"/>
              </a:tabLst>
            </a:pPr>
            <a:r>
              <a:rPr lang="en-SG" b="1" dirty="0" smtClean="0">
                <a:latin typeface="Courier New" pitchFamily="49" charset="0"/>
                <a:cs typeface="Courier New" pitchFamily="49" charset="0"/>
              </a:rPr>
              <a:t>	} </a:t>
            </a:r>
            <a:r>
              <a:rPr lang="en-SG" b="1" dirty="0" smtClean="0">
                <a:solidFill>
                  <a:srgbClr val="0000FF"/>
                </a:solidFill>
                <a:latin typeface="Courier New" pitchFamily="49" charset="0"/>
                <a:cs typeface="Courier New" pitchFamily="49" charset="0"/>
              </a:rPr>
              <a:t>else</a:t>
            </a:r>
            <a:r>
              <a:rPr lang="en-SG" b="1" dirty="0" smtClean="0">
                <a:latin typeface="Courier New" pitchFamily="49" charset="0"/>
                <a:cs typeface="Courier New" pitchFamily="49" charset="0"/>
              </a:rPr>
              <a:t> { </a:t>
            </a:r>
            <a:r>
              <a:rPr lang="en-SG"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smtClean="0">
                <a:latin typeface="Courier New" pitchFamily="49" charset="0"/>
                <a:cs typeface="Courier New" pitchFamily="49" charset="0"/>
              </a:rPr>
              <a:t>		head =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ListNode</a:t>
            </a:r>
            <a:r>
              <a:rPr lang="en-SG" b="1" dirty="0" smtClean="0">
                <a:latin typeface="Courier New" pitchFamily="49" charset="0"/>
                <a:cs typeface="Courier New" pitchFamily="49" charset="0"/>
              </a:rPr>
              <a:t> &lt;E&gt; (item, head);</a:t>
            </a:r>
          </a:p>
          <a:p>
            <a:pPr>
              <a:tabLst>
                <a:tab pos="271463" algn="l"/>
                <a:tab pos="542925" algn="l"/>
                <a:tab pos="803275" algn="l"/>
                <a:tab pos="1074738" algn="l"/>
              </a:tabLst>
            </a:pPr>
            <a:r>
              <a:rPr lang="en-SG" b="1" dirty="0" smtClean="0">
                <a:latin typeface="Courier New" pitchFamily="49" charset="0"/>
                <a:cs typeface="Courier New" pitchFamily="49" charset="0"/>
              </a:rPr>
              <a:t>	}</a:t>
            </a:r>
          </a:p>
          <a:p>
            <a:pPr>
              <a:tabLst>
                <a:tab pos="271463" algn="l"/>
                <a:tab pos="542925" algn="l"/>
                <a:tab pos="803275" algn="l"/>
                <a:tab pos="1074738"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num_nodes</a:t>
            </a:r>
            <a:r>
              <a:rPr lang="en-SG" b="1" dirty="0" smtClean="0">
                <a:latin typeface="Courier New" pitchFamily="49" charset="0"/>
                <a:cs typeface="Courier New" pitchFamily="49" charset="0"/>
              </a:rPr>
              <a:t>++;</a:t>
            </a:r>
          </a:p>
          <a:p>
            <a:pPr>
              <a:tabLst>
                <a:tab pos="271463" algn="l"/>
                <a:tab pos="542925" algn="l"/>
                <a:tab pos="803275" algn="l"/>
                <a:tab pos="1074738"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5</a:t>
            </a:r>
            <a:endParaRPr lang="en-US" sz="2000" i="1" dirty="0">
              <a:solidFill>
                <a:srgbClr val="FF0000"/>
              </a:solidFill>
              <a:latin typeface="Helvetica" pitchFamily="34"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item</a:t>
                </a:r>
                <a:endParaRPr lang="en-US" altLang="zh-CN" sz="2000" i="1" dirty="0">
                  <a:latin typeface="Arial" pitchFamily="34" charset="0"/>
                  <a:ea typeface="SimSun" pitchFamily="2" charset="-122"/>
                </a:endParaRP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par>
                          <p:cTn id="19" fill="hold">
                            <p:stCondLst>
                              <p:cond delay="1000"/>
                            </p:stCondLst>
                            <p:childTnLst>
                              <p:par>
                                <p:cTn id="20" presetID="9" presetClass="exit" presetSubtype="0" fill="hold" grpId="0" nodeType="afterEffect">
                                  <p:stCondLst>
                                    <p:cond delay="0"/>
                                  </p:stCondLst>
                                  <p:childTnLst>
                                    <p:animEffect transition="out" filter="dissolve">
                                      <p:cBhvr>
                                        <p:cTn id="21" dur="500"/>
                                        <p:tgtEl>
                                          <p:spTgt spid="62"/>
                                        </p:tgtEl>
                                      </p:cBhvr>
                                    </p:animEffect>
                                    <p:set>
                                      <p:cBhvr>
                                        <p:cTn id="22" dur="1" fill="hold">
                                          <p:stCondLst>
                                            <p:cond delay="499"/>
                                          </p:stCondLst>
                                        </p:cTn>
                                        <p:tgtEl>
                                          <p:spTgt spid="62"/>
                                        </p:tgtEl>
                                        <p:attrNameLst>
                                          <p:attrName>style.visibility</p:attrName>
                                        </p:attrNameLst>
                                      </p:cBhvr>
                                      <p:to>
                                        <p:strVal val="hidden"/>
                                      </p:to>
                                    </p:set>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3">
                                            <p:txEl>
                                              <p:pRg st="3" end="3"/>
                                            </p:txEl>
                                          </p:spTgt>
                                        </p:tgtEl>
                                        <p:attrNameLst>
                                          <p:attrName>style.visibility</p:attrName>
                                        </p:attrNameLst>
                                      </p:cBhvr>
                                      <p:to>
                                        <p:strVal val="visible"/>
                                      </p:to>
                                    </p:set>
                                    <p:animEffect transition="in" filter="dissolve">
                                      <p:cBhvr>
                                        <p:cTn id="31" dur="500"/>
                                        <p:tgtEl>
                                          <p:spTgt spid="33">
                                            <p:txEl>
                                              <p:pRg st="3" end="3"/>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3">
                                            <p:txEl>
                                              <p:pRg st="4" end="4"/>
                                            </p:txEl>
                                          </p:spTgt>
                                        </p:tgtEl>
                                        <p:attrNameLst>
                                          <p:attrName>style.visibility</p:attrName>
                                        </p:attrNameLst>
                                      </p:cBhvr>
                                      <p:to>
                                        <p:strVal val="visible"/>
                                      </p:to>
                                    </p:set>
                                    <p:animEffect transition="in" filter="dissolve">
                                      <p:cBhvr>
                                        <p:cTn id="35" dur="500"/>
                                        <p:tgtEl>
                                          <p:spTgt spid="33">
                                            <p:txEl>
                                              <p:pRg st="4" end="4"/>
                                            </p:txEl>
                                          </p:spTgt>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animEffect transition="in" filter="dissolve">
                                      <p:cBhvr>
                                        <p:cTn id="39" dur="500"/>
                                        <p:tgtEl>
                                          <p:spTgt spid="3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3">
                                            <p:txEl>
                                              <p:pRg st="6" end="6"/>
                                            </p:txEl>
                                          </p:spTgt>
                                        </p:tgtEl>
                                        <p:attrNameLst>
                                          <p:attrName>style.visibility</p:attrName>
                                        </p:attrNameLst>
                                      </p:cBhvr>
                                      <p:to>
                                        <p:strVal val="visible"/>
                                      </p:to>
                                    </p:set>
                                    <p:animEffect transition="in" filter="dissolve">
                                      <p:cBhvr>
                                        <p:cTn id="44" dur="500"/>
                                        <p:tgtEl>
                                          <p:spTgt spid="33">
                                            <p:txEl>
                                              <p:pRg st="6" end="6"/>
                                            </p:txEl>
                                          </p:spTgt>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33">
                                            <p:txEl>
                                              <p:pRg st="7" end="7"/>
                                            </p:txEl>
                                          </p:spTgt>
                                        </p:tgtEl>
                                        <p:attrNameLst>
                                          <p:attrName>style.visibility</p:attrName>
                                        </p:attrNameLst>
                                      </p:cBhvr>
                                      <p:to>
                                        <p:strVal val="visible"/>
                                      </p:to>
                                    </p:se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dissolv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(5/11)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err="1"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current)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a:t>
              </a:r>
              <a:r>
                <a:rPr lang="en-US" sz="1600" b="1" dirty="0" err="1" smtClean="0">
                  <a:latin typeface="Courier New" pitchFamily="49" charset="0"/>
                  <a:cs typeface="Courier New" pitchFamily="49" charset="0"/>
                </a:rPr>
                <a:t>nextPtr</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current.getNext</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nextPtr</a:t>
              </a:r>
              <a:r>
                <a:rPr lang="en-SG" sz="1600" b="1" dirty="0" smtClean="0">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a:t>
              </a:r>
              <a:r>
                <a:rPr lang="en-SG" sz="1600" b="1" dirty="0" err="1" smtClean="0">
                  <a:latin typeface="Courier New" pitchFamily="49" charset="0"/>
                  <a:cs typeface="Courier New" pitchFamily="49" charset="0"/>
                </a:rPr>
                <a:t>nextPtr.getElement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current.setNext</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nextPtr.getNext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a:t>
              </a:r>
              <a:r>
                <a:rPr lang="en-SG" sz="1600" b="1" dirty="0" err="1" smtClean="0">
                  <a:latin typeface="Courier New" pitchFamily="49" charset="0"/>
                  <a:cs typeface="Courier New" pitchFamily="49" charset="0"/>
                </a:rPr>
                <a:t>head.getElement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head = </a:t>
              </a:r>
              <a:r>
                <a:rPr lang="en-SG" sz="1600" b="1" dirty="0" err="1" smtClean="0">
                  <a:latin typeface="Courier New" pitchFamily="49" charset="0"/>
                  <a:cs typeface="Courier New" pitchFamily="49" charset="0"/>
                </a:rPr>
                <a:t>head.getNext</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(6/11)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err="1"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&lt;E&gt; </a:t>
            </a:r>
            <a:r>
              <a:rPr lang="en-US" sz="1600" b="1" dirty="0" err="1" smtClean="0">
                <a:latin typeface="Courier New" pitchFamily="49" charset="0"/>
                <a:cs typeface="Courier New" pitchFamily="49" charset="0"/>
              </a:rPr>
              <a:t>nextPtr</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current.getNext</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nextPtr</a:t>
            </a:r>
            <a:r>
              <a:rPr lang="en-SG" sz="1600" b="1" dirty="0" smtClean="0">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temp = </a:t>
            </a:r>
            <a:r>
              <a:rPr lang="en-SG" sz="1600" b="1" dirty="0" err="1" smtClean="0">
                <a:latin typeface="Courier New" pitchFamily="49" charset="0"/>
                <a:cs typeface="Courier New" pitchFamily="49" charset="0"/>
              </a:rPr>
              <a:t>nextPtr.getElement</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current.setNext</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nextPtr.getNext</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Helvetica" pitchFamily="34" charset="0"/>
                </a:rPr>
                <a:t>nextPtr</a:t>
              </a:r>
              <a:endParaRPr lang="en-US" sz="2000" i="1" dirty="0">
                <a:solidFill>
                  <a:srgbClr val="C00000"/>
                </a:solidFill>
                <a:latin typeface="Helvetica" pitchFamily="34" charset="0"/>
              </a:endParaRP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(7/11)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err="1"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temp = </a:t>
            </a:r>
            <a:r>
              <a:rPr lang="en-US" sz="1600" b="1" dirty="0" err="1" smtClean="0">
                <a:latin typeface="Courier New" pitchFamily="49" charset="0"/>
                <a:cs typeface="Courier New" pitchFamily="49" charset="0"/>
              </a:rPr>
              <a:t>head.getElement</a:t>
            </a:r>
            <a:r>
              <a:rPr lang="en-US"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head = </a:t>
            </a:r>
            <a:r>
              <a:rPr lang="en-US" sz="1600" b="1" dirty="0" err="1" smtClean="0">
                <a:latin typeface="Courier New" pitchFamily="49" charset="0"/>
                <a:cs typeface="Courier New" pitchFamily="49" charset="0"/>
              </a:rPr>
              <a:t>head.getNext</a:t>
            </a:r>
            <a:r>
              <a:rPr lang="en-US"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temp;</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smtClean="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C00000"/>
                    </a:solidFill>
                    <a:latin typeface="Arial" pitchFamily="34" charset="0"/>
                    <a:ea typeface="SimSun" pitchFamily="2" charset="-122"/>
                  </a:rPr>
                  <a:t>a</a:t>
                </a:r>
                <a:r>
                  <a:rPr lang="en-US" altLang="zh-CN" sz="2000" i="1" baseline="-25000" dirty="0" smtClean="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smtClean="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(8/11)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smtClean="0"/>
              <a:t>remove(E item) </a:t>
            </a:r>
          </a:p>
          <a:p>
            <a:pPr lvl="1">
              <a:spcBef>
                <a:spcPts val="0"/>
              </a:spcBef>
            </a:pPr>
            <a:r>
              <a:rPr lang="en-GB" sz="2000" dirty="0" smtClean="0"/>
              <a:t>Search for item in list</a:t>
            </a:r>
          </a:p>
          <a:p>
            <a:pPr lvl="1">
              <a:spcBef>
                <a:spcPts val="0"/>
              </a:spcBef>
            </a:pPr>
            <a:r>
              <a:rPr lang="en-GB" sz="2000" dirty="0" smtClean="0"/>
              <a:t>Re-using </a:t>
            </a:r>
            <a:r>
              <a:rPr lang="en-GB" sz="2000" dirty="0" err="1" smtClean="0"/>
              <a:t>removeAfter</a:t>
            </a:r>
            <a:r>
              <a:rPr lang="en-GB" sz="2000" dirty="0" smtClean="0"/>
              <a:t>()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NoSuchElementException</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smtClean="0">
                  <a:solidFill>
                    <a:srgbClr val="663300"/>
                  </a:solidFill>
                  <a:latin typeface="Courier New" pitchFamily="49" charset="0"/>
                  <a:cs typeface="Courier New" pitchFamily="49" charset="0"/>
                </a:rPr>
                <a:t>		// Should make use of </a:t>
              </a:r>
              <a:r>
                <a:rPr lang="en-US" sz="1600" b="1" dirty="0" err="1" smtClean="0">
                  <a:solidFill>
                    <a:srgbClr val="663300"/>
                  </a:solidFill>
                  <a:latin typeface="Courier New" pitchFamily="49" charset="0"/>
                  <a:cs typeface="Courier New" pitchFamily="49" charset="0"/>
                </a:rPr>
                <a:t>removeAfter</a:t>
              </a:r>
              <a:r>
                <a:rPr lang="en-US" sz="1600" b="1" dirty="0" smtClean="0">
                  <a:solidFill>
                    <a:srgbClr val="663300"/>
                  </a:solidFill>
                  <a:latin typeface="Courier New" pitchFamily="49" charset="0"/>
                  <a:cs typeface="Courier New" pitchFamily="49" charset="0"/>
                </a:rPr>
                <a:t>() method.</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smtClean="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400" dirty="0" smtClean="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2000" dirty="0" smtClean="0"/>
              <a:t>List ADT</a:t>
            </a:r>
          </a:p>
          <a:p>
            <a:pPr marL="457200" lvl="0" indent="-457200">
              <a:spcBef>
                <a:spcPts val="600"/>
              </a:spcBef>
              <a:buClr>
                <a:schemeClr val="tx1"/>
              </a:buClr>
              <a:buSzPct val="100000"/>
              <a:buFont typeface="Wingdings" pitchFamily="2" charset="2"/>
              <a:buAutoNum type="arabicPeriod"/>
              <a:defRPr/>
            </a:pPr>
            <a:r>
              <a:rPr lang="en-GB" sz="2400" dirty="0" smtClean="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2000" dirty="0" smtClean="0"/>
              <a:t>Add and remove with an array</a:t>
            </a:r>
          </a:p>
          <a:p>
            <a:pPr marL="857250" lvl="1" indent="-322263">
              <a:spcBef>
                <a:spcPts val="0"/>
              </a:spcBef>
              <a:buClr>
                <a:schemeClr val="tx1"/>
              </a:buClr>
              <a:buSzPct val="120000"/>
              <a:buFont typeface="Wingdings" pitchFamily="2" charset="2"/>
              <a:buChar char="§"/>
              <a:defRPr/>
            </a:pPr>
            <a:r>
              <a:rPr lang="en-GB" sz="2000" dirty="0" smtClean="0"/>
              <a:t>Time and space efficiency</a:t>
            </a:r>
          </a:p>
          <a:p>
            <a:pPr marL="457200" lvl="0" indent="-457200">
              <a:spcBef>
                <a:spcPts val="600"/>
              </a:spcBef>
              <a:buClr>
                <a:schemeClr val="tx1"/>
              </a:buClr>
              <a:buSzPct val="100000"/>
              <a:buFont typeface="Wingdings" pitchFamily="2" charset="2"/>
              <a:buAutoNum type="arabicPeriod"/>
              <a:defRPr/>
            </a:pPr>
            <a:r>
              <a:rPr lang="en-GB" sz="2400" dirty="0" smtClean="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2000" dirty="0" smtClean="0"/>
              <a:t>Linked list approach</a:t>
            </a:r>
          </a:p>
          <a:p>
            <a:pPr marL="857250" lvl="1" indent="-322263">
              <a:spcBef>
                <a:spcPts val="0"/>
              </a:spcBef>
              <a:buClr>
                <a:schemeClr val="tx1"/>
              </a:buClr>
              <a:buSzPct val="120000"/>
              <a:buFont typeface="Wingdings" pitchFamily="2" charset="2"/>
              <a:buChar char="§"/>
              <a:defRPr/>
            </a:pPr>
            <a:r>
              <a:rPr lang="en-GB" sz="2000" dirty="0" smtClean="0"/>
              <a:t>ListNode class: forming a linked list </a:t>
            </a:r>
            <a:r>
              <a:rPr lang="en-GB" sz="2000" smtClean="0"/>
              <a:t>with ListNode</a:t>
            </a:r>
          </a:p>
          <a:p>
            <a:pPr marL="857250" lvl="1" indent="-322263">
              <a:spcBef>
                <a:spcPts val="0"/>
              </a:spcBef>
              <a:buClr>
                <a:schemeClr val="tx1"/>
              </a:buClr>
              <a:buSzPct val="120000"/>
              <a:buFont typeface="Wingdings" pitchFamily="2" charset="2"/>
              <a:buChar char="§"/>
              <a:defRPr/>
            </a:pPr>
            <a:r>
              <a:rPr lang="en-GB" sz="2000" smtClean="0"/>
              <a:t>BasicLinkedList</a:t>
            </a:r>
            <a:endParaRPr lang="en-GB" sz="2000" dirty="0" smtClean="0"/>
          </a:p>
          <a:p>
            <a:pPr marL="457200" lvl="0" indent="-457200">
              <a:spcBef>
                <a:spcPts val="600"/>
              </a:spcBef>
              <a:buClr>
                <a:schemeClr val="tx1"/>
              </a:buClr>
              <a:buSzPct val="100000"/>
              <a:buFont typeface="Wingdings" pitchFamily="2" charset="2"/>
              <a:buAutoNum type="arabicPeriod"/>
              <a:defRPr/>
            </a:pPr>
            <a:r>
              <a:rPr lang="en-GB" sz="2400" smtClean="0">
                <a:solidFill>
                  <a:srgbClr val="0000FF"/>
                </a:solidFill>
              </a:rPr>
              <a:t>More Linked </a:t>
            </a:r>
            <a:r>
              <a:rPr lang="en-GB" sz="2400" dirty="0" smtClean="0">
                <a:solidFill>
                  <a:srgbClr val="0000FF"/>
                </a:solidFill>
              </a:rPr>
              <a:t>Lists</a:t>
            </a:r>
          </a:p>
          <a:p>
            <a:pPr marL="857250" lvl="1" indent="-322263">
              <a:spcBef>
                <a:spcPts val="0"/>
              </a:spcBef>
              <a:buClr>
                <a:schemeClr val="tx1"/>
              </a:buClr>
              <a:buSzPct val="120000"/>
              <a:buFont typeface="Wingdings" pitchFamily="2" charset="2"/>
              <a:buChar char="§"/>
              <a:defRPr/>
            </a:pPr>
            <a:r>
              <a:rPr lang="en-GB" sz="2000" smtClean="0"/>
              <a:t>EnhancedLinkedList</a:t>
            </a:r>
            <a:r>
              <a:rPr lang="en-GB" sz="2000" dirty="0" smtClean="0"/>
              <a:t>, </a:t>
            </a:r>
            <a:r>
              <a:rPr lang="en-GB" sz="2000" dirty="0" err="1" smtClean="0"/>
              <a:t>TailedLinkedList</a:t>
            </a:r>
            <a:endParaRPr lang="en-GB" sz="2000" dirty="0" smtClean="0"/>
          </a:p>
          <a:p>
            <a:pPr marL="457200" lvl="0" indent="-457200">
              <a:spcBef>
                <a:spcPts val="600"/>
              </a:spcBef>
              <a:buClr>
                <a:schemeClr val="tx1"/>
              </a:buClr>
              <a:buSzPct val="100000"/>
              <a:buFont typeface="Wingdings" pitchFamily="2" charset="2"/>
              <a:buAutoNum type="arabicPeriod"/>
              <a:defRPr/>
            </a:pPr>
            <a:r>
              <a:rPr lang="en-GB" sz="2400" dirty="0" smtClean="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2000" dirty="0" err="1" smtClean="0"/>
              <a:t>CircularLinkedList</a:t>
            </a:r>
            <a:r>
              <a:rPr lang="en-GB" sz="2000" dirty="0" smtClean="0"/>
              <a:t>, </a:t>
            </a:r>
            <a:r>
              <a:rPr lang="en-GB" sz="2000" dirty="0" err="1" smtClean="0"/>
              <a:t>DoublyLinkedList</a:t>
            </a:r>
            <a:endParaRPr lang="en-GB" sz="2000" dirty="0" smtClean="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400" dirty="0" smtClean="0">
                <a:solidFill>
                  <a:srgbClr val="0000FF"/>
                </a:solidFill>
              </a:rPr>
              <a:t>Inheritance</a:t>
            </a:r>
          </a:p>
          <a:p>
            <a:pPr marL="457200" lvl="0" indent="-457200">
              <a:spcBef>
                <a:spcPts val="600"/>
              </a:spcBef>
              <a:buClr>
                <a:schemeClr val="tx1"/>
              </a:buClr>
              <a:buSzPct val="100000"/>
              <a:buFont typeface="Wingdings" pitchFamily="2" charset="2"/>
              <a:buAutoNum type="arabicPeriod"/>
              <a:defRPr/>
            </a:pPr>
            <a:r>
              <a:rPr lang="en-GB" sz="2400" dirty="0" smtClean="0">
                <a:solidFill>
                  <a:srgbClr val="0000FF"/>
                </a:solidFill>
              </a:rPr>
              <a:t>Java API: </a:t>
            </a:r>
            <a:r>
              <a:rPr lang="en-GB" sz="2400" dirty="0" err="1" smtClean="0">
                <a:solidFill>
                  <a:srgbClr val="0000FF"/>
                </a:solidFill>
              </a:rPr>
              <a:t>LinkedList</a:t>
            </a:r>
            <a:r>
              <a:rPr lang="en-GB" sz="2400" dirty="0" smtClean="0">
                <a:solidFill>
                  <a:srgbClr val="0000FF"/>
                </a:solidFill>
              </a:rPr>
              <a:t> class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sp>
        <p:nvSpPr>
          <p:cNvPr id="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(9/11)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E </a:t>
            </a:r>
            <a:r>
              <a:rPr lang="en-SG" b="1" smtClean="0">
                <a:solidFill>
                  <a:srgbClr val="C00000"/>
                </a:solidFill>
                <a:latin typeface="Courier New" pitchFamily="49" charset="0"/>
                <a:cs typeface="Courier New" pitchFamily="49" charset="0"/>
              </a:rPr>
              <a:t>remove</a:t>
            </a:r>
            <a:r>
              <a:rPr lang="en-SG" b="1" smtClean="0">
                <a:latin typeface="Courier New" pitchFamily="49" charset="0"/>
                <a:cs typeface="Courier New" pitchFamily="49" charset="0"/>
              </a:rPr>
              <a:t>(E </a:t>
            </a:r>
            <a:r>
              <a:rPr lang="en-SG" b="1" dirty="0" smtClean="0">
                <a:latin typeface="Courier New" pitchFamily="49" charset="0"/>
                <a:cs typeface="Courier New" pitchFamily="49" charset="0"/>
              </a:rPr>
              <a:t>item)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smtClean="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item</a:t>
              </a:r>
              <a:endParaRPr lang="en-US" sz="2000" i="1" dirty="0">
                <a:solidFill>
                  <a:srgbClr val="C00000"/>
                </a:solidFill>
                <a:latin typeface="Helvetica" pitchFamily="34" charset="0"/>
              </a:endParaRP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err="1" smtClean="0">
                  <a:solidFill>
                    <a:srgbClr val="C00000"/>
                  </a:solidFill>
                  <a:latin typeface="Helvetica" pitchFamily="34" charset="0"/>
                </a:rPr>
                <a:t>curr</a:t>
              </a:r>
              <a:endParaRPr lang="en-US" sz="2000" i="1" dirty="0">
                <a:solidFill>
                  <a:srgbClr val="C00000"/>
                </a:solidFill>
                <a:latin typeface="Helvetica" pitchFamily="34" charset="0"/>
              </a:endParaRP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Helvetica" pitchFamily="34" charset="0"/>
                </a:rPr>
                <a:t>prev</a:t>
              </a:r>
              <a:endParaRPr lang="en-US" sz="2000" i="1" dirty="0">
                <a:solidFill>
                  <a:srgbClr val="C00000"/>
                </a:solidFill>
                <a:latin typeface="Helvetica" pitchFamily="34" charset="0"/>
              </a:endParaRP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6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(10/11)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smtClean="0">
                  <a:solidFill>
                    <a:srgbClr val="0000FF"/>
                  </a:solidFill>
                  <a:latin typeface="Courier New" pitchFamily="49" charset="0"/>
                  <a:cs typeface="Courier New" pitchFamily="49" charset="0"/>
                </a:rPr>
                <a:t>public class</a:t>
              </a:r>
              <a:r>
                <a:rPr lang="en-SG" sz="1600" b="1" smtClean="0">
                  <a:latin typeface="Courier New" pitchFamily="49" charset="0"/>
                  <a:cs typeface="Courier New" pitchFamily="49" charset="0"/>
                </a:rPr>
                <a:t> </a:t>
              </a:r>
              <a:r>
                <a:rPr lang="en-SG" sz="1600" b="1" dirty="0" err="1" smtClean="0">
                  <a:latin typeface="Courier New" pitchFamily="49" charset="0"/>
                  <a:cs typeface="Courier New" pitchFamily="49" charset="0"/>
                </a:rPr>
                <a:t>TestEnhancedLinkedList</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t>
              </a:r>
              <a:r>
                <a:rPr lang="en-SG" sz="1600" b="1" dirty="0" err="1" smtClean="0">
                  <a:latin typeface="Courier New" pitchFamily="49" charset="0"/>
                  <a:cs typeface="Courier New" pitchFamily="49" charset="0"/>
                </a:rPr>
                <a:t>args</a:t>
              </a:r>
              <a:r>
                <a:rPr lang="en-SG" sz="1600" b="1" dirty="0" smtClean="0">
                  <a:latin typeface="Courier New" pitchFamily="49" charset="0"/>
                  <a:cs typeface="Courier New" pitchFamily="49" charset="0"/>
                </a:rPr>
                <a:t>)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a:t>
              </a:r>
              <a:r>
                <a:rPr lang="en-SG" sz="1300" b="1" dirty="0" err="1" smtClean="0">
                  <a:latin typeface="Courier New" pitchFamily="49" charset="0"/>
                  <a:cs typeface="Courier New" pitchFamily="49" charset="0"/>
                </a:rPr>
                <a:t>NoSuchElementException</a:t>
              </a:r>
              <a:r>
                <a:rPr lang="en-SG" sz="1300" b="1" dirty="0" smtClean="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EnhancedLinkedList</a:t>
              </a:r>
              <a:r>
                <a:rPr lang="en-SG" sz="1600" b="1" dirty="0" smtClean="0">
                  <a:latin typeface="Courier New" pitchFamily="49" charset="0"/>
                  <a:cs typeface="Courier New" pitchFamily="49" charset="0"/>
                </a:rPr>
                <a:t> &lt;String&gt; </a:t>
              </a:r>
              <a:r>
                <a:rPr lang="en-SG" sz="1600" b="1" dirty="0" err="1" smtClean="0">
                  <a:latin typeface="Courier New" pitchFamily="49" charset="0"/>
                  <a:cs typeface="Courier New" pitchFamily="49" charset="0"/>
                </a:rPr>
                <a:t>kust</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EnhancedLinkedList</a:t>
              </a:r>
              <a:r>
                <a:rPr lang="en-SG" sz="1600" b="1" dirty="0" smtClean="0">
                  <a:latin typeface="Courier New" pitchFamily="49" charset="0"/>
                  <a:cs typeface="Courier New" pitchFamily="49" charset="0"/>
                </a:rPr>
                <a:t> &lt;</a:t>
              </a:r>
              <a:r>
                <a:rPr lang="en-SG" sz="1600" b="1" smtClean="0">
                  <a:latin typeface="Courier New" pitchFamily="49" charset="0"/>
                  <a:cs typeface="Courier New" pitchFamily="49" charset="0"/>
                </a:rPr>
                <a:t>String&gt;();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aaa</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bbb</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ccc</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&lt;String&gt; current = </a:t>
              </a:r>
              <a:r>
                <a:rPr lang="en-SG" sz="1600" b="1" dirty="0" err="1" smtClean="0">
                  <a:latin typeface="Courier New" pitchFamily="49" charset="0"/>
                  <a:cs typeface="Courier New" pitchFamily="49" charset="0"/>
                </a:rPr>
                <a:t>list.getHead</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list.addAfter</a:t>
              </a:r>
              <a:r>
                <a:rPr lang="en-SG" sz="1600" b="1" dirty="0" smtClean="0">
                  <a:latin typeface="Courier New" pitchFamily="49" charset="0"/>
                  <a:cs typeface="Courier New" pitchFamily="49" charset="0"/>
                </a:rPr>
                <a:t>(current, </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list.addAfter</a:t>
              </a:r>
              <a:r>
                <a:rPr lang="en-SG" sz="1600" b="1" dirty="0" smtClean="0">
                  <a:latin typeface="Courier New" pitchFamily="49" charset="0"/>
                  <a:cs typeface="Courier New" pitchFamily="49" charset="0"/>
                </a:rPr>
                <a:t>(current, </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yyy</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(11/11)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smtClean="0">
                  <a:solidFill>
                    <a:srgbClr val="663300"/>
                  </a:solidFill>
                  <a:cs typeface="Courier New" pitchFamily="49" charset="0"/>
                </a:rPr>
                <a:t>// (continue </a:t>
              </a:r>
              <a:r>
                <a:rPr lang="en-SG" sz="1600" smtClean="0">
                  <a:solidFill>
                    <a:srgbClr val="663300"/>
                  </a:solidFill>
                  <a:cs typeface="Courier New" pitchFamily="49" charset="0"/>
                </a:rPr>
                <a:t>from previous slide)</a:t>
              </a:r>
              <a:endParaRPr lang="en-SG" sz="1600" dirty="0" smtClean="0">
                <a:solidFill>
                  <a:srgbClr val="663300"/>
                </a:solidFill>
                <a:cs typeface="Courier New" pitchFamily="49" charset="0"/>
              </a:endParaRP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current = </a:t>
              </a:r>
              <a:r>
                <a:rPr lang="en-US" sz="1600" b="1" dirty="0" err="1" smtClean="0">
                  <a:latin typeface="Courier New" pitchFamily="49" charset="0"/>
                  <a:cs typeface="Courier New" pitchFamily="49" charset="0"/>
                </a:rPr>
                <a:t>list.getHead</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current = </a:t>
              </a:r>
              <a:r>
                <a:rPr lang="en-SG" sz="1600" b="1" dirty="0" err="1" smtClean="0">
                  <a:latin typeface="Courier New" pitchFamily="49" charset="0"/>
                  <a:cs typeface="Courier New" pitchFamily="49" charset="0"/>
                </a:rPr>
                <a:t>current.getNext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list.removeAfter</a:t>
              </a:r>
              <a:r>
                <a:rPr lang="en-US" sz="1600" b="1" dirty="0" smtClean="0">
                  <a:latin typeface="Courier New" pitchFamily="49" charset="0"/>
                  <a:cs typeface="Courier New" pitchFamily="49" charset="0"/>
                </a:rPr>
                <a:t>(current);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4"</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list.removeAfter</a:t>
              </a:r>
              <a:r>
                <a:rPr lang="en-SG" sz="1600" b="1" dirty="0" smtClean="0">
                  <a:latin typeface="Courier New" pitchFamily="49" charset="0"/>
                  <a:cs typeface="Courier New" pitchFamily="49" charset="0"/>
                </a:rPr>
                <a:t>(null);</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a:t>
              </a:r>
              <a:r>
                <a:rPr lang="en-US" altLang="ja-JP" sz="1200" dirty="0" err="1" smtClean="0">
                  <a:solidFill>
                    <a:srgbClr val="000000"/>
                  </a:solidFill>
                  <a:latin typeface="Arial" charset="0"/>
                  <a:ea typeface="ＭＳ Ｐゴシック" pitchFamily="34" charset="-128"/>
                </a:rPr>
                <a:t>getNext</a:t>
              </a:r>
              <a:r>
                <a:rPr lang="en-US" altLang="ja-JP" sz="1200" dirty="0" smtClean="0">
                  <a:solidFill>
                    <a:srgbClr val="000000"/>
                  </a:solidFill>
                  <a:latin typeface="Arial" charset="0"/>
                  <a:ea typeface="ＭＳ Ｐゴシック" pitchFamily="34" charset="-128"/>
                </a:rPr>
                <a:t>()</a:t>
              </a:r>
            </a:p>
            <a:p>
              <a:r>
                <a:rPr lang="en-US" altLang="ja-JP" sz="1200" dirty="0" smtClean="0">
                  <a:solidFill>
                    <a:srgbClr val="000000"/>
                  </a:solidFill>
                  <a:latin typeface="Arial" charset="0"/>
                  <a:ea typeface="ＭＳ Ｐゴシック" pitchFamily="34" charset="-128"/>
                </a:rPr>
                <a:t>+ </a:t>
              </a:r>
              <a:r>
                <a:rPr lang="en-US" altLang="ja-JP" sz="1200" dirty="0" err="1" smtClean="0">
                  <a:solidFill>
                    <a:srgbClr val="000000"/>
                  </a:solidFill>
                  <a:latin typeface="Arial" charset="0"/>
                  <a:ea typeface="ＭＳ Ｐゴシック" pitchFamily="34" charset="-128"/>
                </a:rPr>
                <a:t>getElement</a:t>
              </a:r>
              <a:r>
                <a:rPr lang="en-US" altLang="ja-JP" sz="1200" dirty="0" smtClean="0">
                  <a:solidFill>
                    <a:srgbClr val="000000"/>
                  </a:solidFill>
                  <a:latin typeface="Arial" charset="0"/>
                  <a:ea typeface="ＭＳ Ｐゴシック" pitchFamily="34" charset="-128"/>
                </a:rPr>
                <a:t>()</a:t>
              </a:r>
            </a:p>
            <a:p>
              <a:r>
                <a:rPr lang="en-US" altLang="ja-JP" sz="1200" dirty="0" smtClean="0">
                  <a:solidFill>
                    <a:srgbClr val="000000"/>
                  </a:solidFill>
                  <a:ea typeface="ＭＳ Ｐゴシック" pitchFamily="34" charset="-128"/>
                </a:rPr>
                <a:t>+ </a:t>
              </a:r>
              <a:r>
                <a:rPr lang="en-US" altLang="ja-JP" sz="1200" dirty="0" err="1" smtClean="0">
                  <a:solidFill>
                    <a:srgbClr val="000000"/>
                  </a:solidFill>
                  <a:ea typeface="ＭＳ Ｐゴシック" pitchFamily="34" charset="-128"/>
                </a:rPr>
                <a:t>setNext</a:t>
              </a:r>
              <a:r>
                <a:rPr lang="en-US" altLang="ja-JP" sz="1200" dirty="0" smtClean="0">
                  <a:solidFill>
                    <a:srgbClr val="000000"/>
                  </a:solidFill>
                  <a:ea typeface="ＭＳ Ｐゴシック" pitchFamily="34" charset="-128"/>
                </a:rPr>
                <a:t>(</a:t>
              </a:r>
              <a:r>
                <a:rPr lang="en-US" altLang="ja-JP" sz="1200" dirty="0" err="1" smtClean="0">
                  <a:solidFill>
                    <a:srgbClr val="000000"/>
                  </a:solidFill>
                  <a:ea typeface="ＭＳ Ｐゴシック" pitchFamily="34" charset="-128"/>
                </a:rPr>
                <a:t>ListNode</a:t>
              </a:r>
              <a:r>
                <a:rPr lang="en-US" altLang="ja-JP" sz="1200" dirty="0" smtClean="0">
                  <a:solidFill>
                    <a:srgbClr val="000000"/>
                  </a:solidFill>
                  <a:ea typeface="ＭＳ Ｐゴシック" pitchFamily="34" charset="-128"/>
                </a:rPr>
                <a:t> &lt;E&gt; </a:t>
              </a:r>
              <a:r>
                <a:rPr lang="en-US" altLang="ja-JP" sz="1200" dirty="0" err="1" smtClean="0">
                  <a:solidFill>
                    <a:srgbClr val="000000"/>
                  </a:solidFill>
                  <a:ea typeface="ＭＳ Ｐゴシック" pitchFamily="34" charset="-128"/>
                </a:rPr>
                <a:t>curr</a:t>
              </a:r>
              <a:r>
                <a:rPr lang="en-US" altLang="ja-JP" sz="1200" dirty="0" smtClean="0">
                  <a:solidFill>
                    <a:srgbClr val="000000"/>
                  </a:solidFill>
                  <a:ea typeface="ＭＳ Ｐゴシック" pitchFamily="34" charset="-128"/>
                </a:rPr>
                <a:t>)</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a:t>
              </a:r>
              <a:r>
                <a:rPr lang="en-US" altLang="ja-JP" sz="1100" dirty="0" err="1" smtClean="0">
                  <a:solidFill>
                    <a:srgbClr val="000000"/>
                  </a:solidFill>
                  <a:latin typeface="Arial" charset="0"/>
                  <a:ea typeface="ＭＳ Ｐゴシック" pitchFamily="34" charset="-128"/>
                </a:rPr>
                <a:t>isEmpty</a:t>
              </a:r>
              <a:r>
                <a:rPr lang="en-US" altLang="ja-JP" sz="1100" dirty="0" smtClean="0">
                  <a:solidFill>
                    <a:srgbClr val="000000"/>
                  </a:solidFill>
                  <a:latin typeface="Arial" charset="0"/>
                  <a:ea typeface="ＭＳ Ｐゴシック" pitchFamily="34" charset="-128"/>
                </a:rPr>
                <a:t>()</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getFirst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addFirst</a:t>
              </a:r>
              <a:r>
                <a:rPr lang="en-US" altLang="ja-JP" sz="1100" dirty="0" smtClean="0">
                  <a:solidFill>
                    <a:srgbClr val="000000"/>
                  </a:solidFill>
                  <a:ea typeface="ＭＳ Ｐゴシック" pitchFamily="34" charset="-128"/>
                </a:rPr>
                <a:t>(E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removeFirst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a:t>
              </a:r>
              <a:r>
                <a:rPr lang="en-US" altLang="ja-JP" sz="1100" dirty="0" err="1" smtClean="0">
                  <a:solidFill>
                    <a:srgbClr val="000000"/>
                  </a:solidFill>
                  <a:latin typeface="Arial" charset="0"/>
                  <a:ea typeface="ＭＳ Ｐゴシック" pitchFamily="34" charset="-128"/>
                </a:rPr>
                <a:t>isEmpty</a:t>
              </a:r>
              <a:r>
                <a:rPr lang="en-US" altLang="ja-JP" sz="1100" dirty="0" smtClean="0">
                  <a:solidFill>
                    <a:srgbClr val="000000"/>
                  </a:solidFill>
                  <a:latin typeface="Arial" charset="0"/>
                  <a:ea typeface="ＭＳ Ｐゴシック" pitchFamily="34" charset="-128"/>
                </a:rPr>
                <a:t>()</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getFirst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addFirst</a:t>
              </a:r>
              <a:r>
                <a:rPr lang="en-US" altLang="ja-JP" sz="1100" dirty="0" smtClean="0">
                  <a:solidFill>
                    <a:srgbClr val="000000"/>
                  </a:solidFill>
                  <a:ea typeface="ＭＳ Ｐゴシック" pitchFamily="34" charset="-128"/>
                </a:rPr>
                <a:t>(E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removeFirst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getHead</a:t>
              </a:r>
              <a:r>
                <a:rPr lang="en-US" altLang="ja-JP" sz="1100" b="1" dirty="0" smtClean="0">
                  <a:solidFill>
                    <a:srgbClr val="000000"/>
                  </a:solidFill>
                  <a:ea typeface="ＭＳ Ｐゴシック" pitchFamily="34" charset="-128"/>
                </a:rPr>
                <a:t>()</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addAfter</a:t>
              </a:r>
              <a:r>
                <a:rPr lang="en-US" altLang="ja-JP" sz="1100" b="1" dirty="0" smtClean="0">
                  <a:solidFill>
                    <a:srgbClr val="000000"/>
                  </a:solidFill>
                  <a:ea typeface="ＭＳ Ｐゴシック" pitchFamily="34" charset="-128"/>
                </a:rPr>
                <a:t>(</a:t>
              </a:r>
              <a:r>
                <a:rPr lang="en-US" altLang="ja-JP" sz="1100" b="1" dirty="0" err="1" smtClean="0">
                  <a:solidFill>
                    <a:srgbClr val="000000"/>
                  </a:solidFill>
                  <a:ea typeface="ＭＳ Ｐゴシック" pitchFamily="34" charset="-128"/>
                </a:rPr>
                <a:t>ListNode</a:t>
              </a:r>
              <a:r>
                <a:rPr lang="en-US" altLang="ja-JP" sz="1100" b="1" dirty="0" smtClean="0">
                  <a:solidFill>
                    <a:srgbClr val="000000"/>
                  </a:solidFill>
                  <a:ea typeface="ＭＳ Ｐゴシック" pitchFamily="34" charset="-128"/>
                </a:rPr>
                <a:t> &lt;E&gt; </a:t>
              </a:r>
              <a:r>
                <a:rPr lang="en-US" altLang="ja-JP" sz="1100" b="1" dirty="0" err="1" smtClean="0">
                  <a:solidFill>
                    <a:srgbClr val="000000"/>
                  </a:solidFill>
                  <a:ea typeface="ＭＳ Ｐゴシック" pitchFamily="34" charset="-128"/>
                </a:rPr>
                <a:t>curr</a:t>
              </a:r>
              <a:r>
                <a:rPr lang="en-US" altLang="ja-JP" sz="1100" b="1" dirty="0" smtClean="0">
                  <a:solidFill>
                    <a:srgbClr val="000000"/>
                  </a:solidFill>
                  <a:ea typeface="ＭＳ Ｐゴシック" pitchFamily="34" charset="-128"/>
                </a:rPr>
                <a:t>, E item)</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removeAfter</a:t>
              </a:r>
              <a:r>
                <a:rPr lang="en-US" altLang="ja-JP" sz="1100" b="1" dirty="0" smtClean="0">
                  <a:solidFill>
                    <a:srgbClr val="000000"/>
                  </a:solidFill>
                  <a:ea typeface="ＭＳ Ｐゴシック" pitchFamily="34" charset="-128"/>
                </a:rPr>
                <a:t>(</a:t>
              </a:r>
              <a:r>
                <a:rPr lang="en-US" altLang="ja-JP" sz="1100" b="1" dirty="0" err="1" smtClean="0">
                  <a:solidFill>
                    <a:srgbClr val="000000"/>
                  </a:solidFill>
                  <a:ea typeface="ＭＳ Ｐゴシック" pitchFamily="34" charset="-128"/>
                </a:rPr>
                <a:t>ListNode</a:t>
              </a:r>
              <a:r>
                <a:rPr lang="en-US" altLang="ja-JP" sz="1100" b="1" dirty="0" smtClean="0">
                  <a:solidFill>
                    <a:srgbClr val="000000"/>
                  </a:solidFill>
                  <a:ea typeface="ＭＳ Ｐゴシック" pitchFamily="34" charset="-128"/>
                </a:rPr>
                <a:t> &lt;E&gt; </a:t>
              </a:r>
              <a:r>
                <a:rPr lang="en-US" altLang="ja-JP" sz="1100" b="1" dirty="0" err="1" smtClean="0">
                  <a:solidFill>
                    <a:srgbClr val="000000"/>
                  </a:solidFill>
                  <a:ea typeface="ＭＳ Ｐゴシック" pitchFamily="34" charset="-128"/>
                </a:rPr>
                <a:t>curr</a:t>
              </a:r>
              <a:r>
                <a:rPr lang="en-US" altLang="ja-JP" sz="1100" b="1" dirty="0" smtClean="0">
                  <a:solidFill>
                    <a:srgbClr val="000000"/>
                  </a:solidFill>
                  <a:ea typeface="ＭＳ Ｐゴシック" pitchFamily="34" charset="-128"/>
                </a:rPr>
                <a:t>)</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err="1"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smtClean="0">
                <a:ea typeface="ＭＳ Ｐゴシック" pitchFamily="34" charset="-128"/>
              </a:endParaRP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(1/10)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2209800"/>
          </a:xfrm>
        </p:spPr>
        <p:txBody>
          <a:bodyPr>
            <a:normAutofit/>
          </a:bodyPr>
          <a:lstStyle/>
          <a:p>
            <a:pPr>
              <a:spcBef>
                <a:spcPts val="600"/>
              </a:spcBef>
            </a:pPr>
            <a:r>
              <a:rPr lang="en-GB" sz="2400" dirty="0" smtClean="0"/>
              <a:t>We further improve on </a:t>
            </a:r>
            <a:r>
              <a:rPr lang="en-GB" sz="2400" dirty="0" smtClean="0">
                <a:solidFill>
                  <a:srgbClr val="0000FF"/>
                </a:solidFill>
              </a:rPr>
              <a:t>Enhanced Linked List</a:t>
            </a:r>
            <a:endParaRPr lang="en-GB" sz="2400" dirty="0" smtClean="0"/>
          </a:p>
          <a:p>
            <a:pPr lvl="1">
              <a:spcBef>
                <a:spcPts val="600"/>
              </a:spcBef>
            </a:pPr>
            <a:r>
              <a:rPr lang="en-GB" sz="2000" dirty="0" smtClean="0"/>
              <a:t>To address the issue that adding to the end is slow</a:t>
            </a:r>
          </a:p>
          <a:p>
            <a:pPr lvl="1">
              <a:spcBef>
                <a:spcPts val="600"/>
              </a:spcBef>
            </a:pPr>
            <a:r>
              <a:rPr lang="en-GB" sz="2000" dirty="0" smtClean="0"/>
              <a:t>Add an extra data member called </a:t>
            </a:r>
            <a:r>
              <a:rPr lang="en-GB" sz="2000" dirty="0" smtClean="0">
                <a:solidFill>
                  <a:srgbClr val="C00000"/>
                </a:solidFill>
              </a:rPr>
              <a:t>tail</a:t>
            </a:r>
          </a:p>
          <a:p>
            <a:pPr lvl="1">
              <a:spcBef>
                <a:spcPts val="600"/>
              </a:spcBef>
            </a:pPr>
            <a:r>
              <a:rPr lang="en-GB" sz="2000" dirty="0" smtClean="0"/>
              <a:t>Extra data member means extra maintenance too – no free lunch!</a:t>
            </a:r>
          </a:p>
          <a:p>
            <a:pPr>
              <a:spcBef>
                <a:spcPts val="1200"/>
              </a:spcBef>
            </a:pPr>
            <a:r>
              <a:rPr lang="en-GB" sz="2400" dirty="0" smtClean="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(2/10)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A new data member: </a:t>
            </a:r>
            <a:r>
              <a:rPr lang="en-GB" sz="2400" dirty="0" smtClean="0">
                <a:solidFill>
                  <a:srgbClr val="C00000"/>
                </a:solidFill>
              </a:rPr>
              <a:t>tail</a:t>
            </a:r>
          </a:p>
          <a:p>
            <a:pPr>
              <a:spcBef>
                <a:spcPts val="600"/>
              </a:spcBef>
            </a:pPr>
            <a:r>
              <a:rPr lang="en-GB" sz="2400" dirty="0" smtClean="0"/>
              <a:t>Extra maintenance needed, </a:t>
            </a:r>
            <a:r>
              <a:rPr lang="en-GB" sz="2400" dirty="0" err="1" smtClean="0"/>
              <a:t>eg</a:t>
            </a:r>
            <a:r>
              <a:rPr lang="en-GB" sz="2400" dirty="0" smtClean="0"/>
              <a:t>: see </a:t>
            </a:r>
            <a:r>
              <a:rPr lang="en-GB" sz="2400" dirty="0" err="1" smtClean="0">
                <a:solidFill>
                  <a:srgbClr val="C00000"/>
                </a:solidFill>
              </a:rPr>
              <a:t>addFirst</a:t>
            </a:r>
            <a:r>
              <a:rPr lang="en-GB" sz="2400" dirty="0" smtClean="0">
                <a:solidFill>
                  <a:srgbClr val="C00000"/>
                </a:solidFill>
              </a:rPr>
              <a: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java.util</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de-DE" sz="1600" b="1" dirty="0" smtClean="0">
                  <a:solidFill>
                    <a:srgbClr val="0000FF"/>
                  </a:solidFill>
                  <a:latin typeface="Courier New" pitchFamily="49" charset="0"/>
                  <a:cs typeface="Courier New" pitchFamily="49" charset="0"/>
                </a:rPr>
                <a:t>class</a:t>
              </a:r>
              <a:r>
                <a:rPr lang="de-DE" sz="1600" b="1" dirty="0" smtClean="0">
                  <a:latin typeface="Courier New" pitchFamily="49" charset="0"/>
                  <a:cs typeface="Courier New" pitchFamily="49" charset="0"/>
                </a:rPr>
                <a:t> TailedLinkedList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EnhancedListInterface</a:t>
              </a:r>
              <a:r>
                <a:rPr lang="en-US" sz="1600" b="1" dirty="0" smtClean="0">
                  <a:latin typeface="Courier New" pitchFamily="49" charset="0"/>
                  <a:cs typeface="Courier New" pitchFamily="49" charset="0"/>
                </a:rPr>
                <a:t> &lt;E&gt; </a:t>
              </a:r>
              <a:r>
                <a:rPr lang="de-DE" sz="1600" b="1" dirty="0" smtClean="0">
                  <a:latin typeface="Courier New" pitchFamily="49" charset="0"/>
                  <a:cs typeface="Courier New" pitchFamily="49" charset="0"/>
                </a:rPr>
                <a:t>{</a:t>
              </a:r>
            </a:p>
            <a:p>
              <a:pPr>
                <a:tabLst>
                  <a:tab pos="266700"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a:t>
              </a:r>
              <a:r>
                <a:rPr lang="en-SG" sz="1600" b="1" dirty="0" err="1" smtClean="0">
                  <a:latin typeface="Courier New" pitchFamily="49" charset="0"/>
                  <a:cs typeface="Courier New" pitchFamily="49" charset="0"/>
                </a:rPr>
                <a:t>getTail</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tail;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err="1" smtClean="0">
                  <a:latin typeface="Courier New" pitchFamily="49" charset="0"/>
                  <a:cs typeface="Courier New" pitchFamily="49" charset="0"/>
                </a:rPr>
                <a:t>addFirst</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(item, head);</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New code</a:t>
              </a:r>
              <a:endParaRPr lang="en-SG" dirty="0"/>
            </a:p>
          </p:txBody>
        </p:sp>
      </p:grpSp>
      <p:sp>
        <p:nvSpPr>
          <p:cNvPr id="1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(3/10)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With the new member </a:t>
            </a:r>
            <a:r>
              <a:rPr lang="en-GB" sz="2400" dirty="0" smtClean="0">
                <a:solidFill>
                  <a:srgbClr val="C00000"/>
                </a:solidFill>
              </a:rPr>
              <a:t>tail</a:t>
            </a:r>
            <a:r>
              <a:rPr lang="en-GB" sz="2400" dirty="0" smtClean="0"/>
              <a:t>, can add to the end of the list directly by creating a new method </a:t>
            </a:r>
            <a:r>
              <a:rPr lang="en-GB" sz="2400" dirty="0" err="1" smtClean="0">
                <a:solidFill>
                  <a:srgbClr val="0000FF"/>
                </a:solidFill>
              </a:rPr>
              <a:t>addLast</a:t>
            </a:r>
            <a:r>
              <a:rPr lang="en-GB" sz="2400" dirty="0" smtClean="0">
                <a:solidFill>
                  <a:srgbClr val="0000FF"/>
                </a:solidFill>
              </a:rPr>
              <a:t>()</a:t>
            </a:r>
          </a:p>
          <a:p>
            <a:pPr lvl="1">
              <a:spcBef>
                <a:spcPts val="0"/>
              </a:spcBef>
            </a:pPr>
            <a:r>
              <a:rPr lang="en-GB" sz="2000" dirty="0" smtClean="0"/>
              <a:t>Remember to update </a:t>
            </a:r>
            <a:r>
              <a:rPr lang="en-GB" sz="2000" dirty="0" smtClean="0">
                <a:solidFill>
                  <a:srgbClr val="C00000"/>
                </a:solidFill>
              </a:rPr>
              <a:t>tail</a:t>
            </a:r>
            <a:endParaRPr lang="en-GB" sz="2400" dirty="0" smtClean="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err="1" smtClean="0">
                  <a:latin typeface="Courier New" pitchFamily="49" charset="0"/>
                  <a:cs typeface="Courier New" pitchFamily="49" charset="0"/>
                </a:rPr>
                <a:t>addLast</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tail.setNext</a:t>
              </a:r>
              <a:r>
                <a:rPr lang="en-SG" sz="1600" b="1" dirty="0" smtClean="0">
                  <a:latin typeface="Courier New" pitchFamily="49" charset="0"/>
                  <a:cs typeface="Courier New" pitchFamily="49" charset="0"/>
                </a:rPr>
                <a: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tail = </a:t>
              </a:r>
              <a:r>
                <a:rPr lang="en-SG" sz="1600" b="1" dirty="0" err="1" smtClean="0">
                  <a:latin typeface="Courier New" pitchFamily="49" charset="0"/>
                  <a:cs typeface="Courier New" pitchFamily="49" charset="0"/>
                </a:rPr>
                <a:t>tail.getNext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(4/10)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smtClean="0">
                <a:solidFill>
                  <a:srgbClr val="006600"/>
                </a:solidFill>
              </a:rPr>
              <a:t>Case 1: </a:t>
            </a:r>
            <a:r>
              <a:rPr lang="en-GB" sz="2000" dirty="0" smtClean="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err="1" smtClean="0">
                  <a:latin typeface="Courier New" pitchFamily="49" charset="0"/>
                  <a:cs typeface="Courier New" pitchFamily="49" charset="0"/>
                </a:rPr>
                <a:t>addLast</a:t>
              </a:r>
              <a:r>
                <a:rPr lang="en-SG" sz="1400" b="1" dirty="0" smtClean="0">
                  <a:latin typeface="Courier New" pitchFamily="49" charset="0"/>
                  <a:cs typeface="Courier New" pitchFamily="49" charset="0"/>
                </a:rPr>
                <a:t>(E item) {</a:t>
              </a:r>
            </a:p>
            <a:p>
              <a:pPr>
                <a:tabLst>
                  <a:tab pos="269875" algn="l"/>
                  <a:tab pos="539750" algn="l"/>
                  <a:tab pos="809625" algn="l"/>
                  <a:tab pos="1079500" algn="l"/>
                </a:tabLst>
              </a:pPr>
              <a:r>
                <a:rPr lang="en-SG" sz="1400" b="1" dirty="0" smtClean="0">
                  <a:latin typeface="Courier New" pitchFamily="49" charset="0"/>
                  <a:cs typeface="Courier New" pitchFamily="49" charset="0"/>
                </a:rPr>
                <a:t>		if (head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tail.setNext</a:t>
              </a:r>
              <a:r>
                <a:rPr lang="en-SG" sz="1400" b="1" dirty="0" smtClean="0">
                  <a:latin typeface="Courier New" pitchFamily="49" charset="0"/>
                  <a:cs typeface="Courier New" pitchFamily="49" charset="0"/>
                </a:rPr>
                <a:t>(</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ListNode</a:t>
              </a:r>
              <a:r>
                <a:rPr lang="en-SG" sz="1400" b="1" dirty="0" smtClean="0">
                  <a:latin typeface="Courier New" pitchFamily="49" charset="0"/>
                  <a:cs typeface="Courier New" pitchFamily="49" charset="0"/>
                </a:rPr>
                <a:t>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tail = </a:t>
              </a:r>
              <a:r>
                <a:rPr lang="en-SG" sz="1400" b="1" dirty="0" err="1" smtClean="0">
                  <a:latin typeface="Courier New" pitchFamily="49" charset="0"/>
                  <a:cs typeface="Courier New" pitchFamily="49" charset="0"/>
                </a:rPr>
                <a:t>tail.getNext</a:t>
              </a:r>
              <a:r>
                <a:rPr lang="en-SG" sz="1400" b="1" dirty="0" smtClean="0">
                  <a:latin typeface="Courier New" pitchFamily="49" charset="0"/>
                  <a:cs typeface="Courier New" pitchFamily="49" charset="0"/>
                </a:rPr>
                <a: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tail = </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ListNode</a:t>
              </a:r>
              <a:r>
                <a:rPr lang="en-SG" sz="1400" b="1" dirty="0" smtClean="0">
                  <a:latin typeface="Courier New" pitchFamily="49" charset="0"/>
                  <a:cs typeface="Courier New" pitchFamily="49" charset="0"/>
                </a:rPr>
                <a:t>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num_nodes</a:t>
              </a:r>
              <a:r>
                <a:rPr lang="en-US" sz="1400" b="1" dirty="0" smtClean="0">
                  <a:latin typeface="Courier New" pitchFamily="49" charset="0"/>
                  <a:cs typeface="Courier New" pitchFamily="49" charset="0"/>
                </a:rPr>
                <a: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smtClean="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smtClean="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 </a:t>
            </a:r>
            <a:r>
              <a:rPr kumimoji="0" lang="en-GB" sz="2000" b="0" i="0" u="none" strike="noStrike" kern="0" cap="none" spc="0" normalizeH="0" baseline="0" noProof="0" dirty="0" smtClean="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smtClean="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smtClean="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(5/10)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err="1" smtClean="0">
                <a:solidFill>
                  <a:srgbClr val="C00000"/>
                </a:solidFill>
              </a:rPr>
              <a:t>addAfter</a:t>
            </a:r>
            <a:r>
              <a:rPr lang="en-GB" sz="2400" dirty="0" smtClean="0">
                <a:solidFill>
                  <a:srgbClr val="C00000"/>
                </a:solidFill>
              </a:rPr>
              <a:t>()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err="1" smtClean="0">
                  <a:latin typeface="Courier New" pitchFamily="49" charset="0"/>
                  <a:cs typeface="Courier New" pitchFamily="49" charset="0"/>
                </a:rPr>
                <a:t>addAfter</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current, 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current.setNext</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(item, </a:t>
              </a:r>
              <a:r>
                <a:rPr lang="en-US" sz="1600" b="1" dirty="0" err="1" smtClean="0">
                  <a:latin typeface="Courier New" pitchFamily="49" charset="0"/>
                  <a:cs typeface="Courier New" pitchFamily="49" charset="0"/>
                </a:rPr>
                <a:t>current.getNext</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tail)  </a:t>
              </a:r>
              <a:endParaRPr lang="en-SG" sz="16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tail = </a:t>
              </a:r>
              <a:r>
                <a:rPr lang="en-SG" sz="1600" b="1" dirty="0" err="1" smtClean="0">
                  <a:latin typeface="Courier New" pitchFamily="49" charset="0"/>
                  <a:cs typeface="Courier New" pitchFamily="49" charset="0"/>
                </a:rPr>
                <a:t>current.getNext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r>
                <a:rPr lang="en-SG" sz="1600" b="1" dirty="0" smtClean="0">
                  <a:solidFill>
                    <a:srgbClr val="663300"/>
                  </a:solidFill>
                  <a:latin typeface="Courier New" pitchFamily="49" charset="0"/>
                  <a:cs typeface="Courier New" pitchFamily="49" charset="0"/>
                </a:rPr>
                <a:t>// add to the front of the list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(item, 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smtClean="0"/>
              <a:t>We may replace our earlier </a:t>
            </a:r>
            <a:r>
              <a:rPr lang="en-US" sz="2000" dirty="0" err="1" smtClean="0">
                <a:solidFill>
                  <a:srgbClr val="C00000"/>
                </a:solidFill>
              </a:rPr>
              <a:t>addFirst</a:t>
            </a:r>
            <a:r>
              <a:rPr lang="en-US" sz="2000" dirty="0" smtClean="0">
                <a:solidFill>
                  <a:srgbClr val="C00000"/>
                </a:solidFill>
              </a:rPr>
              <a:t>() </a:t>
            </a:r>
            <a:r>
              <a:rPr lang="en-US" sz="2000" dirty="0" smtClean="0"/>
              <a:t>method (in </a:t>
            </a:r>
            <a:r>
              <a:rPr lang="en-US" sz="2000" smtClean="0">
                <a:hlinkClick r:id="rId3" action="ppaction://hlinksldjump"/>
              </a:rPr>
              <a:t>slide 55</a:t>
            </a:r>
            <a:r>
              <a:rPr lang="en-US" sz="2000" smtClean="0"/>
              <a:t>) </a:t>
            </a:r>
            <a:r>
              <a:rPr lang="en-US" sz="2000" dirty="0" smtClean="0"/>
              <a:t>with a simpler one that merely calls </a:t>
            </a:r>
            <a:r>
              <a:rPr lang="en-US" sz="2000" dirty="0" err="1" smtClean="0">
                <a:solidFill>
                  <a:srgbClr val="C00000"/>
                </a:solidFill>
              </a:rPr>
              <a:t>addAfter</a:t>
            </a:r>
            <a:r>
              <a:rPr lang="en-US" sz="2000" dirty="0" smtClean="0">
                <a:solidFill>
                  <a:srgbClr val="C00000"/>
                </a:solidFill>
              </a:rPr>
              <a:t>()</a:t>
            </a:r>
            <a:r>
              <a:rPr lang="en-US" sz="2000" dirty="0" smtClean="0"/>
              <a:t>. How?</a:t>
            </a:r>
          </a:p>
          <a:p>
            <a:pPr>
              <a:spcAft>
                <a:spcPts val="600"/>
              </a:spcAft>
            </a:pPr>
            <a:r>
              <a:rPr lang="en-US" sz="2000" dirty="0" smtClean="0"/>
              <a:t>Hint: Study the </a:t>
            </a:r>
            <a:r>
              <a:rPr lang="en-US" sz="2000" dirty="0" err="1" smtClean="0">
                <a:solidFill>
                  <a:srgbClr val="C00000"/>
                </a:solidFill>
              </a:rPr>
              <a:t>removeFirst</a:t>
            </a:r>
            <a:r>
              <a:rPr lang="en-US" sz="2000" dirty="0" smtClean="0">
                <a:solidFill>
                  <a:srgbClr val="C00000"/>
                </a:solidFill>
              </a:rPr>
              <a:t>() </a:t>
            </a:r>
            <a:r>
              <a:rPr lang="en-US" sz="2000" dirty="0" smtClean="0"/>
              <a:t>method (</a:t>
            </a:r>
            <a:r>
              <a:rPr lang="en-US" sz="2000" smtClean="0">
                <a:hlinkClick r:id="rId4" action="ppaction://hlinksldjump"/>
              </a:rPr>
              <a:t>slide 62</a:t>
            </a:r>
            <a:r>
              <a:rPr lang="en-US" sz="2000" smtClean="0"/>
              <a:t>).</a:t>
            </a:r>
            <a:endParaRPr lang="en-SG" sz="2000" dirty="0"/>
          </a:p>
        </p:txBody>
      </p:sp>
      <p:sp>
        <p:nvSpPr>
          <p:cNvPr id="1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smtClean="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smtClean="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(6/10)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err="1" smtClean="0">
                  <a:latin typeface="Courier New" pitchFamily="49" charset="0"/>
                  <a:cs typeface="Courier New" pitchFamily="49" charset="0"/>
                </a:rPr>
                <a:t>addAfter</a:t>
              </a:r>
              <a:r>
                <a:rPr lang="en-SG" sz="1400" b="1" dirty="0" smtClean="0">
                  <a:latin typeface="Courier New" pitchFamily="49" charset="0"/>
                  <a:cs typeface="Courier New" pitchFamily="49" charset="0"/>
                </a:rPr>
                <a:t>(</a:t>
              </a:r>
              <a:r>
                <a:rPr lang="en-SG" sz="1400" b="1" dirty="0" err="1" smtClean="0">
                  <a:latin typeface="Courier New" pitchFamily="49" charset="0"/>
                  <a:cs typeface="Courier New" pitchFamily="49" charset="0"/>
                </a:rPr>
                <a:t>ListNode</a:t>
              </a:r>
              <a:r>
                <a:rPr lang="en-SG" sz="1400" b="1" dirty="0" smtClean="0">
                  <a:latin typeface="Courier New" pitchFamily="49" charset="0"/>
                  <a:cs typeface="Courier New" pitchFamily="49" charset="0"/>
                </a:rPr>
                <a:t>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current.setNext</a:t>
              </a:r>
              <a:r>
                <a:rPr lang="en-US" sz="1400" b="1" dirty="0" smtClean="0">
                  <a:latin typeface="Courier New" pitchFamily="49" charset="0"/>
                  <a:cs typeface="Courier New" pitchFamily="49" charset="0"/>
                </a:rPr>
                <a:t>(</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ListNode</a:t>
              </a:r>
              <a:r>
                <a:rPr lang="en-US" sz="1400" b="1" dirty="0" smtClean="0">
                  <a:latin typeface="Courier New" pitchFamily="49" charset="0"/>
                  <a:cs typeface="Courier New" pitchFamily="49" charset="0"/>
                </a:rPr>
                <a:t> &lt;E&gt; (item, </a:t>
              </a:r>
              <a:r>
                <a:rPr lang="en-US" sz="1400" b="1" dirty="0" err="1" smtClean="0">
                  <a:latin typeface="Courier New" pitchFamily="49" charset="0"/>
                  <a:cs typeface="Courier New" pitchFamily="49" charset="0"/>
                </a:rPr>
                <a:t>current.getNext</a:t>
              </a:r>
              <a:r>
                <a:rPr lang="en-US" sz="1400" b="1" dirty="0" smtClean="0">
                  <a:latin typeface="Courier New" pitchFamily="49" charset="0"/>
                  <a:cs typeface="Courier New" pitchFamily="49" charset="0"/>
                </a:rPr>
                <a: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(current == tail)  </a:t>
              </a:r>
              <a:endParaRPr lang="en-SG" sz="14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tail = </a:t>
              </a:r>
              <a:r>
                <a:rPr lang="en-SG" sz="1400" b="1" dirty="0" err="1" smtClean="0">
                  <a:latin typeface="Courier New" pitchFamily="49" charset="0"/>
                  <a:cs typeface="Courier New" pitchFamily="49" charset="0"/>
                </a:rPr>
                <a:t>current.getNext</a:t>
              </a:r>
              <a:r>
                <a:rPr lang="en-SG" sz="1400" b="1" dirty="0" smtClean="0">
                  <a:latin typeface="Courier New" pitchFamily="49" charset="0"/>
                  <a:cs typeface="Courier New" pitchFamily="49" charset="0"/>
                </a:rPr>
                <a: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endParaRPr lang="en-SG" sz="1400" b="1" dirty="0" smtClean="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num_nodes</a:t>
              </a:r>
              <a:r>
                <a:rPr lang="en-SG" sz="1400" b="1" dirty="0" smtClean="0">
                  <a:latin typeface="Courier New" pitchFamily="49" charset="0"/>
                  <a:cs typeface="Courier New" pitchFamily="49" charset="0"/>
                </a:rPr>
                <a:t>++;</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1A</a:t>
            </a:r>
          </a:p>
          <a:p>
            <a:pPr lvl="1">
              <a:spcBef>
                <a:spcPts val="600"/>
              </a:spcBef>
            </a:pPr>
            <a:r>
              <a:rPr lang="en-GB" sz="1800" dirty="0" smtClean="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1</a:t>
            </a:r>
            <a:r>
              <a:rPr lang="en-US" sz="4400" dirty="0" smtClean="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Motivation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smtClean="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smtClean="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smtClean="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(7/10)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err="1" smtClean="0">
                  <a:latin typeface="Courier New" pitchFamily="49" charset="0"/>
                  <a:cs typeface="Courier New" pitchFamily="49" charset="0"/>
                </a:rPr>
                <a:t>addAfter</a:t>
              </a:r>
              <a:r>
                <a:rPr lang="en-SG" sz="1400" b="1" dirty="0" smtClean="0">
                  <a:latin typeface="Courier New" pitchFamily="49" charset="0"/>
                  <a:cs typeface="Courier New" pitchFamily="49" charset="0"/>
                </a:rPr>
                <a:t>(</a:t>
              </a:r>
              <a:r>
                <a:rPr lang="en-SG" sz="1400" b="1" dirty="0" err="1" smtClean="0">
                  <a:latin typeface="Courier New" pitchFamily="49" charset="0"/>
                  <a:cs typeface="Courier New" pitchFamily="49" charset="0"/>
                </a:rPr>
                <a:t>ListNode</a:t>
              </a:r>
              <a:r>
                <a:rPr lang="en-SG" sz="1400" b="1" dirty="0" smtClean="0">
                  <a:latin typeface="Courier New" pitchFamily="49" charset="0"/>
                  <a:cs typeface="Courier New" pitchFamily="49" charset="0"/>
                </a:rPr>
                <a:t>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r>
                <a:rPr lang="en-SG" sz="1400" b="1" dirty="0" smtClean="0">
                  <a:solidFill>
                    <a:srgbClr val="663300"/>
                  </a:solidFill>
                  <a:latin typeface="Courier New" pitchFamily="49" charset="0"/>
                  <a:cs typeface="Courier New" pitchFamily="49" charset="0"/>
                </a:rPr>
                <a:t>// add to the front of the list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head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ListNode</a:t>
              </a:r>
              <a:r>
                <a:rPr lang="en-US" sz="1400" b="1" dirty="0" smtClean="0">
                  <a:latin typeface="Courier New" pitchFamily="49" charset="0"/>
                  <a:cs typeface="Courier New" pitchFamily="49" charset="0"/>
                </a:rPr>
                <a:t> &lt;E&gt; (item, head);</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(tail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num_nodes</a:t>
              </a:r>
              <a:r>
                <a:rPr lang="en-SG" sz="1400" b="1" dirty="0" smtClean="0">
                  <a:latin typeface="Courier New" pitchFamily="49" charset="0"/>
                  <a:cs typeface="Courier New" pitchFamily="49" charset="0"/>
                </a:rPr>
                <a:t>++;</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2A</a:t>
            </a:r>
          </a:p>
          <a:p>
            <a:pPr lvl="1">
              <a:spcBef>
                <a:spcPts val="600"/>
              </a:spcBef>
            </a:pPr>
            <a:r>
              <a:rPr lang="en-GB" sz="1800" dirty="0" smtClean="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smtClean="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(8/10)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err="1" smtClean="0">
                <a:solidFill>
                  <a:srgbClr val="C00000"/>
                </a:solidFill>
              </a:rPr>
              <a:t>removeAfter</a:t>
            </a:r>
            <a:r>
              <a:rPr lang="en-GB" sz="2400" dirty="0" smtClean="0">
                <a:solidFill>
                  <a:srgbClr val="C00000"/>
                </a:solidFill>
              </a:rPr>
              <a:t>()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a:t>
              </a:r>
              <a:r>
                <a:rPr lang="en-SG" sz="1500" b="1" dirty="0" err="1" smtClean="0">
                  <a:latin typeface="Courier New" pitchFamily="49" charset="0"/>
                  <a:cs typeface="Courier New" pitchFamily="49" charset="0"/>
                </a:rPr>
                <a:t>removeAfter</a:t>
              </a:r>
              <a:r>
                <a:rPr lang="en-SG" sz="1500" b="1" dirty="0" smtClean="0">
                  <a:latin typeface="Courier New" pitchFamily="49" charset="0"/>
                  <a:cs typeface="Courier New" pitchFamily="49" charset="0"/>
                </a:rPr>
                <a:t>(</a:t>
              </a:r>
              <a:r>
                <a:rPr lang="en-SG" sz="1500" b="1" dirty="0" err="1" smtClean="0">
                  <a:latin typeface="Courier New" pitchFamily="49" charset="0"/>
                  <a:cs typeface="Courier New" pitchFamily="49" charset="0"/>
                </a:rPr>
                <a:t>ListNode</a:t>
              </a:r>
              <a:r>
                <a:rPr lang="en-SG" sz="1500" b="1" dirty="0" smtClean="0">
                  <a:latin typeface="Courier New" pitchFamily="49" charset="0"/>
                  <a:cs typeface="Courier New" pitchFamily="49" charset="0"/>
                </a:rPr>
                <a:t> &lt;E&gt; current)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a:t>
              </a:r>
              <a:r>
                <a:rPr lang="en-SG" sz="1500" b="1" dirty="0" err="1" smtClean="0">
                  <a:latin typeface="Courier New" pitchFamily="49" charset="0"/>
                  <a:cs typeface="Courier New" pitchFamily="49" charset="0"/>
                </a:rPr>
                <a:t>NoSuchElementException</a:t>
              </a:r>
              <a:r>
                <a:rPr lang="en-SG"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E temp;</a:t>
              </a:r>
              <a:endParaRPr lang="en-SG" sz="15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 </a:t>
              </a:r>
              <a:r>
                <a:rPr lang="en-SG" sz="1500" b="1" dirty="0" smtClean="0">
                  <a:latin typeface="Courier New" pitchFamily="49" charset="0"/>
                  <a:cs typeface="Courier New" pitchFamily="49" charset="0"/>
                </a:rPr>
                <a:t>(current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ListNode</a:t>
              </a:r>
              <a:r>
                <a:rPr lang="en-US" sz="1500" b="1" dirty="0" smtClean="0">
                  <a:latin typeface="Courier New" pitchFamily="49" charset="0"/>
                  <a:cs typeface="Courier New" pitchFamily="49" charset="0"/>
                </a:rPr>
                <a:t> &lt;E&gt; </a:t>
              </a:r>
              <a:r>
                <a:rPr lang="en-US" sz="1500" b="1" dirty="0" err="1" smtClean="0">
                  <a:latin typeface="Courier New" pitchFamily="49" charset="0"/>
                  <a:cs typeface="Courier New" pitchFamily="49" charset="0"/>
                </a:rPr>
                <a:t>nextPtr</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current.getNext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a:t>
              </a:r>
              <a:r>
                <a:rPr lang="en-SG" sz="1500" b="1" dirty="0" smtClean="0">
                  <a:latin typeface="Courier New" pitchFamily="49" charset="0"/>
                  <a:cs typeface="Courier New" pitchFamily="49" charset="0"/>
                </a:rPr>
                <a:t> (</a:t>
              </a:r>
              <a:r>
                <a:rPr lang="en-SG" sz="1500" b="1" dirty="0" err="1" smtClean="0">
                  <a:latin typeface="Courier New" pitchFamily="49" charset="0"/>
                  <a:cs typeface="Courier New" pitchFamily="49" charset="0"/>
                </a:rPr>
                <a:t>nextPtr</a:t>
              </a:r>
              <a:r>
                <a:rPr lang="en-SG" sz="1500" b="1" dirty="0" smtClean="0">
                  <a:latin typeface="Courier New" pitchFamily="49" charset="0"/>
                  <a:cs typeface="Courier New" pitchFamily="49" charset="0"/>
                </a:rPr>
                <a:t>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a:t>
              </a:r>
              <a:r>
                <a:rPr lang="en-US" sz="1500" b="1" dirty="0" err="1" smtClean="0">
                  <a:latin typeface="Courier New" pitchFamily="49" charset="0"/>
                  <a:cs typeface="Courier New" pitchFamily="49" charset="0"/>
                </a:rPr>
                <a:t>nextPtr.getElement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current.setNext</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nextPtr.getNext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num_nodes</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 </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nextPtr.getNext</a:t>
              </a:r>
              <a:r>
                <a:rPr lang="en-US" sz="1500" b="1" dirty="0" smtClean="0">
                  <a:latin typeface="Courier New" pitchFamily="49" charset="0"/>
                  <a:cs typeface="Courier New" pitchFamily="49" charset="0"/>
                </a:rPr>
                <a:t>()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last node is removed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smtClean="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throw new </a:t>
              </a:r>
              <a:r>
                <a:rPr lang="en-US" sz="1500" b="1" dirty="0" err="1" smtClean="0">
                  <a:latin typeface="Courier New" pitchFamily="49" charset="0"/>
                  <a:cs typeface="Courier New" pitchFamily="49" charset="0"/>
                </a:rPr>
                <a:t>NoSuchElementException</a:t>
              </a:r>
              <a:r>
                <a:rPr lang="en-US" sz="1500" b="1" dirty="0" smtClean="0">
                  <a:latin typeface="Courier New" pitchFamily="49" charset="0"/>
                  <a:cs typeface="Courier New" pitchFamily="49" charset="0"/>
                </a:rPr>
                <a:t>(</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if current == null, we want to remove head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a:t>
              </a:r>
              <a:r>
                <a:rPr lang="en-US" sz="1500" b="1" dirty="0" err="1" smtClean="0">
                  <a:latin typeface="Courier New" pitchFamily="49" charset="0"/>
                  <a:cs typeface="Courier New" pitchFamily="49" charset="0"/>
                </a:rPr>
                <a:t>head.getElement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head = </a:t>
              </a:r>
              <a:r>
                <a:rPr lang="en-US" sz="1500" b="1" dirty="0" err="1" smtClean="0">
                  <a:latin typeface="Courier New" pitchFamily="49" charset="0"/>
                  <a:cs typeface="Courier New" pitchFamily="49" charset="0"/>
                </a:rPr>
                <a:t>head.getNext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num_nodes</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tail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 </a:t>
              </a:r>
              <a:r>
                <a:rPr lang="en-US" sz="1500" b="1" dirty="0" smtClean="0">
                  <a:solidFill>
                    <a:srgbClr val="0000FF"/>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throw new </a:t>
              </a:r>
              <a:r>
                <a:rPr lang="en-US" sz="1500" b="1" dirty="0" err="1" smtClean="0">
                  <a:latin typeface="Courier New" pitchFamily="49" charset="0"/>
                  <a:cs typeface="Courier New" pitchFamily="49" charset="0"/>
                </a:rPr>
                <a:t>NoSuchElementException</a:t>
              </a:r>
              <a:r>
                <a:rPr lang="en-US" sz="1500" b="1" dirty="0" smtClean="0">
                  <a:latin typeface="Courier New" pitchFamily="49" charset="0"/>
                  <a:cs typeface="Courier New" pitchFamily="49" charset="0"/>
                </a:rPr>
                <a:t>(</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(9/10)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err="1" smtClean="0">
                <a:solidFill>
                  <a:srgbClr val="C00000"/>
                </a:solidFill>
              </a:rPr>
              <a:t>removeFirst</a:t>
            </a:r>
            <a:r>
              <a:rPr lang="en-GB" sz="2400" dirty="0" smtClean="0">
                <a:solidFill>
                  <a:srgbClr val="C00000"/>
                </a:solidFill>
              </a:rPr>
              <a:t>() </a:t>
            </a:r>
            <a:r>
              <a:rPr lang="en-GB" sz="2400" dirty="0" smtClean="0"/>
              <a:t>method</a:t>
            </a:r>
          </a:p>
          <a:p>
            <a:pPr lvl="1">
              <a:spcBef>
                <a:spcPts val="600"/>
              </a:spcBef>
            </a:pPr>
            <a:r>
              <a:rPr lang="en-GB" sz="2000" dirty="0" err="1" smtClean="0"/>
              <a:t>removeFirst</a:t>
            </a:r>
            <a:r>
              <a:rPr lang="en-GB" sz="2000" dirty="0" smtClean="0"/>
              <a:t>() is a special case in </a:t>
            </a:r>
            <a:r>
              <a:rPr lang="en-GB" sz="2000" dirty="0" err="1" smtClean="0"/>
              <a:t>removeAfter</a:t>
            </a:r>
            <a:r>
              <a:rPr lang="en-GB" sz="2000" dirty="0" smtClean="0"/>
              <a:t>()</a:t>
            </a:r>
          </a:p>
          <a:p>
            <a:pPr lvl="1">
              <a:spcBef>
                <a:spcPts val="600"/>
              </a:spcBef>
            </a:pPr>
            <a:endParaRPr lang="en-GB" sz="2000" dirty="0" smtClean="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a:t>
              </a:r>
              <a:r>
                <a:rPr lang="en-SG" sz="1500" b="1" dirty="0" err="1" smtClean="0">
                  <a:latin typeface="Courier New" pitchFamily="49" charset="0"/>
                  <a:cs typeface="Courier New" pitchFamily="49" charset="0"/>
                </a:rPr>
                <a:t>removeFirst</a:t>
              </a: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a:t>
              </a:r>
              <a:r>
                <a:rPr lang="en-SG" sz="1500" b="1" dirty="0" err="1" smtClean="0">
                  <a:latin typeface="Courier New" pitchFamily="49" charset="0"/>
                  <a:cs typeface="Courier New" pitchFamily="49" charset="0"/>
                </a:rPr>
                <a:t>NoSuchElementException</a:t>
              </a:r>
              <a:r>
                <a:rPr lang="en-SG"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removeAfter</a:t>
              </a:r>
              <a:r>
                <a:rPr lang="en-US" sz="1500" b="1" dirty="0" smtClean="0">
                  <a:latin typeface="Courier New" pitchFamily="49" charset="0"/>
                  <a:cs typeface="Courier New" pitchFamily="49" charset="0"/>
                </a:rPr>
                <a:t>(</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Study the full</a:t>
            </a:r>
            <a:r>
              <a:rPr kumimoji="0" lang="en-GB" sz="2400" b="0" i="0" u="none" strike="noStrike" kern="0" cap="none" spc="0" normalizeH="0" noProof="0" dirty="0" smtClean="0">
                <a:ln>
                  <a:noFill/>
                </a:ln>
                <a:solidFill>
                  <a:schemeClr val="tx1"/>
                </a:solidFill>
                <a:effectLst/>
                <a:uLnTx/>
                <a:uFillTx/>
                <a:latin typeface="+mn-lt"/>
                <a:ea typeface="+mn-ea"/>
                <a:cs typeface="+mn-cs"/>
              </a:rPr>
              <a:t> program </a:t>
            </a:r>
            <a:r>
              <a:rPr kumimoji="0" lang="en-GB" sz="2400" b="0" i="0" u="none" strike="noStrike" kern="0" cap="none" spc="0" normalizeH="0" noProof="0" dirty="0" smtClean="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smtClean="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smtClean="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smtClean="0">
              <a:ln>
                <a:noFill/>
              </a:ln>
              <a:solidFill>
                <a:schemeClr val="tx1"/>
              </a:solidFill>
              <a:effectLst/>
              <a:uLnTx/>
              <a:uFillTx/>
              <a:latin typeface="+mn-lt"/>
              <a:cs typeface="+mn-cs"/>
            </a:endParaRPr>
          </a:p>
        </p:txBody>
      </p:sp>
      <p:sp>
        <p:nvSpPr>
          <p:cNvPr id="1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Test Tailed Linked List (10/10)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smtClean="0">
                  <a:solidFill>
                    <a:srgbClr val="0000FF"/>
                  </a:solidFill>
                  <a:latin typeface="Courier New" pitchFamily="49" charset="0"/>
                  <a:cs typeface="Courier New" pitchFamily="49" charset="0"/>
                </a:rPr>
                <a:t>public class</a:t>
              </a:r>
              <a:r>
                <a:rPr lang="en-SG" sz="1600" b="1" smtClean="0">
                  <a:latin typeface="Courier New" pitchFamily="49" charset="0"/>
                  <a:cs typeface="Courier New" pitchFamily="49" charset="0"/>
                </a:rPr>
                <a:t> </a:t>
              </a:r>
              <a:r>
                <a:rPr lang="en-SG" sz="1600" b="1" dirty="0" err="1" smtClean="0">
                  <a:latin typeface="Courier New" pitchFamily="49" charset="0"/>
                  <a:cs typeface="Courier New" pitchFamily="49" charset="0"/>
                </a:rPr>
                <a:t>TestTailedLinkedList</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t>
              </a:r>
              <a:r>
                <a:rPr lang="en-SG" sz="1600" b="1" dirty="0" err="1" smtClean="0">
                  <a:latin typeface="Courier New" pitchFamily="49" charset="0"/>
                  <a:cs typeface="Courier New" pitchFamily="49" charset="0"/>
                </a:rPr>
                <a:t>args</a:t>
              </a:r>
              <a:r>
                <a:rPr lang="en-SG" sz="1600" b="1" dirty="0" smtClean="0">
                  <a:latin typeface="Courier New" pitchFamily="49" charset="0"/>
                  <a:cs typeface="Courier New" pitchFamily="49" charset="0"/>
                </a:rPr>
                <a:t>)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a:t>
              </a:r>
              <a:r>
                <a:rPr lang="en-SG" sz="1300" b="1" dirty="0" err="1" smtClean="0">
                  <a:latin typeface="Courier New" pitchFamily="49" charset="0"/>
                  <a:cs typeface="Courier New" pitchFamily="49" charset="0"/>
                </a:rPr>
                <a:t>NoSuchElementException</a:t>
              </a:r>
              <a:r>
                <a:rPr lang="en-SG" sz="1300" b="1" dirty="0" smtClean="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500" b="1" dirty="0" err="1" smtClean="0">
                  <a:latin typeface="Courier New" pitchFamily="49" charset="0"/>
                  <a:cs typeface="Courier New" pitchFamily="49" charset="0"/>
                </a:rPr>
                <a:t>TailedLinkedList</a:t>
              </a:r>
              <a:r>
                <a:rPr lang="en-SG" sz="1500" b="1" dirty="0" smtClean="0">
                  <a:latin typeface="Courier New" pitchFamily="49" charset="0"/>
                  <a:cs typeface="Courier New" pitchFamily="49" charset="0"/>
                </a:rPr>
                <a:t> &lt;String&gt;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a:t>
              </a:r>
              <a:r>
                <a:rPr lang="en-SG" sz="1500" b="1" dirty="0" err="1" smtClean="0">
                  <a:latin typeface="Courier New" pitchFamily="49" charset="0"/>
                  <a:cs typeface="Courier New" pitchFamily="49" charset="0"/>
                </a:rPr>
                <a:t>TailedLinkedList</a:t>
              </a:r>
              <a:r>
                <a:rPr lang="en-SG" sz="1500" b="1" dirty="0" smtClean="0">
                  <a:latin typeface="Courier New" pitchFamily="49" charset="0"/>
                  <a:cs typeface="Courier New" pitchFamily="49" charset="0"/>
                </a:rPr>
                <a:t> &lt;String&gt;();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aaa</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bbb</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list.addFirst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err="1" smtClean="0">
                  <a:solidFill>
                    <a:srgbClr val="006600"/>
                  </a:solidFill>
                  <a:latin typeface="Courier New" pitchFamily="49" charset="0"/>
                  <a:cs typeface="Courier New" pitchFamily="49" charset="0"/>
                </a:rPr>
                <a:t>ccc</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list.addLast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list.removeAfter</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list.print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smtClean="0">
                <a:solidFill>
                  <a:schemeClr val="tx1"/>
                </a:solidFill>
              </a:rPr>
              <a:t>Difficulty: (Boundary cases)</a:t>
            </a:r>
          </a:p>
          <a:p>
            <a:pPr>
              <a:tabLst>
                <a:tab pos="269875" algn="l"/>
              </a:tabLst>
            </a:pPr>
            <a:r>
              <a:rPr lang="en-US" sz="1400" dirty="0" smtClean="0">
                <a:solidFill>
                  <a:schemeClr val="tx1"/>
                </a:solidFill>
              </a:rPr>
              <a:t>     Take care of all cases of update</a:t>
            </a:r>
          </a:p>
          <a:p>
            <a:pPr>
              <a:tabLst>
                <a:tab pos="269875" algn="l"/>
              </a:tabLst>
            </a:pPr>
            <a:r>
              <a:rPr lang="en-US" sz="1400" dirty="0" smtClean="0">
                <a:solidFill>
                  <a:schemeClr val="tx1"/>
                </a:solidFill>
              </a:rPr>
              <a:t>	 0 element</a:t>
            </a:r>
          </a:p>
          <a:p>
            <a:pPr>
              <a:tabLst>
                <a:tab pos="269875" algn="l"/>
              </a:tabLst>
            </a:pPr>
            <a:r>
              <a:rPr lang="en-US" sz="1400" dirty="0" smtClean="0">
                <a:solidFill>
                  <a:schemeClr val="tx1"/>
                </a:solidFill>
              </a:rPr>
              <a:t>	 1 element</a:t>
            </a:r>
          </a:p>
          <a:p>
            <a:pPr>
              <a:tabLst>
                <a:tab pos="269875" algn="l"/>
              </a:tabLst>
            </a:pPr>
            <a:r>
              <a:rPr lang="en-US" sz="1400" dirty="0" smtClean="0">
                <a:solidFill>
                  <a:schemeClr val="tx1"/>
                </a:solidFill>
              </a:rPr>
              <a:t>	 2 elements</a:t>
            </a:r>
          </a:p>
          <a:p>
            <a:pPr>
              <a:tabLst>
                <a:tab pos="269875" algn="l"/>
              </a:tabLst>
            </a:pPr>
            <a:r>
              <a:rPr lang="en-US" sz="1400" dirty="0" smtClean="0">
                <a:solidFill>
                  <a:schemeClr val="tx1"/>
                </a:solidFill>
              </a:rPr>
              <a:t>	 3 or more elements, etc.</a:t>
            </a:r>
            <a:endParaRPr lang="en-US" sz="1400" dirty="0">
              <a:solidFill>
                <a:schemeClr val="tx1"/>
              </a:solidFill>
            </a:endParaRP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a:t>
              </a:r>
              <a:r>
                <a:rPr lang="en-US" altLang="ja-JP" sz="1200" dirty="0" err="1" smtClean="0">
                  <a:solidFill>
                    <a:srgbClr val="000000"/>
                  </a:solidFill>
                  <a:latin typeface="Arial" charset="0"/>
                  <a:ea typeface="ＭＳ Ｐゴシック" pitchFamily="34" charset="-128"/>
                </a:rPr>
                <a:t>getNext</a:t>
              </a:r>
              <a:r>
                <a:rPr lang="en-US" altLang="ja-JP" sz="1200" dirty="0" smtClean="0">
                  <a:solidFill>
                    <a:srgbClr val="000000"/>
                  </a:solidFill>
                  <a:latin typeface="Arial" charset="0"/>
                  <a:ea typeface="ＭＳ Ｐゴシック" pitchFamily="34" charset="-128"/>
                </a:rPr>
                <a:t>()</a:t>
              </a:r>
            </a:p>
            <a:p>
              <a:r>
                <a:rPr lang="en-US" altLang="ja-JP" sz="1200" dirty="0" smtClean="0">
                  <a:solidFill>
                    <a:srgbClr val="000000"/>
                  </a:solidFill>
                  <a:latin typeface="Arial" charset="0"/>
                  <a:ea typeface="ＭＳ Ｐゴシック" pitchFamily="34" charset="-128"/>
                </a:rPr>
                <a:t>+ </a:t>
              </a:r>
              <a:r>
                <a:rPr lang="en-US" altLang="ja-JP" sz="1200" dirty="0" err="1" smtClean="0">
                  <a:solidFill>
                    <a:srgbClr val="000000"/>
                  </a:solidFill>
                  <a:latin typeface="Arial" charset="0"/>
                  <a:ea typeface="ＭＳ Ｐゴシック" pitchFamily="34" charset="-128"/>
                </a:rPr>
                <a:t>getElement</a:t>
              </a:r>
              <a:r>
                <a:rPr lang="en-US" altLang="ja-JP" sz="1200" dirty="0" smtClean="0">
                  <a:solidFill>
                    <a:srgbClr val="000000"/>
                  </a:solidFill>
                  <a:latin typeface="Arial" charset="0"/>
                  <a:ea typeface="ＭＳ Ｐゴシック" pitchFamily="34" charset="-128"/>
                </a:rPr>
                <a:t>()</a:t>
              </a:r>
            </a:p>
            <a:p>
              <a:r>
                <a:rPr lang="en-US" altLang="ja-JP" sz="1200" dirty="0" smtClean="0">
                  <a:solidFill>
                    <a:srgbClr val="000000"/>
                  </a:solidFill>
                  <a:ea typeface="ＭＳ Ｐゴシック" pitchFamily="34" charset="-128"/>
                </a:rPr>
                <a:t>+ </a:t>
              </a:r>
              <a:r>
                <a:rPr lang="en-US" altLang="ja-JP" sz="1200" dirty="0" err="1" smtClean="0">
                  <a:solidFill>
                    <a:srgbClr val="000000"/>
                  </a:solidFill>
                  <a:ea typeface="ＭＳ Ｐゴシック" pitchFamily="34" charset="-128"/>
                </a:rPr>
                <a:t>setNext</a:t>
              </a:r>
              <a:r>
                <a:rPr lang="en-US" altLang="ja-JP" sz="1200" dirty="0" smtClean="0">
                  <a:solidFill>
                    <a:srgbClr val="000000"/>
                  </a:solidFill>
                  <a:ea typeface="ＭＳ Ｐゴシック" pitchFamily="34" charset="-128"/>
                </a:rPr>
                <a:t>(</a:t>
              </a:r>
              <a:r>
                <a:rPr lang="en-US" altLang="ja-JP" sz="1200" dirty="0" err="1" smtClean="0">
                  <a:solidFill>
                    <a:srgbClr val="000000"/>
                  </a:solidFill>
                  <a:ea typeface="ＭＳ Ｐゴシック" pitchFamily="34" charset="-128"/>
                </a:rPr>
                <a:t>ListNode</a:t>
              </a:r>
              <a:r>
                <a:rPr lang="en-US" altLang="ja-JP" sz="1200" dirty="0" smtClean="0">
                  <a:solidFill>
                    <a:srgbClr val="000000"/>
                  </a:solidFill>
                  <a:ea typeface="ＭＳ Ｐゴシック" pitchFamily="34" charset="-128"/>
                </a:rPr>
                <a:t> &lt;E&gt; </a:t>
              </a:r>
              <a:r>
                <a:rPr lang="en-US" altLang="ja-JP" sz="1200" dirty="0" err="1" smtClean="0">
                  <a:solidFill>
                    <a:srgbClr val="000000"/>
                  </a:solidFill>
                  <a:ea typeface="ＭＳ Ｐゴシック" pitchFamily="34" charset="-128"/>
                </a:rPr>
                <a:t>curr</a:t>
              </a:r>
              <a:r>
                <a:rPr lang="en-US" altLang="ja-JP" sz="1200" dirty="0" smtClean="0">
                  <a:solidFill>
                    <a:srgbClr val="000000"/>
                  </a:solidFill>
                  <a:ea typeface="ＭＳ Ｐゴシック" pitchFamily="34" charset="-128"/>
                </a:rPr>
                <a:t>)</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a:t>
              </a:r>
              <a:r>
                <a:rPr lang="en-US" altLang="ja-JP" sz="1100" dirty="0" err="1" smtClean="0">
                  <a:solidFill>
                    <a:srgbClr val="000000"/>
                  </a:solidFill>
                  <a:latin typeface="Arial" charset="0"/>
                  <a:ea typeface="ＭＳ Ｐゴシック" pitchFamily="34" charset="-128"/>
                </a:rPr>
                <a:t>isEmpty</a:t>
              </a:r>
              <a:r>
                <a:rPr lang="en-US" altLang="ja-JP" sz="1100" dirty="0" smtClean="0">
                  <a:solidFill>
                    <a:srgbClr val="000000"/>
                  </a:solidFill>
                  <a:latin typeface="Arial" charset="0"/>
                  <a:ea typeface="ＭＳ Ｐゴシック" pitchFamily="34" charset="-128"/>
                </a:rPr>
                <a:t>()</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getFirst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addFirst</a:t>
              </a:r>
              <a:r>
                <a:rPr lang="en-US" altLang="ja-JP" sz="1100" dirty="0" smtClean="0">
                  <a:solidFill>
                    <a:srgbClr val="000000"/>
                  </a:solidFill>
                  <a:ea typeface="ＭＳ Ｐゴシック" pitchFamily="34" charset="-128"/>
                </a:rPr>
                <a:t>(E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removeFirst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a:t>
              </a:r>
              <a:r>
                <a:rPr lang="en-US" altLang="ja-JP" sz="1100" dirty="0" err="1" smtClean="0">
                  <a:solidFill>
                    <a:srgbClr val="000000"/>
                  </a:solidFill>
                  <a:latin typeface="Arial" charset="0"/>
                  <a:ea typeface="ＭＳ Ｐゴシック" pitchFamily="34" charset="-128"/>
                </a:rPr>
                <a:t>isEmpty</a:t>
              </a:r>
              <a:r>
                <a:rPr lang="en-US" altLang="ja-JP" sz="1100" dirty="0" smtClean="0">
                  <a:solidFill>
                    <a:srgbClr val="000000"/>
                  </a:solidFill>
                  <a:latin typeface="Arial" charset="0"/>
                  <a:ea typeface="ＭＳ Ｐゴシック" pitchFamily="34" charset="-128"/>
                </a:rPr>
                <a:t>()</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getFirst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addFirst</a:t>
              </a:r>
              <a:r>
                <a:rPr lang="en-US" altLang="ja-JP" sz="1100" dirty="0" smtClean="0">
                  <a:solidFill>
                    <a:srgbClr val="000000"/>
                  </a:solidFill>
                  <a:ea typeface="ＭＳ Ｐゴシック" pitchFamily="34" charset="-128"/>
                </a:rPr>
                <a:t>(E item)</a:t>
              </a:r>
            </a:p>
            <a:p>
              <a:r>
                <a:rPr lang="en-US" altLang="ja-JP" sz="1100" dirty="0" smtClean="0">
                  <a:solidFill>
                    <a:srgbClr val="000000"/>
                  </a:solidFill>
                  <a:ea typeface="ＭＳ Ｐゴシック" pitchFamily="34" charset="-128"/>
                </a:rPr>
                <a:t>+ </a:t>
              </a:r>
              <a:r>
                <a:rPr lang="en-US" altLang="ja-JP" sz="1100" dirty="0" err="1" smtClean="0">
                  <a:solidFill>
                    <a:srgbClr val="000000"/>
                  </a:solidFill>
                  <a:ea typeface="ＭＳ Ｐゴシック" pitchFamily="34" charset="-128"/>
                </a:rPr>
                <a:t>removeFirst</a:t>
              </a:r>
              <a:r>
                <a:rPr lang="en-US" altLang="ja-JP" sz="1100" dirty="0" smtClean="0">
                  <a:solidFill>
                    <a:srgbClr val="000000"/>
                  </a:solidFill>
                  <a:ea typeface="ＭＳ Ｐゴシック" pitchFamily="34" charset="-128"/>
                </a:rPr>
                <a: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getHead</a:t>
              </a:r>
              <a:r>
                <a:rPr lang="en-US" altLang="ja-JP" sz="1100" b="1" dirty="0" smtClean="0">
                  <a:solidFill>
                    <a:srgbClr val="000000"/>
                  </a:solidFill>
                  <a:ea typeface="ＭＳ Ｐゴシック" pitchFamily="34" charset="-128"/>
                </a:rPr>
                <a:t>()</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addAfter</a:t>
              </a:r>
              <a:r>
                <a:rPr lang="en-US" altLang="ja-JP" sz="1100" b="1" dirty="0" smtClean="0">
                  <a:solidFill>
                    <a:srgbClr val="000000"/>
                  </a:solidFill>
                  <a:ea typeface="ＭＳ Ｐゴシック" pitchFamily="34" charset="-128"/>
                </a:rPr>
                <a:t>(</a:t>
              </a:r>
              <a:r>
                <a:rPr lang="en-US" altLang="ja-JP" sz="1100" b="1" dirty="0" err="1" smtClean="0">
                  <a:solidFill>
                    <a:srgbClr val="000000"/>
                  </a:solidFill>
                  <a:ea typeface="ＭＳ Ｐゴシック" pitchFamily="34" charset="-128"/>
                </a:rPr>
                <a:t>ListNode</a:t>
              </a:r>
              <a:r>
                <a:rPr lang="en-US" altLang="ja-JP" sz="1100" b="1" dirty="0" smtClean="0">
                  <a:solidFill>
                    <a:srgbClr val="000000"/>
                  </a:solidFill>
                  <a:ea typeface="ＭＳ Ｐゴシック" pitchFamily="34" charset="-128"/>
                </a:rPr>
                <a:t> &lt;E&gt; </a:t>
              </a:r>
              <a:r>
                <a:rPr lang="en-US" altLang="ja-JP" sz="1100" b="1" dirty="0" err="1" smtClean="0">
                  <a:solidFill>
                    <a:srgbClr val="000000"/>
                  </a:solidFill>
                  <a:ea typeface="ＭＳ Ｐゴシック" pitchFamily="34" charset="-128"/>
                </a:rPr>
                <a:t>curr</a:t>
              </a:r>
              <a:r>
                <a:rPr lang="en-US" altLang="ja-JP" sz="1100" b="1" dirty="0" smtClean="0">
                  <a:solidFill>
                    <a:srgbClr val="000000"/>
                  </a:solidFill>
                  <a:ea typeface="ＭＳ Ｐゴシック" pitchFamily="34" charset="-128"/>
                </a:rPr>
                <a:t>, E item)</a:t>
              </a:r>
            </a:p>
            <a:p>
              <a:r>
                <a:rPr lang="en-US" altLang="ja-JP" sz="1100" b="1" dirty="0" smtClean="0">
                  <a:solidFill>
                    <a:srgbClr val="000000"/>
                  </a:solidFill>
                  <a:ea typeface="ＭＳ Ｐゴシック" pitchFamily="34" charset="-128"/>
                </a:rPr>
                <a:t>+ </a:t>
              </a:r>
              <a:r>
                <a:rPr lang="en-US" altLang="ja-JP" sz="1100" b="1" dirty="0" err="1" smtClean="0">
                  <a:solidFill>
                    <a:srgbClr val="000000"/>
                  </a:solidFill>
                  <a:ea typeface="ＭＳ Ｐゴシック" pitchFamily="34" charset="-128"/>
                </a:rPr>
                <a:t>removeAfter</a:t>
              </a:r>
              <a:r>
                <a:rPr lang="en-US" altLang="ja-JP" sz="1100" b="1" dirty="0" smtClean="0">
                  <a:solidFill>
                    <a:srgbClr val="000000"/>
                  </a:solidFill>
                  <a:ea typeface="ＭＳ Ｐゴシック" pitchFamily="34" charset="-128"/>
                </a:rPr>
                <a:t>(</a:t>
              </a:r>
              <a:r>
                <a:rPr lang="en-US" altLang="ja-JP" sz="1100" b="1" dirty="0" err="1" smtClean="0">
                  <a:solidFill>
                    <a:srgbClr val="000000"/>
                  </a:solidFill>
                  <a:ea typeface="ＭＳ Ｐゴシック" pitchFamily="34" charset="-128"/>
                </a:rPr>
                <a:t>ListNode</a:t>
              </a:r>
              <a:r>
                <a:rPr lang="en-US" altLang="ja-JP" sz="1100" b="1" dirty="0" smtClean="0">
                  <a:solidFill>
                    <a:srgbClr val="000000"/>
                  </a:solidFill>
                  <a:ea typeface="ＭＳ Ｐゴシック" pitchFamily="34" charset="-128"/>
                </a:rPr>
                <a:t> &lt;E&gt; </a:t>
              </a:r>
              <a:r>
                <a:rPr lang="en-US" altLang="ja-JP" sz="1100" b="1" dirty="0" err="1" smtClean="0">
                  <a:solidFill>
                    <a:srgbClr val="000000"/>
                  </a:solidFill>
                  <a:ea typeface="ＭＳ Ｐゴシック" pitchFamily="34" charset="-128"/>
                </a:rPr>
                <a:t>curr</a:t>
              </a:r>
              <a:r>
                <a:rPr lang="en-US" altLang="ja-JP" sz="1100" b="1" dirty="0" smtClean="0">
                  <a:solidFill>
                    <a:srgbClr val="000000"/>
                  </a:solidFill>
                  <a:ea typeface="ＭＳ Ｐゴシック" pitchFamily="34" charset="-128"/>
                </a:rPr>
                <a:t>)</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err="1"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a:t>
              </a:r>
              <a:r>
                <a:rPr lang="en-US" altLang="ja-JP" sz="1200" dirty="0" err="1" smtClean="0">
                  <a:ea typeface="ＭＳ Ｐゴシック" pitchFamily="34" charset="-128"/>
                </a:rPr>
                <a:t>num_nodes</a:t>
              </a:r>
              <a:endParaRPr lang="en-US" altLang="ja-JP" sz="1200" dirty="0" smtClean="0">
                <a:ea typeface="ＭＳ Ｐゴシック" pitchFamily="34" charset="-128"/>
              </a:endParaRP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err="1"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60"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smtClean="0">
                <a:solidFill>
                  <a:srgbClr val="C00000"/>
                </a:solidFill>
                <a:latin typeface="Britannic Bold" panose="020B0903060703020204" pitchFamily="34" charset="0"/>
              </a:rPr>
              <a:t>5</a:t>
            </a:r>
            <a:r>
              <a:rPr lang="en-US" sz="4400" smtClean="0">
                <a:latin typeface="Britannic Bold" panose="020B0903060703020204" pitchFamily="34" charset="0"/>
              </a:rPr>
              <a:t> Other Variants</a:t>
            </a:r>
            <a:endParaRPr lang="en-US" sz="4400" dirty="0" smtClean="0">
              <a:latin typeface="Britannic Bold" panose="020B0903060703020204" pitchFamily="34" charset="0"/>
            </a:endParaRP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5.1 </a:t>
            </a:r>
            <a:r>
              <a:rPr lang="en-US" sz="3600" dirty="0" smtClean="0">
                <a:latin typeface="Britannic Bold" panose="020B0903060703020204" pitchFamily="34" charset="0"/>
              </a:rPr>
              <a:t>Circular Linked List</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smtClean="0"/>
              <a:t>There are many other possible enhancements of linked list </a:t>
            </a:r>
          </a:p>
          <a:p>
            <a:pPr>
              <a:spcBef>
                <a:spcPts val="600"/>
              </a:spcBef>
            </a:pPr>
            <a:r>
              <a:rPr lang="en-GB" sz="2000" dirty="0" smtClean="0"/>
              <a:t>Example: </a:t>
            </a:r>
            <a:r>
              <a:rPr lang="en-GB" sz="2000" dirty="0" smtClean="0">
                <a:solidFill>
                  <a:srgbClr val="0000FF"/>
                </a:solidFill>
              </a:rPr>
              <a:t>Circular Linked List</a:t>
            </a:r>
          </a:p>
          <a:p>
            <a:pPr lvl="1">
              <a:spcBef>
                <a:spcPts val="0"/>
              </a:spcBef>
            </a:pPr>
            <a:r>
              <a:rPr lang="en-US" sz="1800" dirty="0" smtClean="0">
                <a:solidFill>
                  <a:srgbClr val="660066"/>
                </a:solidFill>
              </a:rPr>
              <a:t>To allow cycling through the list repeatedly, e.g. in a </a:t>
            </a:r>
            <a:r>
              <a:rPr lang="en-US" sz="1800" b="1" dirty="0" smtClean="0">
                <a:solidFill>
                  <a:srgbClr val="660066"/>
                </a:solidFill>
              </a:rPr>
              <a:t>round robin system </a:t>
            </a:r>
            <a:r>
              <a:rPr lang="en-US" sz="1800" dirty="0" smtClean="0">
                <a:solidFill>
                  <a:srgbClr val="660066"/>
                </a:solidFill>
              </a:rPr>
              <a:t>to assign shared resource</a:t>
            </a:r>
            <a:endParaRPr lang="en-GB" sz="1800" dirty="0" smtClean="0">
              <a:solidFill>
                <a:srgbClr val="660066"/>
              </a:solidFill>
            </a:endParaRPr>
          </a:p>
          <a:p>
            <a:pPr lvl="1">
              <a:spcBef>
                <a:spcPts val="0"/>
              </a:spcBef>
            </a:pPr>
            <a:r>
              <a:rPr lang="en-GB" sz="1800" dirty="0" smtClean="0"/>
              <a:t>Add a link from </a:t>
            </a:r>
            <a:r>
              <a:rPr lang="en-GB" sz="1800" dirty="0" smtClean="0">
                <a:solidFill>
                  <a:srgbClr val="C00000"/>
                </a:solidFill>
              </a:rPr>
              <a:t>tail</a:t>
            </a:r>
            <a:r>
              <a:rPr lang="en-GB" sz="1800" dirty="0" smtClean="0"/>
              <a:t> node of the </a:t>
            </a:r>
            <a:r>
              <a:rPr lang="en-GB" sz="1800" dirty="0" err="1" smtClean="0"/>
              <a:t>TailedLinkedList</a:t>
            </a:r>
            <a:r>
              <a:rPr lang="en-GB" sz="1800" dirty="0" smtClean="0"/>
              <a:t> to point back to </a:t>
            </a:r>
            <a:r>
              <a:rPr lang="en-GB" sz="1800" dirty="0" smtClean="0">
                <a:solidFill>
                  <a:srgbClr val="C00000"/>
                </a:solidFill>
              </a:rPr>
              <a:t>head</a:t>
            </a:r>
            <a:r>
              <a:rPr lang="en-GB" sz="1800" dirty="0" smtClean="0"/>
              <a:t> node</a:t>
            </a:r>
            <a:endParaRPr lang="en-GB" sz="1800" dirty="0" smtClean="0">
              <a:solidFill>
                <a:srgbClr val="C00000"/>
              </a:solidFill>
            </a:endParaRPr>
          </a:p>
          <a:p>
            <a:pPr lvl="1">
              <a:spcBef>
                <a:spcPts val="0"/>
              </a:spcBef>
            </a:pPr>
            <a:r>
              <a:rPr lang="en-US" sz="1800" dirty="0" smtClean="0"/>
              <a:t>Different in linking need different maintenance</a:t>
            </a:r>
            <a:r>
              <a:rPr lang="en-GB" sz="1800" dirty="0" smtClean="0"/>
              <a:t> – no free lunch!</a:t>
            </a:r>
          </a:p>
          <a:p>
            <a:pPr>
              <a:spcBef>
                <a:spcPts val="600"/>
              </a:spcBef>
            </a:pPr>
            <a:r>
              <a:rPr lang="en-GB" sz="2000" dirty="0" smtClean="0"/>
              <a:t>Difficulty: Learn to take care of ALL cases of updating, such as inserting/deleting the first/last node in a Circular Linked List</a:t>
            </a:r>
          </a:p>
          <a:p>
            <a:pPr>
              <a:spcBef>
                <a:spcPts val="600"/>
              </a:spcBef>
            </a:pPr>
            <a:r>
              <a:rPr lang="en-GB" sz="2000" dirty="0" smtClean="0"/>
              <a:t>Explore this on your own; write a class </a:t>
            </a:r>
            <a:r>
              <a:rPr lang="en-GB" sz="2000" dirty="0" err="1" smtClean="0">
                <a:solidFill>
                  <a:srgbClr val="0000FF"/>
                </a:solidFill>
              </a:rPr>
              <a:t>CircularLinkedList</a:t>
            </a:r>
            <a:endParaRPr lang="en-GB" sz="2000" dirty="0" smtClean="0">
              <a:solidFill>
                <a:srgbClr val="0000FF"/>
              </a:solidFill>
            </a:endParaRP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0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41"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(1/3)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smtClean="0"/>
              <a:t>In the preceding discussion, we have a “</a:t>
            </a:r>
            <a:r>
              <a:rPr lang="en-GB" sz="2400" b="1" dirty="0" smtClean="0">
                <a:solidFill>
                  <a:srgbClr val="C00000"/>
                </a:solidFill>
              </a:rPr>
              <a:t>next</a:t>
            </a:r>
            <a:r>
              <a:rPr lang="en-GB" sz="2400" dirty="0" smtClean="0"/>
              <a:t>” pointer to move forward</a:t>
            </a:r>
          </a:p>
          <a:p>
            <a:pPr>
              <a:spcBef>
                <a:spcPts val="600"/>
              </a:spcBef>
            </a:pPr>
            <a:r>
              <a:rPr lang="en-US" sz="2400" dirty="0" smtClean="0"/>
              <a:t>Often, we need to move backward as well</a:t>
            </a:r>
          </a:p>
          <a:p>
            <a:pPr>
              <a:spcBef>
                <a:spcPts val="600"/>
              </a:spcBef>
            </a:pPr>
            <a:r>
              <a:rPr lang="en-US" sz="2400" dirty="0" smtClean="0"/>
              <a:t>Use a “</a:t>
            </a:r>
            <a:r>
              <a:rPr lang="en-US" sz="2400" b="1" dirty="0" err="1" smtClean="0">
                <a:solidFill>
                  <a:srgbClr val="006600"/>
                </a:solidFill>
              </a:rPr>
              <a:t>prev</a:t>
            </a:r>
            <a:r>
              <a:rPr lang="en-US" sz="2400" dirty="0" smtClean="0"/>
              <a:t>” pointer to allow backward traversal</a:t>
            </a:r>
          </a:p>
          <a:p>
            <a:pPr>
              <a:spcBef>
                <a:spcPts val="600"/>
              </a:spcBef>
            </a:pPr>
            <a:r>
              <a:rPr lang="en-US" sz="2400" dirty="0" smtClean="0"/>
              <a:t>Once again, no free lunch – need to maintain “</a:t>
            </a:r>
            <a:r>
              <a:rPr lang="en-US" sz="2400" b="1" dirty="0" err="1" smtClean="0">
                <a:solidFill>
                  <a:srgbClr val="006600"/>
                </a:solidFill>
              </a:rPr>
              <a:t>prev</a:t>
            </a:r>
            <a:r>
              <a:rPr lang="en-US" sz="2400" dirty="0" smtClean="0"/>
              <a:t>” in all updating methods</a:t>
            </a:r>
          </a:p>
          <a:p>
            <a:pPr>
              <a:spcBef>
                <a:spcPts val="600"/>
              </a:spcBef>
            </a:pPr>
            <a:r>
              <a:rPr lang="en-US" sz="2400" dirty="0" smtClean="0"/>
              <a:t>Instead of </a:t>
            </a:r>
            <a:r>
              <a:rPr lang="en-US" sz="2400" dirty="0" err="1" smtClean="0">
                <a:solidFill>
                  <a:srgbClr val="0000FF"/>
                </a:solidFill>
              </a:rPr>
              <a:t>ListNode</a:t>
            </a:r>
            <a:r>
              <a:rPr lang="en-US" sz="2400" dirty="0" smtClean="0"/>
              <a:t> class, need to create a </a:t>
            </a:r>
            <a:r>
              <a:rPr lang="en-US" sz="2400" dirty="0" err="1" smtClean="0">
                <a:solidFill>
                  <a:srgbClr val="0000FF"/>
                </a:solidFill>
              </a:rPr>
              <a:t>DListNode</a:t>
            </a:r>
            <a:r>
              <a:rPr lang="en-US" sz="2400" dirty="0" smtClean="0">
                <a:solidFill>
                  <a:srgbClr val="0000FF"/>
                </a:solidFill>
              </a:rPr>
              <a:t> </a:t>
            </a:r>
            <a:r>
              <a:rPr lang="en-GB" sz="2400" dirty="0" smtClean="0"/>
              <a:t>class that includes the additional “</a:t>
            </a:r>
            <a:r>
              <a:rPr lang="en-GB" sz="2400" b="1" dirty="0" err="1" smtClean="0">
                <a:solidFill>
                  <a:srgbClr val="006600"/>
                </a:solidFill>
              </a:rPr>
              <a:t>prev</a:t>
            </a:r>
            <a:r>
              <a:rPr lang="en-GB" sz="2400" dirty="0" smtClean="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err="1">
                  <a:solidFill>
                    <a:srgbClr val="006600"/>
                  </a:solidFill>
                  <a:latin typeface="+mn-lt"/>
                </a:rPr>
                <a:t>prev</a:t>
              </a:r>
              <a:endParaRPr lang="en-US" sz="1600" i="1" dirty="0">
                <a:solidFill>
                  <a:srgbClr val="006600"/>
                </a:solidFill>
                <a:latin typeface="+mn-lt"/>
              </a:endParaRP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smtClean="0">
                  <a:latin typeface="+mn-lt"/>
                </a:rPr>
                <a:t>node</a:t>
              </a:r>
              <a:endParaRPr lang="en-US" sz="1600" i="1" dirty="0">
                <a:latin typeface="+mn-lt"/>
              </a:endParaRP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smtClean="0">
                  <a:solidFill>
                    <a:srgbClr val="C00000"/>
                  </a:solidFill>
                  <a:latin typeface="+mn-lt"/>
                </a:rPr>
                <a:t>next</a:t>
              </a:r>
              <a:endParaRPr lang="en-US" sz="1600" i="1" dirty="0">
                <a:solidFill>
                  <a:srgbClr val="C00000"/>
                </a:solidFill>
                <a:latin typeface="+mn-lt"/>
              </a:endParaRPr>
            </a:p>
          </p:txBody>
        </p:sp>
      </p:grpSp>
      <p:sp>
        <p:nvSpPr>
          <p:cNvPr id="1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a:t>
            </a:r>
            <a:r>
              <a:rPr lang="en-US" sz="3600" dirty="0" err="1" smtClean="0">
                <a:latin typeface="Britannic Bold" panose="020B0903060703020204" pitchFamily="34" charset="0"/>
              </a:rPr>
              <a:t>DListNode</a:t>
            </a:r>
            <a:r>
              <a:rPr lang="en-US" sz="3600" dirty="0" smtClean="0">
                <a:latin typeface="Britannic Bold" panose="020B0903060703020204" pitchFamily="34" charset="0"/>
              </a:rPr>
              <a:t> (2/3)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DListNode</a:t>
              </a:r>
              <a:r>
                <a:rPr lang="en-SG" sz="1600" b="1" dirty="0" smtClean="0">
                  <a:latin typeface="Courier New" pitchFamily="49" charset="0"/>
                  <a:cs typeface="Courier New" pitchFamily="49" charset="0"/>
                </a:rPr>
                <a:t> &lt;E&gt;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DListNode</a:t>
              </a:r>
              <a:r>
                <a:rPr lang="en-SG" sz="1600" b="1" dirty="0" smtClean="0">
                  <a:latin typeface="Courier New" pitchFamily="49" charset="0"/>
                  <a:cs typeface="Courier New" pitchFamily="49" charset="0"/>
                </a:rPr>
                <a:t> &lt;E&gt; </a:t>
              </a:r>
              <a:r>
                <a:rPr lang="en-SG" sz="1600" b="1" dirty="0" err="1" smtClean="0">
                  <a:latin typeface="Courier New" pitchFamily="49" charset="0"/>
                  <a:cs typeface="Courier New" pitchFamily="49" charset="0"/>
                </a:rPr>
                <a:t>prev</a:t>
              </a:r>
              <a:r>
                <a:rPr lang="en-SG" sz="1600" b="1" dirty="0" smtClean="0">
                  <a:latin typeface="Courier New" pitchFamily="49" charset="0"/>
                  <a:cs typeface="Courier New" pitchFamily="49" charset="0"/>
                </a:rPr>
                <a:t>;</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DListNode</a:t>
              </a:r>
              <a:r>
                <a:rPr lang="en-SG" sz="1600" b="1" dirty="0" smtClean="0">
                  <a:latin typeface="Courier New" pitchFamily="49" charset="0"/>
                  <a:cs typeface="Courier New" pitchFamily="49" charset="0"/>
                </a:rPr>
                <a:t> &lt;E&gt; next;</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DListNode</a:t>
              </a:r>
              <a:r>
                <a:rPr lang="en-SG" sz="1600" b="1" dirty="0" smtClean="0">
                  <a:latin typeface="Courier New" pitchFamily="49" charset="0"/>
                  <a:cs typeface="Courier New" pitchFamily="49" charset="0"/>
                </a:rPr>
                <a:t>(E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a:t>
              </a:r>
              <a:r>
                <a:rPr lang="en-SG" sz="1600" b="1" dirty="0" err="1" smtClean="0">
                  <a:solidFill>
                    <a:srgbClr val="663300"/>
                  </a:solidFill>
                  <a:latin typeface="Courier New" pitchFamily="49" charset="0"/>
                  <a:cs typeface="Courier New" pitchFamily="49" charset="0"/>
                </a:rPr>
                <a:t>prev</a:t>
              </a:r>
              <a:r>
                <a:rPr lang="en-SG" sz="1600" b="1" dirty="0" smtClean="0">
                  <a:solidFill>
                    <a:srgbClr val="663300"/>
                  </a:solidFill>
                  <a:latin typeface="Courier New" pitchFamily="49" charset="0"/>
                  <a:cs typeface="Courier New" pitchFamily="49" charset="0"/>
                </a:rPr>
                <a:t> </a:t>
              </a:r>
              <a:r>
                <a:rPr lang="en-SG" sz="1600" b="1" dirty="0" err="1" smtClean="0">
                  <a:solidFill>
                    <a:srgbClr val="663300"/>
                  </a:solidFill>
                  <a:latin typeface="Courier New" pitchFamily="49" charset="0"/>
                  <a:cs typeface="Courier New" pitchFamily="49" charset="0"/>
                </a:rPr>
                <a:t>DListNode</a:t>
              </a:r>
              <a:r>
                <a:rPr lang="en-SG" sz="1600" b="1" dirty="0" smtClean="0">
                  <a:solidFill>
                    <a:srgbClr val="663300"/>
                  </a:solidFill>
                  <a:latin typeface="Courier New" pitchFamily="49" charset="0"/>
                  <a:cs typeface="Courier New" pitchFamily="49" charset="0"/>
                </a:rPr>
                <a:t>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DListNode</a:t>
              </a:r>
              <a:r>
                <a:rPr lang="en-SG" sz="1600" b="1" dirty="0" smtClean="0">
                  <a:latin typeface="Courier New" pitchFamily="49" charset="0"/>
                  <a:cs typeface="Courier New" pitchFamily="49" charset="0"/>
                </a:rPr>
                <a:t> &lt;E&gt; </a:t>
              </a:r>
              <a:r>
                <a:rPr lang="en-SG" sz="1600" b="1" dirty="0" err="1" smtClean="0">
                  <a:latin typeface="Courier New" pitchFamily="49" charset="0"/>
                  <a:cs typeface="Courier New" pitchFamily="49" charset="0"/>
                </a:rPr>
                <a:t>getPrev</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this</a:t>
              </a:r>
              <a:r>
                <a:rPr lang="en-SG" sz="1600" b="1" dirty="0" err="1" smtClean="0">
                  <a:latin typeface="Courier New" pitchFamily="49" charset="0"/>
                  <a:cs typeface="Courier New" pitchFamily="49" charset="0"/>
                </a:rPr>
                <a:t>.prev</a:t>
              </a:r>
              <a:r>
                <a:rPr lang="en-SG" sz="1600" b="1" dirty="0" smtClean="0">
                  <a:latin typeface="Courier New" pitchFamily="49" charset="0"/>
                  <a:cs typeface="Courier New" pitchFamily="49" charset="0"/>
                </a:rPr>
                <a:t>; }</a:t>
              </a: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a:t>
              </a:r>
              <a:r>
                <a:rPr lang="en-SG" sz="1600" b="1" dirty="0" err="1" smtClean="0">
                  <a:solidFill>
                    <a:srgbClr val="663300"/>
                  </a:solidFill>
                  <a:latin typeface="Courier New" pitchFamily="49" charset="0"/>
                  <a:cs typeface="Courier New" pitchFamily="49" charset="0"/>
                </a:rPr>
                <a:t>DListNode</a:t>
              </a:r>
              <a:r>
                <a:rPr lang="en-SG" sz="1600" b="1" dirty="0" smtClean="0">
                  <a:solidFill>
                    <a:srgbClr val="663300"/>
                  </a:solidFill>
                  <a:latin typeface="Courier New" pitchFamily="49" charset="0"/>
                  <a:cs typeface="Courier New" pitchFamily="49" charset="0"/>
                </a:rPr>
                <a:t>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DListNode</a:t>
              </a:r>
              <a:r>
                <a:rPr lang="en-SG" sz="1600" b="1" dirty="0" smtClean="0">
                  <a:latin typeface="Courier New" pitchFamily="49" charset="0"/>
                  <a:cs typeface="Courier New" pitchFamily="49" charset="0"/>
                </a:rPr>
                <a:t> &lt;E&gt; </a:t>
              </a:r>
              <a:r>
                <a:rPr lang="en-SG" sz="1600" b="1" dirty="0" err="1" smtClean="0">
                  <a:latin typeface="Courier New" pitchFamily="49" charset="0"/>
                  <a:cs typeface="Courier New" pitchFamily="49" charset="0"/>
                </a:rPr>
                <a:t>getNext</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this</a:t>
              </a:r>
              <a:r>
                <a:rPr lang="en-SG" sz="1600" b="1" dirty="0" err="1" smtClean="0">
                  <a:latin typeface="Courier New" pitchFamily="49" charset="0"/>
                  <a:cs typeface="Courier New" pitchFamily="49" charset="0"/>
                </a:rPr>
                <a:t>.next</a:t>
              </a:r>
              <a:r>
                <a:rPr lang="en-SG"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this</a:t>
              </a:r>
              <a:r>
                <a:rPr lang="en-SG" sz="1600" b="1" dirty="0" err="1" smtClean="0">
                  <a:latin typeface="Courier New" pitchFamily="49" charset="0"/>
                  <a:cs typeface="Courier New" pitchFamily="49" charset="0"/>
                </a:rPr>
                <a:t>.element</a:t>
              </a:r>
              <a:r>
                <a:rPr lang="en-SG"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US" sz="8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a:t>
              </a:r>
              <a:r>
                <a:rPr lang="en-US" sz="1600" b="1" dirty="0" err="1" smtClean="0">
                  <a:solidFill>
                    <a:srgbClr val="663300"/>
                  </a:solidFill>
                  <a:latin typeface="Courier New" pitchFamily="49" charset="0"/>
                  <a:cs typeface="Courier New" pitchFamily="49" charset="0"/>
                </a:rPr>
                <a:t>prev</a:t>
              </a:r>
              <a:r>
                <a:rPr lang="en-US" sz="1600" b="1" dirty="0" smtClean="0">
                  <a:solidFill>
                    <a:srgbClr val="663300"/>
                  </a:solidFill>
                  <a:latin typeface="Courier New" pitchFamily="49" charset="0"/>
                  <a:cs typeface="Courier New" pitchFamily="49" charset="0"/>
                </a:rPr>
                <a:t>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err="1" smtClean="0">
                  <a:latin typeface="Courier New" pitchFamily="49" charset="0"/>
                  <a:cs typeface="Courier New" pitchFamily="49" charset="0"/>
                </a:rPr>
                <a:t>setPrev</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DListNode</a:t>
              </a:r>
              <a:r>
                <a:rPr lang="en-US" sz="1600" b="1" dirty="0" smtClean="0">
                  <a:latin typeface="Courier New" pitchFamily="49" charset="0"/>
                  <a:cs typeface="Courier New" pitchFamily="49" charset="0"/>
                </a:rPr>
                <a:t> &lt;E&gt; p) { </a:t>
              </a:r>
              <a:r>
                <a:rPr lang="en-US" sz="1600" b="1" dirty="0" err="1" smtClean="0">
                  <a:latin typeface="Courier New" pitchFamily="49" charset="0"/>
                  <a:cs typeface="Courier New" pitchFamily="49" charset="0"/>
                </a:rPr>
                <a:t>prev</a:t>
              </a:r>
              <a:r>
                <a:rPr lang="en-US" sz="1600" b="1" dirty="0" smtClean="0">
                  <a:latin typeface="Courier New" pitchFamily="49" charset="0"/>
                  <a:cs typeface="Courier New" pitchFamily="49" charset="0"/>
                </a:rPr>
                <a:t> = p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err="1" smtClean="0">
                  <a:latin typeface="Courier New" pitchFamily="49" charset="0"/>
                  <a:cs typeface="Courier New" pitchFamily="49" charset="0"/>
                </a:rPr>
                <a:t>setNext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DListNode</a:t>
              </a:r>
              <a:r>
                <a:rPr lang="en-US" sz="1600" b="1" dirty="0" smtClean="0">
                  <a:latin typeface="Courier New" pitchFamily="49" charset="0"/>
                  <a:cs typeface="Courier New" pitchFamily="49" charset="0"/>
                </a:rPr>
                <a:t> &lt;E&gt; n) { next = n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(3/3)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smtClean="0"/>
              <a:t>An example of a doubly linked list</a:t>
            </a:r>
            <a:endParaRPr lang="en-GB" sz="2400" dirty="0" smtClean="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err="1" smtClean="0">
                  <a:solidFill>
                    <a:srgbClr val="C00000"/>
                  </a:solidFill>
                  <a:latin typeface="+mn-lt"/>
                </a:rPr>
                <a:t>num_nodes</a:t>
              </a:r>
              <a:endParaRPr lang="en-US" sz="2000" i="1" dirty="0">
                <a:solidFill>
                  <a:srgbClr val="C00000"/>
                </a:solidFill>
                <a:latin typeface="+mn-lt"/>
              </a:endParaRP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smtClean="0">
                  <a:latin typeface="Helvetica" pitchFamily="34" charset="0"/>
                </a:rPr>
                <a:t>4</a:t>
              </a:r>
              <a:endParaRPr lang="en-US" sz="2000" i="1" dirty="0">
                <a:latin typeface="Helvetica" pitchFamily="34" charset="0"/>
              </a:endParaRP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Explore this on</a:t>
            </a:r>
            <a:r>
              <a:rPr kumimoji="0" lang="en-US" sz="2400" b="0" i="0" u="none" strike="noStrike" kern="0" cap="none" spc="0" normalizeH="0" noProof="0" dirty="0" smtClean="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smtClean="0">
                <a:latin typeface="+mn-lt"/>
                <a:cs typeface="+mn-cs"/>
              </a:rPr>
              <a:t>Write</a:t>
            </a:r>
            <a:r>
              <a:rPr lang="en-US" sz="2400" kern="0" dirty="0" smtClean="0">
                <a:latin typeface="+mn-lt"/>
                <a:cs typeface="+mn-cs"/>
              </a:rPr>
              <a:t> a class </a:t>
            </a:r>
            <a:r>
              <a:rPr lang="en-US" sz="2400" kern="0" dirty="0" err="1" smtClean="0">
                <a:solidFill>
                  <a:srgbClr val="0000FF"/>
                </a:solidFill>
                <a:latin typeface="+mn-lt"/>
                <a:cs typeface="+mn-cs"/>
              </a:rPr>
              <a:t>DoublyLinkedList</a:t>
            </a:r>
            <a:r>
              <a:rPr lang="en-US" sz="2400" kern="0" dirty="0" smtClean="0">
                <a:solidFill>
                  <a:srgbClr val="0000FF"/>
                </a:solidFill>
                <a:latin typeface="+mn-lt"/>
                <a:cs typeface="+mn-cs"/>
              </a:rPr>
              <a:t> </a:t>
            </a:r>
            <a:r>
              <a:rPr lang="en-US" sz="2400" kern="0" dirty="0" smtClean="0">
                <a:latin typeface="+mn-lt"/>
                <a:cs typeface="+mn-cs"/>
              </a:rPr>
              <a:t>to implement the various linked list operations for a doubly linked list.</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smtClean="0">
                <a:latin typeface="Britannic Bold" panose="020B0903060703020204" pitchFamily="34" charset="0"/>
              </a:rPr>
              <a:t>Motivation</a:t>
            </a:r>
            <a:endParaRPr lang="en-US" sz="3600" dirty="0" smtClean="0">
              <a:latin typeface="Britannic Bold" panose="020B0903060703020204" pitchFamily="34" charset="0"/>
            </a:endParaRP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smtClean="0">
                <a:solidFill>
                  <a:srgbClr val="C00000"/>
                </a:solidFill>
              </a:rPr>
              <a:t>List</a:t>
            </a:r>
            <a:r>
              <a:rPr lang="en-GB" sz="2400" dirty="0" smtClean="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smtClean="0"/>
              <a:t>For example, list of groceries, list of modules, list of friends, etc.</a:t>
            </a:r>
          </a:p>
          <a:p>
            <a:pPr marL="857250" lvl="1" indent="-322263">
              <a:spcBef>
                <a:spcPts val="600"/>
              </a:spcBef>
              <a:buSzPct val="120000"/>
              <a:buFont typeface="Wingdings" pitchFamily="2" charset="2"/>
              <a:buChar char="§"/>
              <a:defRPr/>
            </a:pPr>
            <a:r>
              <a:rPr lang="en-GB" sz="2000" dirty="0" smtClean="0"/>
              <a:t>In general, we keep items of the </a:t>
            </a:r>
            <a:r>
              <a:rPr lang="en-GB" sz="2000" dirty="0" smtClean="0">
                <a:solidFill>
                  <a:srgbClr val="C00000"/>
                </a:solidFill>
              </a:rPr>
              <a:t>same type (class) </a:t>
            </a:r>
            <a:r>
              <a:rPr lang="en-GB" sz="2000" dirty="0" smtClean="0"/>
              <a:t>in one list</a:t>
            </a:r>
          </a:p>
          <a:p>
            <a:pPr marL="457200" lvl="0" indent="-457200">
              <a:spcBef>
                <a:spcPts val="1200"/>
              </a:spcBef>
              <a:buClr>
                <a:schemeClr val="bg2"/>
              </a:buClr>
              <a:buSzPct val="100000"/>
              <a:buFont typeface="Wingdings" pitchFamily="2" charset="2"/>
              <a:buChar char="q"/>
              <a:defRPr/>
            </a:pPr>
            <a:r>
              <a:rPr lang="en-GB" sz="2400" dirty="0" smtClean="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smtClean="0">
                <a:solidFill>
                  <a:srgbClr val="C00000"/>
                </a:solidFill>
              </a:rPr>
              <a:t>Add</a:t>
            </a:r>
            <a:r>
              <a:rPr lang="en-GB" sz="2000" dirty="0" smtClean="0"/>
              <a:t> data</a:t>
            </a:r>
          </a:p>
          <a:p>
            <a:pPr marL="857250" lvl="1" indent="-322263">
              <a:spcBef>
                <a:spcPts val="600"/>
              </a:spcBef>
              <a:buSzPct val="120000"/>
              <a:buFont typeface="Wingdings" pitchFamily="2" charset="2"/>
              <a:buChar char="§"/>
              <a:defRPr/>
            </a:pPr>
            <a:r>
              <a:rPr lang="en-GB" sz="2000" dirty="0" smtClean="0">
                <a:solidFill>
                  <a:srgbClr val="C00000"/>
                </a:solidFill>
              </a:rPr>
              <a:t>Remove </a:t>
            </a:r>
            <a:r>
              <a:rPr lang="en-GB" sz="2000" dirty="0" smtClean="0"/>
              <a:t>data</a:t>
            </a:r>
          </a:p>
          <a:p>
            <a:pPr marL="857250" lvl="1" indent="-322263">
              <a:spcBef>
                <a:spcPts val="600"/>
              </a:spcBef>
              <a:buSzPct val="120000"/>
              <a:buFont typeface="Wingdings" pitchFamily="2" charset="2"/>
              <a:buChar char="§"/>
              <a:defRPr/>
            </a:pPr>
            <a:r>
              <a:rPr lang="en-GB" sz="2000" dirty="0" smtClean="0">
                <a:solidFill>
                  <a:srgbClr val="C00000"/>
                </a:solidFill>
              </a:rPr>
              <a:t>Query</a:t>
            </a:r>
            <a:r>
              <a:rPr lang="en-GB" sz="2000" dirty="0" smtClean="0"/>
              <a:t> data</a:t>
            </a:r>
          </a:p>
          <a:p>
            <a:pPr marL="857250" lvl="1" indent="-322263">
              <a:spcBef>
                <a:spcPts val="600"/>
              </a:spcBef>
              <a:buSzPct val="120000"/>
              <a:buFont typeface="Wingdings" pitchFamily="2" charset="2"/>
              <a:buChar char="§"/>
              <a:defRPr/>
            </a:pPr>
            <a:r>
              <a:rPr lang="en-GB" sz="2000" dirty="0" smtClean="0"/>
              <a:t>The details of </a:t>
            </a:r>
            <a:r>
              <a:rPr lang="en-GB" sz="2000" smtClean="0"/>
              <a:t>the operations </a:t>
            </a:r>
            <a:r>
              <a:rPr lang="en-GB" sz="2000" dirty="0" smtClean="0"/>
              <a:t>vary from application to application. The overall theme is the </a:t>
            </a:r>
            <a:r>
              <a:rPr lang="en-GB" sz="2000" dirty="0" smtClean="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smtClean="0">
                <a:solidFill>
                  <a:srgbClr val="C00000"/>
                </a:solidFill>
                <a:latin typeface="Britannic Bold" panose="020B0903060703020204" pitchFamily="34" charset="0"/>
              </a:rPr>
              <a:t>. </a:t>
            </a:r>
            <a:r>
              <a:rPr lang="en-US" sz="240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6</a:t>
            </a:r>
            <a:r>
              <a:rPr lang="en-US" sz="4400" dirty="0" smtClean="0">
                <a:latin typeface="Britannic Bold" panose="020B0903060703020204" pitchFamily="34" charset="0"/>
              </a:rPr>
              <a:t> Inheritance</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Creating sub-classes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 </a:t>
            </a:r>
            <a:r>
              <a:rPr lang="en-US" sz="3600" dirty="0" smtClean="0">
                <a:latin typeface="Britannic Bold" panose="020B0903060703020204" pitchFamily="34" charset="0"/>
              </a:rPr>
              <a:t>Sub-class (1/3)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sp>
        <p:nvSpPr>
          <p:cNvPr id="94" name="Content Placeholder 2"/>
          <p:cNvSpPr>
            <a:spLocks noGrp="1"/>
          </p:cNvSpPr>
          <p:nvPr>
            <p:ph idx="1"/>
          </p:nvPr>
        </p:nvSpPr>
        <p:spPr>
          <a:xfrm>
            <a:off x="457200" y="1066800"/>
            <a:ext cx="8458200" cy="5257800"/>
          </a:xfrm>
        </p:spPr>
        <p:txBody>
          <a:bodyPr>
            <a:noAutofit/>
          </a:bodyPr>
          <a:lstStyle/>
          <a:p>
            <a:pPr>
              <a:spcBef>
                <a:spcPts val="600"/>
              </a:spcBef>
            </a:pPr>
            <a:r>
              <a:rPr lang="en-GB" sz="2200" dirty="0" smtClean="0"/>
              <a:t>You have learned that all classes we create are sub-classes of </a:t>
            </a:r>
            <a:r>
              <a:rPr lang="en-GB" sz="2200" dirty="0" smtClean="0">
                <a:solidFill>
                  <a:srgbClr val="0000FF"/>
                </a:solidFill>
              </a:rPr>
              <a:t>Object</a:t>
            </a:r>
            <a:r>
              <a:rPr lang="en-GB" sz="2200" dirty="0" smtClean="0"/>
              <a:t> class, and they inherit the latter’s methods such as </a:t>
            </a:r>
            <a:r>
              <a:rPr lang="en-GB" sz="2200" dirty="0" err="1" smtClean="0">
                <a:solidFill>
                  <a:srgbClr val="0000FF"/>
                </a:solidFill>
              </a:rPr>
              <a:t>toString</a:t>
            </a:r>
            <a:r>
              <a:rPr lang="en-GB" sz="2200" dirty="0" smtClean="0">
                <a:solidFill>
                  <a:srgbClr val="0000FF"/>
                </a:solidFill>
              </a:rPr>
              <a:t>() </a:t>
            </a:r>
            <a:r>
              <a:rPr lang="en-GB" sz="2200" dirty="0" smtClean="0"/>
              <a:t>and </a:t>
            </a:r>
            <a:r>
              <a:rPr lang="en-GB" sz="2200" dirty="0" smtClean="0">
                <a:solidFill>
                  <a:srgbClr val="0000FF"/>
                </a:solidFill>
              </a:rPr>
              <a:t>equals()</a:t>
            </a:r>
            <a:r>
              <a:rPr lang="en-GB" sz="2200" dirty="0" smtClean="0"/>
              <a:t> (which unfortunately usually do not work with the user-defined class as they are not customised for that class, and hence need to be overridden).</a:t>
            </a:r>
          </a:p>
          <a:p>
            <a:pPr>
              <a:spcBef>
                <a:spcPts val="600"/>
              </a:spcBef>
            </a:pPr>
            <a:r>
              <a:rPr lang="en-US" sz="2200" dirty="0" smtClean="0"/>
              <a:t>We can explicitly create a sub-class (or derived class) from a class (known as the parent class).</a:t>
            </a:r>
          </a:p>
          <a:p>
            <a:pPr>
              <a:spcBef>
                <a:spcPts val="600"/>
              </a:spcBef>
            </a:pPr>
            <a:r>
              <a:rPr lang="en-US" sz="2200" dirty="0" smtClean="0"/>
              <a:t>Advantages: the sub-class inherits all the attributes and methods of its parent class </a:t>
            </a:r>
            <a:r>
              <a:rPr lang="en-US" sz="2200" dirty="0" smtClean="0">
                <a:sym typeface="Wingdings" pitchFamily="2" charset="2"/>
              </a:rPr>
              <a:t> eliminating the need to re-write similar codes. </a:t>
            </a:r>
          </a:p>
          <a:p>
            <a:pPr lvl="1">
              <a:spcBef>
                <a:spcPts val="600"/>
              </a:spcBef>
            </a:pPr>
            <a:r>
              <a:rPr lang="en-US" sz="1800" dirty="0" smtClean="0">
                <a:sym typeface="Wingdings" pitchFamily="2" charset="2"/>
              </a:rPr>
              <a:t>For example, the duplicate codes in </a:t>
            </a:r>
            <a:r>
              <a:rPr lang="en-US" sz="1800" smtClean="0">
                <a:sym typeface="Wingdings" pitchFamily="2" charset="2"/>
                <a:hlinkClick r:id="rId3" action="ppaction://hlinksldjump"/>
              </a:rPr>
              <a:t>slide 44</a:t>
            </a:r>
            <a:r>
              <a:rPr lang="en-US" sz="1800" smtClean="0">
                <a:sym typeface="Wingdings" pitchFamily="2" charset="2"/>
              </a:rPr>
              <a:t> </a:t>
            </a:r>
            <a:r>
              <a:rPr lang="en-US" sz="1800" dirty="0" smtClean="0">
                <a:sym typeface="Wingdings" pitchFamily="2" charset="2"/>
              </a:rPr>
              <a:t>can be removed if </a:t>
            </a:r>
            <a:r>
              <a:rPr lang="en-US" sz="1800" dirty="0" err="1" smtClean="0">
                <a:sym typeface="Wingdings" pitchFamily="2" charset="2"/>
              </a:rPr>
              <a:t>EnhancedLinkedList</a:t>
            </a:r>
            <a:r>
              <a:rPr lang="en-US" sz="1800" dirty="0" smtClean="0">
                <a:sym typeface="Wingdings" pitchFamily="2" charset="2"/>
              </a:rPr>
              <a:t> is a sub-class of </a:t>
            </a:r>
            <a:r>
              <a:rPr lang="en-US" sz="1800" dirty="0" err="1" smtClean="0">
                <a:sym typeface="Wingdings" pitchFamily="2" charset="2"/>
              </a:rPr>
              <a:t>BasicLinkedList</a:t>
            </a:r>
            <a:endParaRPr lang="en-US" sz="1800" dirty="0" smtClean="0">
              <a:sym typeface="Wingdings" pitchFamily="2" charset="2"/>
            </a:endParaRPr>
          </a:p>
          <a:p>
            <a:pPr>
              <a:spcBef>
                <a:spcPts val="600"/>
              </a:spcBef>
            </a:pPr>
            <a:r>
              <a:rPr lang="en-US" sz="2200" dirty="0" smtClean="0">
                <a:sym typeface="Wingdings" pitchFamily="2" charset="2"/>
              </a:rPr>
              <a:t>This section is only for your information. Inheritance is not in the syllabus.</a:t>
            </a:r>
            <a:endParaRPr lang="en-US" sz="2200" dirty="0" smtClean="0"/>
          </a:p>
        </p:txBody>
      </p:sp>
      <p:sp>
        <p:nvSpPr>
          <p:cNvPr id="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 </a:t>
            </a:r>
            <a:r>
              <a:rPr lang="en-US" sz="3600" dirty="0" smtClean="0">
                <a:latin typeface="Britannic Bold" panose="020B0903060703020204" pitchFamily="34" charset="0"/>
              </a:rPr>
              <a:t>Sub-class (2/3)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sp>
        <p:nvSpPr>
          <p:cNvPr id="94" name="Content Placeholder 2"/>
          <p:cNvSpPr>
            <a:spLocks noGrp="1"/>
          </p:cNvSpPr>
          <p:nvPr>
            <p:ph idx="1"/>
          </p:nvPr>
        </p:nvSpPr>
        <p:spPr>
          <a:xfrm>
            <a:off x="457200" y="1066800"/>
            <a:ext cx="8458200" cy="5410200"/>
          </a:xfrm>
        </p:spPr>
        <p:txBody>
          <a:bodyPr>
            <a:noAutofit/>
          </a:bodyPr>
          <a:lstStyle/>
          <a:p>
            <a:pPr>
              <a:spcBef>
                <a:spcPts val="600"/>
              </a:spcBef>
            </a:pPr>
            <a:r>
              <a:rPr lang="en-US" sz="2400" dirty="0" smtClean="0"/>
              <a:t>For example, instead of creating </a:t>
            </a:r>
            <a:r>
              <a:rPr lang="en-US" sz="2400" dirty="0" err="1" smtClean="0"/>
              <a:t>TailedLinkedList</a:t>
            </a:r>
            <a:r>
              <a:rPr lang="en-US" sz="2400" dirty="0" smtClean="0"/>
              <a:t> from scratch, we can make it a </a:t>
            </a:r>
            <a:r>
              <a:rPr lang="en-US" sz="2400" dirty="0" smtClean="0">
                <a:solidFill>
                  <a:srgbClr val="C00000"/>
                </a:solidFill>
              </a:rPr>
              <a:t>sub-class</a:t>
            </a:r>
            <a:r>
              <a:rPr lang="en-US" sz="2400" dirty="0" smtClean="0"/>
              <a:t> of </a:t>
            </a:r>
            <a:r>
              <a:rPr lang="en-US" sz="2400" dirty="0" err="1" smtClean="0"/>
              <a:t>EnhancedLinkedList</a:t>
            </a:r>
            <a:r>
              <a:rPr lang="en-US" sz="2400" dirty="0" smtClean="0"/>
              <a:t>. </a:t>
            </a:r>
          </a:p>
          <a:p>
            <a:pPr>
              <a:spcBef>
                <a:spcPts val="600"/>
              </a:spcBef>
            </a:pPr>
            <a:r>
              <a:rPr lang="en-US" sz="2400" dirty="0" smtClean="0"/>
              <a:t>Note the following changes/new syntax:</a:t>
            </a:r>
          </a:p>
          <a:p>
            <a:pPr lvl="1">
              <a:spcBef>
                <a:spcPts val="600"/>
              </a:spcBef>
            </a:pPr>
            <a:r>
              <a:rPr lang="en-US" sz="2000" dirty="0" smtClean="0"/>
              <a:t>In EnhancedLinkedList.java, the data attributes are to be declared as </a:t>
            </a:r>
            <a:r>
              <a:rPr lang="en-US" sz="2000" dirty="0" smtClean="0">
                <a:solidFill>
                  <a:srgbClr val="0000FF"/>
                </a:solidFill>
              </a:rPr>
              <a:t>protected</a:t>
            </a:r>
            <a:r>
              <a:rPr lang="en-US" sz="2000" dirty="0" smtClean="0"/>
              <a:t>, instead of private, so that its sub-classes can access them.</a:t>
            </a:r>
          </a:p>
          <a:p>
            <a:pPr lvl="1">
              <a:spcBef>
                <a:spcPts val="600"/>
              </a:spcBef>
            </a:pPr>
            <a:r>
              <a:rPr lang="en-US" sz="2000" dirty="0" smtClean="0"/>
              <a:t>(The new attribute </a:t>
            </a:r>
            <a:r>
              <a:rPr lang="en-US" sz="2000" dirty="0" smtClean="0">
                <a:solidFill>
                  <a:srgbClr val="C00000"/>
                </a:solidFill>
              </a:rPr>
              <a:t>tail</a:t>
            </a:r>
            <a:r>
              <a:rPr lang="en-US" sz="2000" dirty="0" smtClean="0"/>
              <a:t> in </a:t>
            </a:r>
            <a:r>
              <a:rPr lang="en-US" sz="2000" dirty="0" err="1" smtClean="0"/>
              <a:t>TailedLinkedList</a:t>
            </a:r>
            <a:r>
              <a:rPr lang="en-US" sz="2000" dirty="0" smtClean="0"/>
              <a:t> may also be declared as protected if there is intention to create sub-classes of </a:t>
            </a:r>
            <a:r>
              <a:rPr lang="en-US" sz="2000" dirty="0" err="1" smtClean="0"/>
              <a:t>TailedLinkedList</a:t>
            </a:r>
            <a:r>
              <a:rPr lang="en-US" sz="2000" dirty="0" smtClean="0"/>
              <a:t>.)</a:t>
            </a:r>
          </a:p>
          <a:p>
            <a:pPr lvl="1">
              <a:spcBef>
                <a:spcPts val="600"/>
              </a:spcBef>
            </a:pPr>
            <a:r>
              <a:rPr lang="en-US" sz="2000" dirty="0" smtClean="0"/>
              <a:t>The “</a:t>
            </a:r>
            <a:r>
              <a:rPr lang="en-US" sz="2000" dirty="0" smtClean="0">
                <a:solidFill>
                  <a:srgbClr val="0000FF"/>
                </a:solidFill>
              </a:rPr>
              <a:t>extends</a:t>
            </a:r>
            <a:r>
              <a:rPr lang="en-US" sz="2000" dirty="0" smtClean="0"/>
              <a:t>” keyword is used to specify the relationship between a class and its parent class (</a:t>
            </a:r>
            <a:r>
              <a:rPr lang="en-US" sz="2000" dirty="0" err="1" smtClean="0"/>
              <a:t>e.g</a:t>
            </a:r>
            <a:r>
              <a:rPr lang="en-US" sz="2000" dirty="0" smtClean="0"/>
              <a:t>: A extends B </a:t>
            </a:r>
            <a:r>
              <a:rPr lang="en-US" sz="2000" dirty="0" smtClean="0">
                <a:sym typeface="Wingdings" pitchFamily="2" charset="2"/>
              </a:rPr>
              <a:t>means that A is a sub-class of B, and also B is a super-class of A)</a:t>
            </a:r>
          </a:p>
          <a:p>
            <a:pPr lvl="1">
              <a:spcBef>
                <a:spcPts val="600"/>
              </a:spcBef>
            </a:pPr>
            <a:r>
              <a:rPr lang="en-US" sz="2000" dirty="0" smtClean="0">
                <a:sym typeface="Wingdings" pitchFamily="2" charset="2"/>
              </a:rPr>
              <a:t>The sub-class may use a method in its parent class with the keyword “</a:t>
            </a:r>
            <a:r>
              <a:rPr lang="en-US" sz="2000" dirty="0" smtClean="0">
                <a:solidFill>
                  <a:srgbClr val="0000FF"/>
                </a:solidFill>
                <a:sym typeface="Wingdings" pitchFamily="2" charset="2"/>
              </a:rPr>
              <a:t>super</a:t>
            </a:r>
            <a:r>
              <a:rPr lang="en-US" sz="2000" dirty="0" smtClean="0">
                <a:sym typeface="Wingdings" pitchFamily="2" charset="2"/>
              </a:rPr>
              <a:t>”</a:t>
            </a:r>
            <a:endParaRPr lang="en-US" sz="2000" dirty="0" smtClean="0"/>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 </a:t>
            </a:r>
            <a:r>
              <a:rPr lang="en-US" sz="3600" dirty="0" smtClean="0">
                <a:latin typeface="Britannic Bold" panose="020B0903060703020204" pitchFamily="34" charset="0"/>
              </a:rPr>
              <a:t>Sub-class (3/3)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sp>
        <p:nvSpPr>
          <p:cNvPr id="20" name="Rounded Rectangle 19"/>
          <p:cNvSpPr/>
          <p:nvPr/>
        </p:nvSpPr>
        <p:spPr>
          <a:xfrm>
            <a:off x="609600" y="1828800"/>
            <a:ext cx="1247775"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1" name="Group 31"/>
          <p:cNvGrpSpPr/>
          <p:nvPr/>
        </p:nvGrpSpPr>
        <p:grpSpPr>
          <a:xfrm>
            <a:off x="304800" y="3200400"/>
            <a:ext cx="8458200" cy="3123188"/>
            <a:chOff x="685800" y="1066800"/>
            <a:chExt cx="8458200" cy="3123188"/>
          </a:xfrm>
        </p:grpSpPr>
        <p:sp>
          <p:nvSpPr>
            <p:cNvPr id="22" name="TextBox 21"/>
            <p:cNvSpPr txBox="1"/>
            <p:nvPr/>
          </p:nvSpPr>
          <p:spPr>
            <a:xfrm>
              <a:off x="685800" y="1143000"/>
              <a:ext cx="84582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java.util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de-DE" sz="1600" b="1" dirty="0" smtClean="0">
                  <a:solidFill>
                    <a:srgbClr val="0000FF"/>
                  </a:solidFill>
                  <a:latin typeface="Courier New" pitchFamily="49" charset="0"/>
                  <a:cs typeface="Courier New" pitchFamily="49" charset="0"/>
                </a:rPr>
                <a:t>class</a:t>
              </a:r>
              <a:r>
                <a:rPr lang="de-DE" sz="1600" b="1" dirty="0" smtClean="0">
                  <a:latin typeface="Courier New" pitchFamily="49" charset="0"/>
                  <a:cs typeface="Courier New" pitchFamily="49" charset="0"/>
                </a:rPr>
                <a:t> TailedLinkedList &lt;E&gt; </a:t>
              </a:r>
              <a:r>
                <a:rPr lang="de-DE" sz="1600" b="1" dirty="0" smtClean="0">
                  <a:solidFill>
                    <a:srgbClr val="0000FF"/>
                  </a:solidFill>
                  <a:latin typeface="Courier New" pitchFamily="49" charset="0"/>
                  <a:cs typeface="Courier New" pitchFamily="49" charset="0"/>
                </a:rPr>
                <a:t>extends</a:t>
              </a:r>
              <a:r>
                <a:rPr lang="de-DE" sz="1600" b="1" dirty="0" smtClean="0">
                  <a:latin typeface="Courier New" pitchFamily="49" charset="0"/>
                  <a:cs typeface="Courier New" pitchFamily="49" charset="0"/>
                </a:rPr>
                <a:t> EnhancedLinkedList &lt;E&gt; {</a:t>
              </a:r>
            </a:p>
            <a:p>
              <a:pPr>
                <a:tabLst>
                  <a:tab pos="269875" algn="l"/>
                  <a:tab pos="539750" algn="l"/>
                  <a:tab pos="809625" algn="l"/>
                  <a:tab pos="1079500" algn="l"/>
                </a:tabLst>
              </a:pPr>
              <a:r>
                <a:rPr lang="en-US" sz="1600" b="1" dirty="0" smtClean="0">
                  <a:solidFill>
                    <a:srgbClr val="663300"/>
                  </a:solidFill>
                  <a:latin typeface="Courier New" pitchFamily="49" charset="0"/>
                  <a:cs typeface="Courier New" pitchFamily="49" charset="0"/>
                </a:rPr>
                <a:t>	// No need to declare head and </a:t>
              </a:r>
              <a:r>
                <a:rPr lang="en-US" sz="1600" b="1" dirty="0" err="1" smtClean="0">
                  <a:solidFill>
                    <a:srgbClr val="663300"/>
                  </a:solidFill>
                  <a:latin typeface="Courier New" pitchFamily="49" charset="0"/>
                  <a:cs typeface="Courier New" pitchFamily="49" charset="0"/>
                </a:rPr>
                <a:t>num_nodes</a:t>
              </a:r>
              <a:r>
                <a:rPr lang="en-US" sz="1600" b="1" dirty="0" smtClean="0">
                  <a:solidFill>
                    <a:srgbClr val="663300"/>
                  </a:solidFill>
                  <a:latin typeface="Courier New" pitchFamily="49" charset="0"/>
                  <a:cs typeface="Courier New" pitchFamily="49" charset="0"/>
                </a:rPr>
                <a:t>, as they are inherited</a:t>
              </a:r>
            </a:p>
            <a:p>
              <a:pPr>
                <a:tabLst>
                  <a:tab pos="269875" algn="l"/>
                  <a:tab pos="539750" algn="l"/>
                  <a:tab pos="809625" algn="l"/>
                  <a:tab pos="1079500" algn="l"/>
                </a:tabLst>
              </a:pPr>
              <a:r>
                <a:rPr lang="en-US" sz="1600" b="1" dirty="0" smtClean="0">
                  <a:solidFill>
                    <a:srgbClr val="663300"/>
                  </a:solidFill>
                  <a:latin typeface="Courier New" pitchFamily="49" charset="0"/>
                  <a:cs typeface="Courier New" pitchFamily="49" charset="0"/>
                </a:rPr>
                <a:t>	// from </a:t>
              </a:r>
              <a:r>
                <a:rPr lang="en-US" sz="1600" b="1" dirty="0" err="1" smtClean="0">
                  <a:solidFill>
                    <a:srgbClr val="663300"/>
                  </a:solidFill>
                  <a:latin typeface="Courier New" pitchFamily="49" charset="0"/>
                  <a:cs typeface="Courier New" pitchFamily="49" charset="0"/>
                </a:rPr>
                <a:t>EnhancedLinkedList</a:t>
              </a:r>
              <a:endParaRPr lang="en-SG" sz="1600" b="1" dirty="0" smtClean="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protected</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ListNode</a:t>
              </a:r>
              <a:r>
                <a:rPr lang="en-SG" sz="1600" b="1" dirty="0" smtClean="0">
                  <a:latin typeface="Courier New" pitchFamily="49" charset="0"/>
                  <a:cs typeface="Courier New" pitchFamily="49" charset="0"/>
                </a:rPr>
                <a:t> &lt;E&gt;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err="1" smtClean="0">
                  <a:latin typeface="Courier New" pitchFamily="49" charset="0"/>
                  <a:cs typeface="Courier New" pitchFamily="49" charset="0"/>
                </a:rPr>
                <a:t>addFirst</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super</a:t>
              </a:r>
              <a:r>
                <a:rPr lang="en-US" sz="1600" b="1" dirty="0" err="1" smtClean="0">
                  <a:latin typeface="Courier New" pitchFamily="49" charset="0"/>
                  <a:cs typeface="Courier New" pitchFamily="49" charset="0"/>
                </a:rPr>
                <a:t>.addFirst</a:t>
              </a:r>
              <a:r>
                <a:rPr lang="en-US" sz="1600" b="1" dirty="0" smtClean="0">
                  <a:latin typeface="Courier New" pitchFamily="49" charset="0"/>
                  <a:cs typeface="Courier New" pitchFamily="49" charset="0"/>
                </a:rPr>
                <a:t>(item); </a:t>
              </a:r>
              <a:r>
                <a:rPr lang="en-US" sz="1600" b="1" dirty="0" smtClean="0">
                  <a:solidFill>
                    <a:srgbClr val="663300"/>
                  </a:solidFill>
                  <a:latin typeface="Courier New" pitchFamily="49" charset="0"/>
                  <a:cs typeface="Courier New" pitchFamily="49" charset="0"/>
                </a:rPr>
                <a:t>// calling </a:t>
              </a:r>
              <a:r>
                <a:rPr lang="en-US" sz="1600" b="1" dirty="0" err="1" smtClean="0">
                  <a:solidFill>
                    <a:srgbClr val="663300"/>
                  </a:solidFill>
                  <a:latin typeface="Courier New" pitchFamily="49" charset="0"/>
                  <a:cs typeface="Courier New" pitchFamily="49" charset="0"/>
                </a:rPr>
                <a:t>addFirst</a:t>
              </a:r>
              <a:r>
                <a:rPr lang="en-US" sz="1600" b="1" dirty="0" smtClean="0">
                  <a:solidFill>
                    <a:srgbClr val="663300"/>
                  </a:solidFill>
                  <a:latin typeface="Courier New" pitchFamily="49" charset="0"/>
                  <a:cs typeface="Courier New" pitchFamily="49" charset="0"/>
                </a:rPr>
                <a:t>() method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of </a:t>
              </a:r>
              <a:r>
                <a:rPr lang="en-US" sz="1600" b="1" dirty="0" err="1" smtClean="0">
                  <a:solidFill>
                    <a:srgbClr val="663300"/>
                  </a:solidFill>
                  <a:latin typeface="Courier New" pitchFamily="49" charset="0"/>
                  <a:cs typeface="Courier New" pitchFamily="49" charset="0"/>
                </a:rPr>
                <a:t>EnhancedLinkedList</a:t>
              </a:r>
              <a:endParaRPr lang="en-SG" sz="1600" b="1" dirty="0" smtClean="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num_nodes</a:t>
              </a:r>
              <a:r>
                <a:rPr lang="en-SG" sz="1600" b="1" dirty="0" smtClean="0">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23" name="Rectangle 22"/>
            <p:cNvSpPr/>
            <p:nvPr/>
          </p:nvSpPr>
          <p:spPr>
            <a:xfrm>
              <a:off x="67818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24" name="Rounded Rectangle 23"/>
          <p:cNvSpPr/>
          <p:nvPr/>
        </p:nvSpPr>
        <p:spPr>
          <a:xfrm>
            <a:off x="3657600" y="3581400"/>
            <a:ext cx="914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6" name="Group 31"/>
          <p:cNvGrpSpPr/>
          <p:nvPr/>
        </p:nvGrpSpPr>
        <p:grpSpPr>
          <a:xfrm>
            <a:off x="304800" y="990601"/>
            <a:ext cx="8458200" cy="2021150"/>
            <a:chOff x="381000" y="1066800"/>
            <a:chExt cx="8458200" cy="1874564"/>
          </a:xfrm>
        </p:grpSpPr>
        <p:sp>
          <p:nvSpPr>
            <p:cNvPr id="18" name="TextBox 17"/>
            <p:cNvSpPr txBox="1"/>
            <p:nvPr/>
          </p:nvSpPr>
          <p:spPr>
            <a:xfrm>
              <a:off x="381000" y="1143000"/>
              <a:ext cx="8458200" cy="179836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java.util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class </a:t>
              </a:r>
              <a:r>
                <a:rPr lang="en-SG" sz="1600" b="1" dirty="0" err="1" smtClean="0">
                  <a:latin typeface="Courier New" pitchFamily="49" charset="0"/>
                  <a:cs typeface="Courier New" pitchFamily="49" charset="0"/>
                </a:rPr>
                <a:t>EnhancedLinkedList</a:t>
              </a:r>
              <a:r>
                <a:rPr lang="en-SG" sz="1600" b="1" dirty="0" smtClean="0">
                  <a:latin typeface="Courier New" pitchFamily="49" charset="0"/>
                  <a:cs typeface="Courier New" pitchFamily="49" charset="0"/>
                </a:rPr>
                <a:t> &lt;E&gt;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EnhancedLinkedListInterface</a:t>
              </a:r>
              <a:r>
                <a:rPr lang="en-US" sz="1600" b="1" dirty="0" smtClean="0">
                  <a:latin typeface="Courier New" pitchFamily="49" charset="0"/>
                  <a:cs typeface="Courier New" pitchFamily="49" charset="0"/>
                </a:rPr>
                <a:t> &lt;E&gt; </a:t>
              </a:r>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protected</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ListNode</a:t>
              </a:r>
              <a:r>
                <a:rPr lang="en-US" sz="1600" b="1" dirty="0" smtClean="0">
                  <a:latin typeface="Courier New" pitchFamily="49" charset="0"/>
                  <a:cs typeface="Courier New" pitchFamily="49" charset="0"/>
                </a:rPr>
                <a:t>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protected</a:t>
              </a: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num_nodes</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9" name="Rectangle 18"/>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25" name="Rounded Rectangle 24"/>
          <p:cNvSpPr/>
          <p:nvPr/>
        </p:nvSpPr>
        <p:spPr>
          <a:xfrm>
            <a:off x="838200" y="5029200"/>
            <a:ext cx="27432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7</a:t>
            </a:r>
            <a:r>
              <a:rPr lang="en-US" sz="4400" dirty="0" smtClean="0">
                <a:latin typeface="Britannic Bold" panose="020B0903060703020204" pitchFamily="34" charset="0"/>
              </a:rPr>
              <a:t> Java API: </a:t>
            </a:r>
            <a:r>
              <a:rPr lang="en-US" sz="4400" dirty="0" err="1" smtClean="0">
                <a:latin typeface="Britannic Bold" panose="020B0903060703020204" pitchFamily="34" charset="0"/>
              </a:rPr>
              <a:t>LinkedList</a:t>
            </a:r>
            <a:r>
              <a:rPr lang="en-US" sz="4400" dirty="0" smtClean="0">
                <a:latin typeface="Britannic Bold" panose="020B0903060703020204" pitchFamily="34" charset="0"/>
              </a:rPr>
              <a:t> class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Using the </a:t>
            </a:r>
            <a:r>
              <a:rPr lang="en-US" sz="3200" dirty="0" err="1" smtClean="0">
                <a:latin typeface="Calibri" panose="020F0502020204030204" pitchFamily="34" charset="0"/>
              </a:rPr>
              <a:t>LinkedList</a:t>
            </a:r>
            <a:r>
              <a:rPr lang="en-US" sz="3200" dirty="0" smtClean="0">
                <a:latin typeface="Calibri" panose="020F0502020204030204" pitchFamily="34" charset="0"/>
              </a:rPr>
              <a:t> class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Java Class: </a:t>
            </a:r>
            <a:r>
              <a:rPr lang="en-US" sz="3600" dirty="0" err="1" smtClean="0">
                <a:latin typeface="Britannic Bold" panose="020B0903060703020204" pitchFamily="34" charset="0"/>
              </a:rPr>
              <a:t>LinkedList</a:t>
            </a:r>
            <a:r>
              <a:rPr lang="en-US" sz="3600" dirty="0" smtClean="0">
                <a:latin typeface="Britannic Bold" panose="020B0903060703020204" pitchFamily="34" charset="0"/>
              </a:rPr>
              <a:t> &lt;E&gt;</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smtClean="0"/>
              <a:t>This is the class provided by Java library</a:t>
            </a:r>
          </a:p>
          <a:p>
            <a:pPr>
              <a:spcBef>
                <a:spcPts val="600"/>
              </a:spcBef>
            </a:pPr>
            <a:r>
              <a:rPr lang="en-US" sz="2400" dirty="0" smtClean="0">
                <a:solidFill>
                  <a:srgbClr val="0000FF"/>
                </a:solidFill>
              </a:rPr>
              <a:t>This is the </a:t>
            </a:r>
            <a:r>
              <a:rPr lang="en-US" sz="2400" dirty="0" smtClean="0">
                <a:solidFill>
                  <a:srgbClr val="C00000"/>
                </a:solidFill>
              </a:rPr>
              <a:t>linked list implementation </a:t>
            </a:r>
            <a:r>
              <a:rPr lang="en-US" sz="2400" dirty="0" smtClean="0">
                <a:solidFill>
                  <a:srgbClr val="0000FF"/>
                </a:solidFill>
              </a:rPr>
              <a:t>of the </a:t>
            </a:r>
            <a:r>
              <a:rPr lang="en-US" sz="2400" dirty="0" smtClean="0">
                <a:solidFill>
                  <a:srgbClr val="C00000"/>
                </a:solidFill>
              </a:rPr>
              <a:t>List interface</a:t>
            </a:r>
          </a:p>
          <a:p>
            <a:pPr>
              <a:spcBef>
                <a:spcPts val="600"/>
              </a:spcBef>
            </a:pPr>
            <a:r>
              <a:rPr lang="en-US" sz="2400" dirty="0" smtClean="0"/>
              <a:t>It has many more methods than what we have discussed so far of our versions of linked lists. On the other hand, we created some methods not available in the Java library class too.</a:t>
            </a:r>
          </a:p>
          <a:p>
            <a:pPr>
              <a:spcBef>
                <a:spcPts val="600"/>
              </a:spcBef>
            </a:pPr>
            <a:r>
              <a:rPr lang="en-US" sz="2400" dirty="0" smtClean="0">
                <a:solidFill>
                  <a:srgbClr val="0000FF"/>
                </a:solidFill>
              </a:rPr>
              <a:t>Please do not confuse this library class from our class illustrated here. In a way, we open up the Java library to show you the inside working. </a:t>
            </a:r>
          </a:p>
          <a:p>
            <a:pPr>
              <a:spcBef>
                <a:spcPts val="600"/>
              </a:spcBef>
            </a:pPr>
            <a:r>
              <a:rPr lang="en-US" sz="2400" dirty="0" smtClean="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7.1 </a:t>
            </a:r>
            <a:r>
              <a:rPr lang="en-US" sz="3600" dirty="0" smtClean="0">
                <a:latin typeface="Britannic Bold" panose="020B0903060703020204" pitchFamily="34" charset="0"/>
              </a:rPr>
              <a:t>Class </a:t>
            </a:r>
            <a:r>
              <a:rPr lang="en-US" sz="3600" dirty="0" err="1" smtClean="0">
                <a:latin typeface="Britannic Bold" panose="020B0903060703020204" pitchFamily="34" charset="0"/>
              </a:rPr>
              <a:t>LinkedList</a:t>
            </a:r>
            <a:r>
              <a:rPr lang="en-US" sz="3600" dirty="0" smtClean="0">
                <a:latin typeface="Britannic Bold" panose="020B0903060703020204" pitchFamily="34" charset="0"/>
              </a:rPr>
              <a:t>: API (1/3)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7.1 </a:t>
            </a:r>
            <a:r>
              <a:rPr lang="en-US" sz="3600" dirty="0" smtClean="0">
                <a:latin typeface="Britannic Bold" panose="020B0903060703020204" pitchFamily="34" charset="0"/>
              </a:rPr>
              <a:t>Class </a:t>
            </a:r>
            <a:r>
              <a:rPr lang="en-US" sz="3600" dirty="0" err="1" smtClean="0">
                <a:latin typeface="Britannic Bold" panose="020B0903060703020204" pitchFamily="34" charset="0"/>
              </a:rPr>
              <a:t>LinkedList</a:t>
            </a:r>
            <a:r>
              <a:rPr lang="en-US" sz="3600" dirty="0" smtClean="0">
                <a:latin typeface="Britannic Bold" panose="020B0903060703020204" pitchFamily="34" charset="0"/>
              </a:rPr>
              <a:t>: API (2/3)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7.1 </a:t>
            </a:r>
            <a:r>
              <a:rPr lang="en-US" sz="3600" dirty="0" smtClean="0">
                <a:latin typeface="Britannic Bold" panose="020B0903060703020204" pitchFamily="34" charset="0"/>
              </a:rPr>
              <a:t>Class </a:t>
            </a:r>
            <a:r>
              <a:rPr lang="en-US" sz="3600" dirty="0" err="1" smtClean="0">
                <a:latin typeface="Britannic Bold" panose="020B0903060703020204" pitchFamily="34" charset="0"/>
              </a:rPr>
              <a:t>LinkedList</a:t>
            </a:r>
            <a:r>
              <a:rPr lang="en-US" sz="3600" dirty="0" smtClean="0">
                <a:latin typeface="Britannic Bold" panose="020B0903060703020204" pitchFamily="34" charset="0"/>
              </a:rPr>
              <a:t>: API (3/3)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8"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7.2 </a:t>
            </a:r>
            <a:r>
              <a:rPr lang="en-US" sz="3600" dirty="0" smtClean="0">
                <a:latin typeface="Britannic Bold" panose="020B0903060703020204" pitchFamily="34" charset="0"/>
              </a:rPr>
              <a:t>Class </a:t>
            </a:r>
            <a:r>
              <a:rPr lang="en-US" sz="3600" dirty="0" err="1" smtClean="0">
                <a:latin typeface="Britannic Bold" panose="020B0903060703020204" pitchFamily="34" charset="0"/>
              </a:rPr>
              <a:t>LinkedList</a:t>
            </a:r>
            <a:r>
              <a:rPr lang="en-US" sz="3600" dirty="0" smtClean="0">
                <a:latin typeface="Britannic Bold" panose="020B0903060703020204" pitchFamily="34" charset="0"/>
              </a:rPr>
              <a:t>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smtClean="0">
                  <a:solidFill>
                    <a:srgbClr val="7030A0"/>
                  </a:solidFill>
                  <a:latin typeface="Courier New" pitchFamily="49" charset="0"/>
                  <a:cs typeface="Courier New" pitchFamily="49" charset="0"/>
                </a:rPr>
                <a:t>import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java.util</a:t>
              </a:r>
              <a:r>
                <a:rPr lang="en-US" sz="1600" b="1" dirty="0" smtClean="0">
                  <a:latin typeface="Courier New" pitchFamily="49" charset="0"/>
                  <a:cs typeface="Courier New" pitchFamily="49" charset="0"/>
                </a:rPr>
                <a:t>.*;</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smtClean="0">
                  <a:solidFill>
                    <a:srgbClr val="0000FF"/>
                  </a:solidFill>
                  <a:latin typeface="Courier New" pitchFamily="49" charset="0"/>
                  <a:cs typeface="Courier New" pitchFamily="49" charset="0"/>
                </a:rPr>
                <a:t>public class</a:t>
              </a:r>
              <a:r>
                <a:rPr lang="en-US" sz="1600" b="1" smtClean="0">
                  <a:latin typeface="Courier New" pitchFamily="49" charset="0"/>
                  <a:cs typeface="Courier New" pitchFamily="49" charset="0"/>
                </a:rPr>
                <a:t> </a:t>
              </a:r>
              <a:r>
                <a:rPr lang="en-US" sz="1600" b="1" dirty="0" err="1" smtClean="0">
                  <a:latin typeface="Courier New" pitchFamily="49" charset="0"/>
                  <a:cs typeface="Courier New" pitchFamily="49" charset="0"/>
                </a:rPr>
                <a:t>TestLinkedListAPI</a:t>
              </a:r>
              <a:r>
                <a:rPr lang="en-US" sz="1600" b="1" dirty="0" smtClean="0">
                  <a:latin typeface="Courier New" pitchFamily="49" charset="0"/>
                  <a:cs typeface="Courier New" pitchFamily="49" charset="0"/>
                </a:rPr>
                <a:t>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err="1" smtClean="0">
                  <a:latin typeface="Courier New" pitchFamily="49" charset="0"/>
                  <a:cs typeface="Courier New" pitchFamily="49" charset="0"/>
                </a:rPr>
                <a:t>printList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LinkedList</a:t>
              </a:r>
              <a:r>
                <a:rPr lang="en-US" sz="1600" b="1" dirty="0" smtClean="0">
                  <a:latin typeface="Courier New" pitchFamily="49" charset="0"/>
                  <a:cs typeface="Courier New" pitchFamily="49" charset="0"/>
                </a:rPr>
                <a:t> &lt;Integer&gt; </a:t>
              </a:r>
              <a:r>
                <a:rPr lang="en-US" sz="1600" b="1" dirty="0" err="1" smtClean="0">
                  <a:latin typeface="Courier New" pitchFamily="49" charset="0"/>
                  <a:cs typeface="Courier New" pitchFamily="49" charset="0"/>
                </a:rPr>
                <a:t>alist</a:t>
              </a:r>
              <a:r>
                <a:rPr lang="en-US" sz="1600" b="1" dirty="0" smtClean="0">
                  <a:latin typeface="Courier New" pitchFamily="49" charset="0"/>
                  <a:cs typeface="Courier New" pitchFamily="49" charset="0"/>
                </a:rPr>
                <a:t>) {</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alist.get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System.out.println</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printListv2(</a:t>
              </a:r>
              <a:r>
                <a:rPr lang="en-US" sz="1600" b="1" dirty="0" err="1" smtClean="0">
                  <a:latin typeface="Courier New" pitchFamily="49" charset="0"/>
                  <a:cs typeface="Courier New" pitchFamily="49" charset="0"/>
                </a:rPr>
                <a:t>LinkedList</a:t>
              </a:r>
              <a:r>
                <a:rPr lang="en-US" sz="1600" b="1" dirty="0" smtClean="0">
                  <a:latin typeface="Courier New" pitchFamily="49" charset="0"/>
                  <a:cs typeface="Courier New" pitchFamily="49" charset="0"/>
                </a:rPr>
                <a:t> &lt;Integer&gt; </a:t>
              </a:r>
              <a:r>
                <a:rPr lang="en-US" sz="1600" b="1" dirty="0" err="1" smtClean="0">
                  <a:latin typeface="Courier New" pitchFamily="49" charset="0"/>
                  <a:cs typeface="Courier New" pitchFamily="49" charset="0"/>
                </a:rPr>
                <a:t>alist</a:t>
              </a:r>
              <a:r>
                <a:rPr lang="en-US" sz="1600" b="1" dirty="0" smtClean="0">
                  <a:latin typeface="Courier New" pitchFamily="49" charset="0"/>
                  <a:cs typeface="Courier New" pitchFamily="49" charset="0"/>
                </a:rPr>
                <a:t>) {</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while </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alist.size</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    </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alist.element</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alist.removeFirst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System.out.println</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2"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smtClean="0">
                <a:latin typeface="Britannic Bold" panose="020B0903060703020204" pitchFamily="34" charset="0"/>
              </a:rPr>
              <a:t>ADT </a:t>
            </a:r>
            <a:r>
              <a:rPr lang="en-US" sz="3600" dirty="0" smtClean="0">
                <a:latin typeface="Britannic Bold" panose="020B0903060703020204" pitchFamily="34" charset="0"/>
              </a:rPr>
              <a:t>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smtClean="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smtClean="0"/>
              <a:t>A collection of data items, accessible one after another starting from the beginning (head) of the list</a:t>
            </a:r>
            <a:endParaRPr lang="en-GB" sz="2400" dirty="0" smtClean="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smtClean="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smtClean="0"/>
              <a:t>Create an empty list</a:t>
            </a:r>
          </a:p>
          <a:p>
            <a:pPr marL="989013" lvl="2" indent="-457200">
              <a:lnSpc>
                <a:spcPct val="110000"/>
              </a:lnSpc>
              <a:spcBef>
                <a:spcPts val="0"/>
              </a:spcBef>
              <a:buClr>
                <a:schemeClr val="bg2"/>
              </a:buClr>
              <a:buSzPct val="100000"/>
              <a:buFont typeface="Wingdings" pitchFamily="2" charset="2"/>
              <a:buChar char="§"/>
            </a:pPr>
            <a:r>
              <a:rPr lang="en-GB" sz="2000" dirty="0" smtClean="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smtClean="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smtClean="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all items</a:t>
            </a:r>
          </a:p>
          <a:p>
            <a:pPr marL="989013" lvl="2" indent="-457200">
              <a:lnSpc>
                <a:spcPct val="110000"/>
              </a:lnSpc>
              <a:spcBef>
                <a:spcPts val="0"/>
              </a:spcBef>
              <a:buClr>
                <a:schemeClr val="bg2"/>
              </a:buClr>
              <a:buSzPct val="100000"/>
              <a:buFont typeface="Wingdings" pitchFamily="2" charset="2"/>
              <a:buChar char="§"/>
            </a:pPr>
            <a:r>
              <a:rPr lang="en-GB" sz="2000" dirty="0" smtClean="0"/>
              <a:t>Read an item from the list at a position</a:t>
            </a:r>
            <a:endParaRPr lang="en-GB" sz="2000" dirty="0" smtClean="0">
              <a:solidFill>
                <a:srgbClr val="00B050"/>
              </a:solidFill>
            </a:endParaRPr>
          </a:p>
          <a:p>
            <a:pPr marL="457200" indent="-457200">
              <a:spcBef>
                <a:spcPts val="1200"/>
              </a:spcBef>
              <a:buClr>
                <a:schemeClr val="bg2"/>
              </a:buClr>
              <a:buSzPct val="100000"/>
              <a:buFont typeface="Wingdings" pitchFamily="2" charset="2"/>
              <a:buChar char="q"/>
            </a:pPr>
            <a:r>
              <a:rPr lang="en-GB" sz="2400" dirty="0" smtClean="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9"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smtClean="0">
                <a:solidFill>
                  <a:srgbClr val="C00000"/>
                </a:solidFill>
                <a:latin typeface="Britannic Bold" panose="020B0903060703020204" pitchFamily="34" charset="0"/>
              </a:rPr>
              <a:t>. </a:t>
            </a:r>
            <a:r>
              <a:rPr lang="en-US" sz="240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7.2 </a:t>
            </a:r>
            <a:r>
              <a:rPr lang="en-US" sz="3600" dirty="0" smtClean="0">
                <a:latin typeface="Britannic Bold" panose="020B0903060703020204" pitchFamily="34" charset="0"/>
              </a:rPr>
              <a:t>Class </a:t>
            </a:r>
            <a:r>
              <a:rPr lang="en-US" sz="3600" dirty="0" err="1" smtClean="0">
                <a:latin typeface="Britannic Bold" panose="020B0903060703020204" pitchFamily="34" charset="0"/>
              </a:rPr>
              <a:t>LinkedList</a:t>
            </a:r>
            <a:r>
              <a:rPr lang="en-US" sz="3600" dirty="0" smtClean="0">
                <a:latin typeface="Britannic Bold" panose="020B0903060703020204" pitchFamily="34" charset="0"/>
              </a:rPr>
              <a:t>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static void </a:t>
              </a:r>
              <a:r>
                <a:rPr lang="en-US" sz="1600" b="1" dirty="0" smtClean="0">
                  <a:latin typeface="Courier New" pitchFamily="49" charset="0"/>
                  <a:cs typeface="Courier New" pitchFamily="49" charset="0"/>
                </a:rPr>
                <a:t>main(String [] </a:t>
              </a:r>
              <a:r>
                <a:rPr lang="en-US" sz="1600" b="1" dirty="0" err="1" smtClean="0">
                  <a:latin typeface="Courier New" pitchFamily="49" charset="0"/>
                  <a:cs typeface="Courier New" pitchFamily="49" charset="0"/>
                </a:rPr>
                <a:t>args</a:t>
              </a:r>
              <a:r>
                <a:rPr lang="en-US" sz="1600" b="1" dirty="0" smtClean="0">
                  <a:latin typeface="Courier New" pitchFamily="49" charset="0"/>
                  <a:cs typeface="Courier New" pitchFamily="49" charset="0"/>
                </a:rPr>
                <a:t>) {</a:t>
              </a: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LinkedList</a:t>
              </a:r>
              <a:r>
                <a:rPr lang="en-US" sz="1600" b="1" dirty="0" smtClean="0">
                  <a:latin typeface="Courier New" pitchFamily="49" charset="0"/>
                  <a:cs typeface="Courier New" pitchFamily="49" charset="0"/>
                </a:rPr>
                <a:t> &lt;Integer&gt; </a:t>
              </a:r>
              <a:r>
                <a:rPr lang="en-US" sz="1600" b="1" dirty="0" err="1" smtClean="0">
                  <a:latin typeface="Courier New" pitchFamily="49" charset="0"/>
                  <a:cs typeface="Courier New" pitchFamily="49" charset="0"/>
                </a:rPr>
                <a:t>alist</a:t>
              </a:r>
              <a:r>
                <a:rPr lang="en-US" sz="1600" b="1" dirty="0" smtClean="0">
                  <a:latin typeface="Courier New" pitchFamily="49" charset="0"/>
                  <a:cs typeface="Courier New" pitchFamily="49" charset="0"/>
                </a:rPr>
                <a:t>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LinkedList</a:t>
              </a:r>
              <a:r>
                <a:rPr lang="en-US" sz="1600" b="1" dirty="0" smtClean="0">
                  <a:latin typeface="Courier New" pitchFamily="49" charset="0"/>
                  <a:cs typeface="Courier New" pitchFamily="49" charset="0"/>
                </a:rPr>
                <a:t> &lt;Integer&gt; ();</a:t>
              </a:r>
            </a:p>
            <a:p>
              <a:pPr>
                <a:tabLst>
                  <a:tab pos="265113" algn="l"/>
                  <a:tab pos="539750"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a:t>
              </a:r>
              <a:r>
                <a:rPr lang="nn-NO" sz="1600" b="1" dirty="0" smtClean="0">
                  <a:solidFill>
                    <a:srgbClr val="006600"/>
                  </a:solidFill>
                  <a:latin typeface="Courier New" pitchFamily="49" charset="0"/>
                  <a:cs typeface="Courier New" pitchFamily="49" charset="0"/>
                </a:rPr>
                <a:t>5</a:t>
              </a:r>
              <a:r>
                <a:rPr lang="nn-NO" sz="1600" b="1" dirty="0" smtClean="0">
                  <a:latin typeface="Courier New" pitchFamily="49" charset="0"/>
                  <a:cs typeface="Courier New" pitchFamily="49" charset="0"/>
                </a:rPr>
                <a:t>; i++)</a:t>
              </a: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alist.add</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Integer(</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printList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alist</a:t>
              </a:r>
              <a:r>
                <a:rPr lang="en-US" sz="1600" b="1" dirty="0" smtClean="0">
                  <a:latin typeface="Courier New" pitchFamily="49" charset="0"/>
                  <a:cs typeface="Courier New" pitchFamily="49" charset="0"/>
                </a:rPr>
                <a: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System.out.println</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"First element: "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alist.getFirst</a:t>
              </a:r>
              <a:r>
                <a:rPr lang="en-US" sz="1600" b="1" dirty="0" smtClean="0">
                  <a:latin typeface="Courier New" pitchFamily="49" charset="0"/>
                  <a:cs typeface="Courier New" pitchFamily="49" charset="0"/>
                </a:rPr>
                <a:t>());	</a:t>
              </a:r>
              <a:endParaRPr lang="en-US" sz="10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System.out.println</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"Last element: "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alist.getLast</a:t>
              </a:r>
              <a:r>
                <a:rPr lang="en-US" sz="1600" b="1" dirty="0" smtClean="0">
                  <a:latin typeface="Courier New" pitchFamily="49" charset="0"/>
                  <a:cs typeface="Courier New" pitchFamily="49" charset="0"/>
                </a:rPr>
                <a: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alist.addFirst</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888</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alist.addLast</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999</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printListv2(</a:t>
              </a:r>
              <a:r>
                <a:rPr lang="en-US" sz="1600" b="1" dirty="0" err="1" smtClean="0">
                  <a:latin typeface="Courier New" pitchFamily="49" charset="0"/>
                  <a:cs typeface="Courier New" pitchFamily="49" charset="0"/>
                </a:rPr>
                <a:t>alist</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printList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alist</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  </a:t>
              </a:r>
            </a:p>
            <a:p>
              <a:pPr>
                <a:tabLst>
                  <a:tab pos="265113" algn="l"/>
                  <a:tab pos="539750" algn="l"/>
                  <a:tab pos="804863"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8 </a:t>
            </a:r>
            <a:r>
              <a:rPr lang="en-US" sz="3600" dirty="0" smtClean="0">
                <a:latin typeface="Britannic Bold" panose="020B0903060703020204" pitchFamily="34" charset="0"/>
              </a:rPr>
              <a:t>Summary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We learn to create our own data structure</a:t>
            </a:r>
          </a:p>
          <a:p>
            <a:pPr lvl="1">
              <a:spcBef>
                <a:spcPts val="600"/>
              </a:spcBef>
            </a:pPr>
            <a:r>
              <a:rPr lang="en-US" sz="2400" dirty="0" smtClean="0"/>
              <a:t>In creating our own data structure, we face 3 difficulties:</a:t>
            </a:r>
          </a:p>
          <a:p>
            <a:pPr marL="1371600" lvl="2" indent="-457200">
              <a:spcBef>
                <a:spcPts val="600"/>
              </a:spcBef>
              <a:buClr>
                <a:schemeClr val="tx1"/>
              </a:buClr>
              <a:buSzPct val="100000"/>
              <a:buFont typeface="+mj-lt"/>
              <a:buAutoNum type="arabicPeriod"/>
            </a:pPr>
            <a:r>
              <a:rPr lang="en-US" sz="2000" dirty="0" smtClean="0">
                <a:solidFill>
                  <a:srgbClr val="0000FF"/>
                </a:solidFill>
              </a:rPr>
              <a:t>Re-use of codes </a:t>
            </a:r>
            <a:r>
              <a:rPr lang="en-US" sz="2000" dirty="0" smtClean="0"/>
              <a:t>(inheritance confusion)</a:t>
            </a:r>
          </a:p>
          <a:p>
            <a:pPr marL="1371600" lvl="2" indent="-457200">
              <a:spcBef>
                <a:spcPts val="600"/>
              </a:spcBef>
              <a:buClrTx/>
              <a:buSzPct val="100000"/>
              <a:buFont typeface="+mj-lt"/>
              <a:buAutoNum type="arabicPeriod"/>
            </a:pPr>
            <a:r>
              <a:rPr lang="en-US" sz="2000" dirty="0" smtClean="0"/>
              <a:t>Manipulation of </a:t>
            </a:r>
            <a:r>
              <a:rPr lang="en-US" sz="2000" dirty="0" smtClean="0">
                <a:solidFill>
                  <a:srgbClr val="0000FF"/>
                </a:solidFill>
              </a:rPr>
              <a:t>pointers/references </a:t>
            </a:r>
            <a:r>
              <a:rPr lang="en-US" sz="2000" dirty="0" smtClean="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smtClean="0"/>
              <a:t>Careful with all the </a:t>
            </a:r>
            <a:r>
              <a:rPr lang="en-US" sz="2000" dirty="0" smtClean="0">
                <a:solidFill>
                  <a:srgbClr val="0000FF"/>
                </a:solidFill>
              </a:rPr>
              <a:t>boundary cases</a:t>
            </a:r>
          </a:p>
          <a:p>
            <a:pPr lvl="1">
              <a:spcBef>
                <a:spcPts val="600"/>
              </a:spcBef>
            </a:pPr>
            <a:r>
              <a:rPr lang="en-US" sz="2400" dirty="0" smtClean="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8 </a:t>
            </a:r>
            <a:r>
              <a:rPr lang="en-US" sz="3600" dirty="0" smtClean="0">
                <a:latin typeface="Britannic Bold" panose="020B0903060703020204" pitchFamily="34" charset="0"/>
              </a:rPr>
              <a:t>Summary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Once we can get through this lecture, the rest should be smooth sailing as all the rest are similar in nature</a:t>
            </a:r>
          </a:p>
          <a:p>
            <a:pPr lvl="1">
              <a:spcBef>
                <a:spcPts val="600"/>
              </a:spcBef>
            </a:pPr>
            <a:r>
              <a:rPr lang="en-US" sz="2400" dirty="0" smtClean="0"/>
              <a:t>You should try to add more methods to our versions of </a:t>
            </a:r>
            <a:r>
              <a:rPr lang="en-US" sz="2400" dirty="0" err="1" smtClean="0"/>
              <a:t>LinkedList</a:t>
            </a:r>
            <a:r>
              <a:rPr lang="en-US" sz="2400" dirty="0" smtClean="0"/>
              <a:t>, or to extend </a:t>
            </a:r>
            <a:r>
              <a:rPr lang="en-US" sz="2400" dirty="0" err="1" smtClean="0"/>
              <a:t>ListNode</a:t>
            </a:r>
            <a:r>
              <a:rPr lang="en-US" sz="2400" dirty="0" smtClean="0"/>
              <a:t> to other type of node</a:t>
            </a:r>
          </a:p>
          <a:p>
            <a:pPr>
              <a:spcBef>
                <a:spcPts val="1200"/>
              </a:spcBef>
            </a:pPr>
            <a:r>
              <a:rPr lang="en-US" sz="2800" dirty="0" smtClean="0"/>
              <a:t>Please do not forget that the Java Library class is much more comprehensive than our own – for sit-in labs and exam, please use whichever one as you are told if stated. </a:t>
            </a: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82</a:t>
            </a:fld>
            <a:endParaRPr lang="en-US" sz="1600" dirty="0"/>
          </a:p>
        </p:txBody>
      </p:sp>
      <p:sp>
        <p:nvSpPr>
          <p:cNvPr id="7"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smtClean="0">
                <a:solidFill>
                  <a:srgbClr val="C00000"/>
                </a:solidFill>
                <a:latin typeface="Britannic Bold" panose="020B0903060703020204" pitchFamily="34" charset="0"/>
              </a:rPr>
              <a:t>. </a:t>
            </a:r>
            <a:r>
              <a:rPr lang="en-US" sz="240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 name="Title 1"/>
          <p:cNvSpPr>
            <a:spLocks noGrp="1"/>
          </p:cNvSpPr>
          <p:nvPr>
            <p:ph type="title"/>
          </p:nvPr>
        </p:nvSpPr>
        <p:spPr>
          <a:xfrm>
            <a:off x="824752" y="228600"/>
            <a:ext cx="7862047" cy="788988"/>
          </a:xfrm>
        </p:spPr>
        <p:txBody>
          <a:bodyPr/>
          <a:lstStyle/>
          <a:p>
            <a:r>
              <a:rPr lang="en-US" sz="3600" smtClean="0">
                <a:latin typeface="Britannic Bold" panose="020B0903060703020204" pitchFamily="34" charset="0"/>
              </a:rPr>
              <a:t>ADT </a:t>
            </a:r>
            <a:r>
              <a:rPr lang="en-US" sz="3600" dirty="0" smtClean="0">
                <a:latin typeface="Britannic Bold" panose="020B0903060703020204" pitchFamily="34" charset="0"/>
              </a:rPr>
              <a:t>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ListInterface &lt;E</a:t>
              </a:r>
              <a:r>
                <a:rPr lang="en-SG" b="1" smtClean="0">
                  <a:latin typeface="Courier New" pitchFamily="49" charset="0"/>
                  <a:cs typeface="Courier New" pitchFamily="49" charset="0"/>
                </a:rPr>
                <a:t>&gt; {</a:t>
              </a:r>
              <a:endParaRPr lang="en-SG"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a:t>
              </a:r>
              <a:r>
                <a:rPr lang="en-SG" b="1" smtClean="0">
                  <a:latin typeface="Courier New" pitchFamily="49" charset="0"/>
                  <a:cs typeface="Courier New" pitchFamily="49" charset="0"/>
                </a:rPr>
                <a:t>() </a:t>
              </a:r>
            </a:p>
            <a:p>
              <a:pPr>
                <a:tabLst>
                  <a:tab pos="269875" algn="l"/>
                  <a:tab pos="539750" algn="l"/>
                  <a:tab pos="809625" algn="l"/>
                  <a:tab pos="1079500" algn="l"/>
                </a:tabLst>
              </a:pPr>
              <a:r>
                <a:rPr lang="en-SG" b="1">
                  <a:solidFill>
                    <a:srgbClr val="0000FF"/>
                  </a:solidFill>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                     throws</a:t>
              </a:r>
              <a:r>
                <a:rPr lang="en-SG" b="1" smtClean="0">
                  <a:latin typeface="Courier New" pitchFamily="49" charset="0"/>
                  <a:cs typeface="Courier New" pitchFamily="49" charset="0"/>
                </a:rPr>
                <a:t> </a:t>
              </a:r>
              <a:r>
                <a:rPr lang="en-SG" b="1" dirty="0" smtClean="0">
                  <a:latin typeface="Courier New" pitchFamily="49" charset="0"/>
                  <a:cs typeface="Courier New" pitchFamily="49" charset="0"/>
                </a:rPr>
                <a:t>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The </a:t>
            </a:r>
            <a:r>
              <a:rPr lang="en-GB" sz="2400" b="1" dirty="0" err="1" smtClean="0">
                <a:solidFill>
                  <a:srgbClr val="C00000"/>
                </a:solidFill>
              </a:rPr>
              <a:t>ListInterface</a:t>
            </a:r>
            <a:r>
              <a:rPr lang="en-GB" sz="2400" b="1" dirty="0" smtClean="0"/>
              <a:t> </a:t>
            </a:r>
            <a:r>
              <a:rPr lang="en-GB" sz="2400" dirty="0" smtClean="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smtClean="0"/>
              <a:t>The operations shown here are just a small sample. An actual List ADT usually contains more operations.</a:t>
            </a:r>
          </a:p>
        </p:txBody>
      </p:sp>
      <p:sp>
        <p:nvSpPr>
          <p:cNvPr id="13" name="Footer Placeholder 6"/>
          <p:cNvSpPr>
            <a:spLocks noGrp="1"/>
          </p:cNvSpPr>
          <p:nvPr>
            <p:ph type="ftr" sz="quarter" idx="10"/>
          </p:nvPr>
        </p:nvSpPr>
        <p:spPr>
          <a:xfrm>
            <a:off x="533400" y="6553200"/>
            <a:ext cx="2057400" cy="152400"/>
          </a:xfrm>
        </p:spPr>
        <p:txBody>
          <a:bodyPr/>
          <a:lstStyle/>
          <a:p>
            <a:pPr>
              <a:defRPr/>
            </a:pPr>
            <a:r>
              <a:rPr lang="en-US" dirty="0" smtClean="0"/>
              <a:t>[CS1020 </a:t>
            </a:r>
            <a:r>
              <a:rPr lang="en-US" smtClean="0"/>
              <a:t>Lecture 6 AY2013/4 </a:t>
            </a:r>
            <a:r>
              <a:rPr lang="en-US" dirty="0" smtClean="0"/>
              <a:t>S2]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24750</TotalTime>
  <Words>4792</Words>
  <Application>Microsoft Office PowerPoint</Application>
  <PresentationFormat>On-screen Show (4:3)</PresentationFormat>
  <Paragraphs>1639</Paragraphs>
  <Slides>83</Slides>
  <Notes>83</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1_L1 - Basic of C++</vt:lpstr>
      <vt:lpstr>CS1020 Data Structures and Algorithms I Lecture Note #6</vt:lpstr>
      <vt:lpstr>Objectives</vt:lpstr>
      <vt:lpstr>References</vt:lpstr>
      <vt:lpstr>Programs used in this lecture</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 of List (8/9)</vt:lpstr>
      <vt:lpstr>2. Analysis of Array Impl.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Inheritance</vt:lpstr>
      <vt:lpstr>6 Sub-class (1/3)</vt:lpstr>
      <vt:lpstr>6 Sub-class (2/3)</vt:lpstr>
      <vt:lpstr>6 Sub-class (3/3)</vt:lpstr>
      <vt:lpstr>7 Java API: LinkedList class</vt:lpstr>
      <vt:lpstr>7 Java Class: LinkedList &lt;E&gt;</vt:lpstr>
      <vt:lpstr>7.1 Class LinkedList: API (1/3)</vt:lpstr>
      <vt:lpstr>7.1 Class LinkedList: API (2/3)</vt:lpstr>
      <vt:lpstr>7.1 Class LinkedList: API (3/3)</vt:lpstr>
      <vt:lpstr>7.2 Class LinkedList (1/2)</vt:lpstr>
      <vt:lpstr>7.2 Class LinkedList (2/2)</vt:lpstr>
      <vt:lpstr>8 Summary (1/2)</vt:lpstr>
      <vt:lpstr>8 Summary (2/2)</vt:lpstr>
      <vt:lpstr>PowerPoint Presentation</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Aaron Tan</cp:lastModifiedBy>
  <cp:revision>1981</cp:revision>
  <dcterms:created xsi:type="dcterms:W3CDTF">2005-08-26T05:24:28Z</dcterms:created>
  <dcterms:modified xsi:type="dcterms:W3CDTF">2014-01-31T15:24:53Z</dcterms:modified>
</cp:coreProperties>
</file>