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4" r:id="rId14"/>
    <p:sldId id="275" r:id="rId15"/>
    <p:sldId id="276" r:id="rId16"/>
    <p:sldId id="277" r:id="rId17"/>
    <p:sldId id="270" r:id="rId18"/>
    <p:sldId id="267" r:id="rId19"/>
    <p:sldId id="281" r:id="rId20"/>
    <p:sldId id="280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1"/>
    <p:restoredTop sz="96327"/>
  </p:normalViewPr>
  <p:slideViewPr>
    <p:cSldViewPr snapToGrid="0">
      <p:cViewPr varScale="1">
        <p:scale>
          <a:sx n="125" d="100"/>
          <a:sy n="12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7742-FD47-B33E-672D-183AFA9E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39AAF-D124-2243-129A-4A07EAD17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C573-7823-A81D-30EE-EA23B7B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268B-F6C3-69EE-43FA-57449153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44C7-B33E-45A4-BAF9-DA52F6CF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9F68-0585-4CB2-300A-1369F411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11580-A9F6-A41F-D9EC-5E784D1ED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A48D-A025-F2E3-B192-49BA43B7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A358-E400-01A8-38A4-7581FC17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B32C-A252-20A0-669C-6AAB11A1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0E5C8-D0A5-76C5-6649-844735D4C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969C-9ED2-C89C-083B-90582B53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F113-BDF1-05A8-FA37-AE24BEC8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81BB-E23F-561D-92D0-ADAFF077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1569-74B0-62C3-5A95-52E7340E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4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3E99-A312-D482-C1D8-89BB9BB9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8BE0-94A9-0A80-9706-02A53C86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5C564-20CB-3314-8256-8D9DE7AB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4B11-42B1-5D13-78AE-0E4C9A10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B2850-4BC7-9401-12BF-8EA73C7B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8236-5D6B-9B81-3FA8-8CE58C29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F781-B374-9A9B-E1E6-E5042238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213D3-FAA9-1407-50D3-5CB1E4F3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5F2EB-A9AF-37A0-685F-F3C6C14B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4676-F01B-8CD9-9751-83965746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6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D6E6-62AC-0681-9B60-09095B4C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F330-7A76-B29C-1F23-B2D40A287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0D58-8B01-BC19-DFE2-026FBF372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B2D74-D373-3C13-8534-AE434DA0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E32B-796E-9E2F-C99E-40408853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9FDA0-17F2-191A-A25C-975177A5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6AAF-DFD8-BFED-D326-E0625517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4922-BC00-CE2D-3566-9A4570271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C7702-7EE3-CAC3-7EAF-89D9B177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8AF2-D6EE-8C93-11E2-244535D70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310A2-BD62-5C8E-BC33-FF253BF63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7E988-0E65-61D9-8BBC-5CCF03E2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8C43D-60A9-1F6A-F4A5-97821FAB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93B26-AEA4-5BCC-ACD7-751A8156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C56C-7CE4-461F-B58B-E6315C35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5045-066F-6547-A4EC-99CA253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02997-AF1F-4581-2879-E9EAF2BC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0C21D-B1EE-3447-5A64-9941D790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165C0-3898-D802-8ADD-BBD67D1C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1F7B4-8070-1EA7-E279-EDA9720F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62BFF-C740-4B65-DA6F-37788A7D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00A3-F770-DF99-4C01-788F1030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E28E-6BDE-A93E-4E0F-E4AF0B9A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AE12-66FA-164D-7FC9-1E1D57EA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F87F2-8F96-6338-011D-7561F012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2FD04-1065-7713-579A-F97E8197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EB2E-0B54-49CC-6DAB-81ADE7AB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C96-AB31-9374-55FA-6823A6CA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C4EF7-6F06-9C08-00B2-E6CE8699C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DF8F3-F3EC-7C95-6190-778BF6080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9A5D1-EB1C-5D07-2A86-B4083BF9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62246-699E-76AB-2539-AE68F356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CFF86-5D3B-845C-A508-B4251C17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DB544-2315-F4A6-7494-2839F71D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A0301-F98E-E641-214F-0F6C2B52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33EA5-ED9A-54B0-3902-37A22D614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8F44-82D9-264C-8F21-34578B2EAA77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38B7-00B1-8BB8-ED72-886758DDB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4B93-C228-04E0-A369-D1513557E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186D-19B1-8F49-9785-C990AC45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of a human genome sequence&#10;&#10;Description automatically generated">
            <a:extLst>
              <a:ext uri="{FF2B5EF4-FFF2-40B4-BE49-F238E27FC236}">
                <a16:creationId xmlns:a16="http://schemas.microsoft.com/office/drawing/2014/main" id="{8490AFB1-632C-40C4-F84D-1135582F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2550"/>
            <a:ext cx="7213600" cy="669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8BCE8B-8BD7-25B7-BF92-F4323E3BB41A}"/>
              </a:ext>
            </a:extLst>
          </p:cNvPr>
          <p:cNvSpPr/>
          <p:nvPr/>
        </p:nvSpPr>
        <p:spPr>
          <a:xfrm>
            <a:off x="5715000" y="546652"/>
            <a:ext cx="3987800" cy="5824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1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3437FB-6497-DA32-F7B6-DD0B6040BA0D}"/>
              </a:ext>
            </a:extLst>
          </p:cNvPr>
          <p:cNvGrpSpPr/>
          <p:nvPr/>
        </p:nvGrpSpPr>
        <p:grpSpPr>
          <a:xfrm>
            <a:off x="1025236" y="1583376"/>
            <a:ext cx="9763494" cy="2400210"/>
            <a:chOff x="1025236" y="1583376"/>
            <a:chExt cx="9763494" cy="2400210"/>
          </a:xfrm>
        </p:grpSpPr>
        <p:pic>
          <p:nvPicPr>
            <p:cNvPr id="4" name="Content Placeholder 5_0">
              <a:extLst>
                <a:ext uri="{FF2B5EF4-FFF2-40B4-BE49-F238E27FC236}">
                  <a16:creationId xmlns:a16="http://schemas.microsoft.com/office/drawing/2014/main" id="{CFB6ECCC-C4B4-A9FB-2717-820667F9FBC1}"/>
                </a:ext>
              </a:extLst>
            </p:cNvPr>
            <p:cNvPicPr/>
            <p:nvPr/>
          </p:nvPicPr>
          <p:blipFill rotWithShape="1">
            <a:blip r:embed="rId2"/>
            <a:srcRect l="5768" t="30143" r="6103" b="11370"/>
            <a:stretch/>
          </p:blipFill>
          <p:spPr>
            <a:xfrm>
              <a:off x="1025236" y="1972986"/>
              <a:ext cx="9712037" cy="2010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287FA2C1-85FF-A915-A3B7-D9C4E5FCE11C}"/>
                </a:ext>
              </a:extLst>
            </p:cNvPr>
            <p:cNvSpPr/>
            <p:nvPr/>
          </p:nvSpPr>
          <p:spPr>
            <a:xfrm>
              <a:off x="1874924" y="1588948"/>
              <a:ext cx="1909800" cy="3371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70C0"/>
                  </a:solidFill>
                  <a:latin typeface="Franklin Gothic Book"/>
                  <a:ea typeface="DejaVu Sans"/>
                </a:rPr>
                <a:t>DNA fragmentation    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A520EAE4-1C62-F88F-7CB5-8F40B41713EF}"/>
                </a:ext>
              </a:extLst>
            </p:cNvPr>
            <p:cNvSpPr/>
            <p:nvPr/>
          </p:nvSpPr>
          <p:spPr>
            <a:xfrm>
              <a:off x="4288004" y="1590246"/>
              <a:ext cx="1909800" cy="3371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70C0"/>
                  </a:solidFill>
                  <a:latin typeface="Franklin Gothic Book"/>
                  <a:ea typeface="DejaVu Sans"/>
                </a:rPr>
                <a:t>Adapter addition 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B4451DF2-FC1B-6B46-73A6-84300570C3F2}"/>
                </a:ext>
              </a:extLst>
            </p:cNvPr>
            <p:cNvSpPr/>
            <p:nvPr/>
          </p:nvSpPr>
          <p:spPr>
            <a:xfrm>
              <a:off x="6954984" y="1583376"/>
              <a:ext cx="1809055" cy="3371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70C0"/>
                  </a:solidFill>
                  <a:latin typeface="Franklin Gothic Book"/>
                  <a:ea typeface="DejaVu Sans"/>
                </a:rPr>
                <a:t>PCR enrichment 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4F42E024-EAA5-B002-4D80-493261C9D6BC}"/>
                </a:ext>
              </a:extLst>
            </p:cNvPr>
            <p:cNvSpPr/>
            <p:nvPr/>
          </p:nvSpPr>
          <p:spPr>
            <a:xfrm>
              <a:off x="9238210" y="1588948"/>
              <a:ext cx="1550520" cy="3371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70C0"/>
                  </a:solidFill>
                  <a:latin typeface="Franklin Gothic Book"/>
                  <a:ea typeface="DejaVu Sans"/>
                </a:rPr>
                <a:t>To sequencer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68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C7DA2A-0054-B777-5363-951D1E1E8535}"/>
              </a:ext>
            </a:extLst>
          </p:cNvPr>
          <p:cNvPicPr/>
          <p:nvPr/>
        </p:nvPicPr>
        <p:blipFill rotWithShape="1">
          <a:blip r:embed="rId2"/>
          <a:srcRect t="20750" b="26224"/>
          <a:stretch/>
        </p:blipFill>
        <p:spPr>
          <a:xfrm>
            <a:off x="1485599" y="1618015"/>
            <a:ext cx="8642073" cy="1540821"/>
          </a:xfrm>
          <a:prstGeom prst="rect">
            <a:avLst/>
          </a:prstGeom>
          <a:ln>
            <a:noFill/>
          </a:ln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F11C51FD-1EFC-17A7-1121-C4A54068E2BA}"/>
              </a:ext>
            </a:extLst>
          </p:cNvPr>
          <p:cNvSpPr/>
          <p:nvPr/>
        </p:nvSpPr>
        <p:spPr>
          <a:xfrm rot="16200000">
            <a:off x="5379818" y="1361994"/>
            <a:ext cx="394854" cy="4334893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B49D1-4847-0288-A184-B37A211606FE}"/>
              </a:ext>
            </a:extLst>
          </p:cNvPr>
          <p:cNvSpPr txBox="1"/>
          <p:nvPr/>
        </p:nvSpPr>
        <p:spPr>
          <a:xfrm>
            <a:off x="4724396" y="3666893"/>
            <a:ext cx="171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DNA fragment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45258EA-2A0A-6EA9-A276-04ABB4BEE08D}"/>
              </a:ext>
            </a:extLst>
          </p:cNvPr>
          <p:cNvSpPr/>
          <p:nvPr/>
        </p:nvSpPr>
        <p:spPr>
          <a:xfrm rot="16200000">
            <a:off x="2319453" y="2647400"/>
            <a:ext cx="334879" cy="1731817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050FD-A6E6-6D57-9B65-95A355390D3E}"/>
              </a:ext>
            </a:extLst>
          </p:cNvPr>
          <p:cNvSpPr txBox="1"/>
          <p:nvPr/>
        </p:nvSpPr>
        <p:spPr>
          <a:xfrm>
            <a:off x="1898069" y="3648477"/>
            <a:ext cx="124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Adapter 1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5D7FE84-DEB8-302C-33D2-172A3C83D4FB}"/>
              </a:ext>
            </a:extLst>
          </p:cNvPr>
          <p:cNvSpPr/>
          <p:nvPr/>
        </p:nvSpPr>
        <p:spPr>
          <a:xfrm rot="16200000">
            <a:off x="8804957" y="2358033"/>
            <a:ext cx="334879" cy="2310550"/>
          </a:xfrm>
          <a:prstGeom prst="leftBrac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9752BB-A45F-7851-F1FD-8FF1D3F5EA21}"/>
              </a:ext>
            </a:extLst>
          </p:cNvPr>
          <p:cNvSpPr txBox="1"/>
          <p:nvPr/>
        </p:nvSpPr>
        <p:spPr>
          <a:xfrm>
            <a:off x="8371301" y="3648477"/>
            <a:ext cx="124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Adapter 2</a:t>
            </a:r>
          </a:p>
        </p:txBody>
      </p:sp>
    </p:spTree>
    <p:extLst>
      <p:ext uri="{BB962C8B-B14F-4D97-AF65-F5344CB8AC3E}">
        <p14:creationId xmlns:p14="http://schemas.microsoft.com/office/powerpoint/2010/main" val="188302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FA88A9-A44E-0FEC-59DA-769266AAF3D9}"/>
              </a:ext>
            </a:extLst>
          </p:cNvPr>
          <p:cNvGrpSpPr/>
          <p:nvPr/>
        </p:nvGrpSpPr>
        <p:grpSpPr>
          <a:xfrm>
            <a:off x="969818" y="2188631"/>
            <a:ext cx="9740403" cy="606230"/>
            <a:chOff x="969818" y="2188631"/>
            <a:chExt cx="9740403" cy="606230"/>
          </a:xfrm>
        </p:grpSpPr>
        <p:pic>
          <p:nvPicPr>
            <p:cNvPr id="3" name="Picture 2" descr="A blue and white arrows pointing to a white and blue rectangle&#10;&#10;Description automatically generated">
              <a:extLst>
                <a:ext uri="{FF2B5EF4-FFF2-40B4-BE49-F238E27FC236}">
                  <a16:creationId xmlns:a16="http://schemas.microsoft.com/office/drawing/2014/main" id="{C1A12E22-40F2-ABF7-63BE-493F26EF6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8" t="47303" b="43262"/>
            <a:stretch/>
          </p:blipFill>
          <p:spPr>
            <a:xfrm>
              <a:off x="969818" y="2188631"/>
              <a:ext cx="9740403" cy="2220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DD8B5B-B67C-748C-B1AC-0F8D18B405E8}"/>
                </a:ext>
              </a:extLst>
            </p:cNvPr>
            <p:cNvSpPr/>
            <p:nvPr/>
          </p:nvSpPr>
          <p:spPr>
            <a:xfrm>
              <a:off x="7502236" y="2376054"/>
              <a:ext cx="3062512" cy="5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B1763E-246A-DE2E-EAC7-CC0DB36E5D9D}"/>
                </a:ext>
              </a:extLst>
            </p:cNvPr>
            <p:cNvSpPr txBox="1"/>
            <p:nvPr/>
          </p:nvSpPr>
          <p:spPr>
            <a:xfrm>
              <a:off x="4453579" y="2394751"/>
              <a:ext cx="1717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DNA fragment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EF892E-C24B-C02D-0BB2-89F631BF4C47}"/>
                </a:ext>
              </a:extLst>
            </p:cNvPr>
            <p:cNvSpPr txBox="1"/>
            <p:nvPr/>
          </p:nvSpPr>
          <p:spPr>
            <a:xfrm>
              <a:off x="1405577" y="2376335"/>
              <a:ext cx="124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Adapter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E909B3-55B5-1F21-C706-4A3562A1345F}"/>
                </a:ext>
              </a:extLst>
            </p:cNvPr>
            <p:cNvSpPr txBox="1"/>
            <p:nvPr/>
          </p:nvSpPr>
          <p:spPr>
            <a:xfrm>
              <a:off x="8723941" y="2376335"/>
              <a:ext cx="124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Adapter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98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DA362FC-E50E-3118-88A4-8CE1EC96DCFA}"/>
              </a:ext>
            </a:extLst>
          </p:cNvPr>
          <p:cNvGrpSpPr/>
          <p:nvPr/>
        </p:nvGrpSpPr>
        <p:grpSpPr>
          <a:xfrm>
            <a:off x="969818" y="701515"/>
            <a:ext cx="9740403" cy="1699994"/>
            <a:chOff x="969818" y="701515"/>
            <a:chExt cx="9740403" cy="1699994"/>
          </a:xfrm>
        </p:grpSpPr>
        <p:pic>
          <p:nvPicPr>
            <p:cNvPr id="3" name="Picture 2" descr="A blue and white arrows pointing to a white and blue rectangle&#10;&#10;Description automatically generated">
              <a:extLst>
                <a:ext uri="{FF2B5EF4-FFF2-40B4-BE49-F238E27FC236}">
                  <a16:creationId xmlns:a16="http://schemas.microsoft.com/office/drawing/2014/main" id="{C1A12E22-40F2-ABF7-63BE-493F26EF6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8" t="47303" b="43262"/>
            <a:stretch/>
          </p:blipFill>
          <p:spPr>
            <a:xfrm>
              <a:off x="969818" y="1440482"/>
              <a:ext cx="9740403" cy="2220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DD8B5B-B67C-748C-B1AC-0F8D18B405E8}"/>
                </a:ext>
              </a:extLst>
            </p:cNvPr>
            <p:cNvSpPr/>
            <p:nvPr/>
          </p:nvSpPr>
          <p:spPr>
            <a:xfrm>
              <a:off x="7502236" y="1627905"/>
              <a:ext cx="3062512" cy="5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70E1FA5-2273-B5E8-AEA4-23C8C90291A7}"/>
                </a:ext>
              </a:extLst>
            </p:cNvPr>
            <p:cNvCxnSpPr/>
            <p:nvPr/>
          </p:nvCxnSpPr>
          <p:spPr>
            <a:xfrm>
              <a:off x="3075709" y="1260760"/>
              <a:ext cx="1803313" cy="0"/>
            </a:xfrm>
            <a:prstGeom prst="straightConnector1">
              <a:avLst/>
            </a:prstGeom>
            <a:ln w="984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250923-1C6F-CA3E-CEFB-7E3AD6762258}"/>
                </a:ext>
              </a:extLst>
            </p:cNvPr>
            <p:cNvSpPr txBox="1"/>
            <p:nvPr/>
          </p:nvSpPr>
          <p:spPr>
            <a:xfrm>
              <a:off x="3047999" y="70151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forward read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164C451-07CA-EBC6-1239-FBABA1941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3636" y="1856506"/>
              <a:ext cx="1801368" cy="0"/>
            </a:xfrm>
            <a:prstGeom prst="straightConnector1">
              <a:avLst/>
            </a:prstGeom>
            <a:ln w="984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A53CA7-AF45-3FC7-EEFB-9797612358A9}"/>
                </a:ext>
              </a:extLst>
            </p:cNvPr>
            <p:cNvSpPr txBox="1"/>
            <p:nvPr/>
          </p:nvSpPr>
          <p:spPr>
            <a:xfrm>
              <a:off x="6280550" y="1939844"/>
              <a:ext cx="1801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reverse read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7D8D0F-707F-BA42-4288-3A3A1FE6A727}"/>
              </a:ext>
            </a:extLst>
          </p:cNvPr>
          <p:cNvGrpSpPr/>
          <p:nvPr/>
        </p:nvGrpSpPr>
        <p:grpSpPr>
          <a:xfrm>
            <a:off x="942103" y="2461047"/>
            <a:ext cx="9740403" cy="976967"/>
            <a:chOff x="942103" y="2461047"/>
            <a:chExt cx="9740403" cy="976967"/>
          </a:xfrm>
        </p:grpSpPr>
        <p:pic>
          <p:nvPicPr>
            <p:cNvPr id="9" name="Picture 8" descr="A blue and white arrows pointing to a white and blue rectangle&#10;&#10;Description automatically generated">
              <a:extLst>
                <a:ext uri="{FF2B5EF4-FFF2-40B4-BE49-F238E27FC236}">
                  <a16:creationId xmlns:a16="http://schemas.microsoft.com/office/drawing/2014/main" id="{B83A81D6-0E75-B081-F41A-7179161E8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8" t="47303" b="43262"/>
            <a:stretch/>
          </p:blipFill>
          <p:spPr>
            <a:xfrm>
              <a:off x="942103" y="3200014"/>
              <a:ext cx="9740403" cy="2220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5CB8EE-42F6-D0F7-57D6-77304EB0D4AE}"/>
                </a:ext>
              </a:extLst>
            </p:cNvPr>
            <p:cNvSpPr/>
            <p:nvPr/>
          </p:nvSpPr>
          <p:spPr>
            <a:xfrm>
              <a:off x="7474521" y="3387437"/>
              <a:ext cx="3062512" cy="5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DBDC75-8D56-58A2-A3E5-96982EF37D1A}"/>
                </a:ext>
              </a:extLst>
            </p:cNvPr>
            <p:cNvCxnSpPr/>
            <p:nvPr/>
          </p:nvCxnSpPr>
          <p:spPr>
            <a:xfrm>
              <a:off x="3047994" y="3020292"/>
              <a:ext cx="1803313" cy="0"/>
            </a:xfrm>
            <a:prstGeom prst="straightConnector1">
              <a:avLst/>
            </a:prstGeom>
            <a:ln w="984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B9E1B-A6F5-0E30-7794-2AFF84CF77A3}"/>
                </a:ext>
              </a:extLst>
            </p:cNvPr>
            <p:cNvSpPr txBox="1"/>
            <p:nvPr/>
          </p:nvSpPr>
          <p:spPr>
            <a:xfrm>
              <a:off x="3020284" y="2461047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forward read</a:t>
              </a:r>
            </a:p>
          </p:txBody>
        </p:sp>
      </p:grpSp>
      <p:pic>
        <p:nvPicPr>
          <p:cNvPr id="21" name="Picture 20" descr="A blue and white arrows pointing to a white and blue rectangle&#10;&#10;Description automatically generated">
            <a:extLst>
              <a:ext uri="{FF2B5EF4-FFF2-40B4-BE49-F238E27FC236}">
                <a16:creationId xmlns:a16="http://schemas.microsoft.com/office/drawing/2014/main" id="{137EDF20-E486-5AA8-4920-859195ADC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8" t="47303" r="50688" b="45658"/>
          <a:stretch/>
        </p:blipFill>
        <p:spPr>
          <a:xfrm>
            <a:off x="969811" y="4668602"/>
            <a:ext cx="4613571" cy="165656"/>
          </a:xfrm>
          <a:prstGeom prst="rect">
            <a:avLst/>
          </a:prstGeom>
        </p:spPr>
      </p:pic>
      <p:pic>
        <p:nvPicPr>
          <p:cNvPr id="22" name="Picture 21" descr="A blue and white arrows pointing to a white and blue rectangle&#10;&#10;Description automatically generated">
            <a:extLst>
              <a:ext uri="{FF2B5EF4-FFF2-40B4-BE49-F238E27FC236}">
                <a16:creationId xmlns:a16="http://schemas.microsoft.com/office/drawing/2014/main" id="{7F00B4AD-8106-1708-E14E-3CE9499C8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76" t="47303" b="45658"/>
          <a:stretch/>
        </p:blipFill>
        <p:spPr>
          <a:xfrm>
            <a:off x="5569527" y="4668603"/>
            <a:ext cx="3360379" cy="16565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ED1514-9F19-31A5-7957-576FF323B9D9}"/>
              </a:ext>
            </a:extLst>
          </p:cNvPr>
          <p:cNvCxnSpPr/>
          <p:nvPr/>
        </p:nvCxnSpPr>
        <p:spPr>
          <a:xfrm>
            <a:off x="3075704" y="4513125"/>
            <a:ext cx="1803313" cy="0"/>
          </a:xfrm>
          <a:prstGeom prst="straightConnector1">
            <a:avLst/>
          </a:prstGeom>
          <a:ln w="984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F89E55-4420-52B6-4339-1F482E7EEE9E}"/>
              </a:ext>
            </a:extLst>
          </p:cNvPr>
          <p:cNvSpPr txBox="1"/>
          <p:nvPr/>
        </p:nvSpPr>
        <p:spPr>
          <a:xfrm>
            <a:off x="3047994" y="395388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forward read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A68A60-C26B-7451-B1A0-0D0B5D598119}"/>
              </a:ext>
            </a:extLst>
          </p:cNvPr>
          <p:cNvCxnSpPr>
            <a:cxnSpLocks/>
          </p:cNvCxnSpPr>
          <p:nvPr/>
        </p:nvCxnSpPr>
        <p:spPr>
          <a:xfrm flipH="1">
            <a:off x="4366123" y="5087315"/>
            <a:ext cx="1801368" cy="0"/>
          </a:xfrm>
          <a:prstGeom prst="straightConnector1">
            <a:avLst/>
          </a:prstGeom>
          <a:ln w="984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2B52F5-1177-5290-A06F-B640384D461D}"/>
              </a:ext>
            </a:extLst>
          </p:cNvPr>
          <p:cNvSpPr txBox="1"/>
          <p:nvPr/>
        </p:nvSpPr>
        <p:spPr>
          <a:xfrm>
            <a:off x="4493037" y="5170653"/>
            <a:ext cx="180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reverse read</a:t>
            </a:r>
          </a:p>
        </p:txBody>
      </p:sp>
    </p:spTree>
    <p:extLst>
      <p:ext uri="{BB962C8B-B14F-4D97-AF65-F5344CB8AC3E}">
        <p14:creationId xmlns:p14="http://schemas.microsoft.com/office/powerpoint/2010/main" val="88182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9E3EFB6-C5C4-1A23-ACE0-5B4C41BBD9E3}"/>
              </a:ext>
            </a:extLst>
          </p:cNvPr>
          <p:cNvGrpSpPr/>
          <p:nvPr/>
        </p:nvGrpSpPr>
        <p:grpSpPr>
          <a:xfrm>
            <a:off x="1482429" y="4702796"/>
            <a:ext cx="7960095" cy="1678438"/>
            <a:chOff x="1482429" y="4702796"/>
            <a:chExt cx="7960095" cy="1678438"/>
          </a:xfrm>
        </p:grpSpPr>
        <p:pic>
          <p:nvPicPr>
            <p:cNvPr id="21" name="Picture 20" descr="A blue and white arrows pointing to a white and blue rectangle&#10;&#10;Description automatically generated">
              <a:extLst>
                <a:ext uri="{FF2B5EF4-FFF2-40B4-BE49-F238E27FC236}">
                  <a16:creationId xmlns:a16="http://schemas.microsoft.com/office/drawing/2014/main" id="{137EDF20-E486-5AA8-4920-859195ADC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8" t="47303" r="50688" b="45658"/>
            <a:stretch/>
          </p:blipFill>
          <p:spPr>
            <a:xfrm>
              <a:off x="1482429" y="5417518"/>
              <a:ext cx="4613571" cy="165656"/>
            </a:xfrm>
            <a:prstGeom prst="rect">
              <a:avLst/>
            </a:prstGeom>
          </p:spPr>
        </p:pic>
        <p:pic>
          <p:nvPicPr>
            <p:cNvPr id="22" name="Picture 21" descr="A blue and white arrows pointing to a white and blue rectangle&#10;&#10;Description automatically generated">
              <a:extLst>
                <a:ext uri="{FF2B5EF4-FFF2-40B4-BE49-F238E27FC236}">
                  <a16:creationId xmlns:a16="http://schemas.microsoft.com/office/drawing/2014/main" id="{7F00B4AD-8106-1708-E14E-3CE9499C8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776" t="47303" b="45658"/>
            <a:stretch/>
          </p:blipFill>
          <p:spPr>
            <a:xfrm>
              <a:off x="6082145" y="5417519"/>
              <a:ext cx="3360379" cy="165656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ED1514-9F19-31A5-7957-576FF323B9D9}"/>
                </a:ext>
              </a:extLst>
            </p:cNvPr>
            <p:cNvCxnSpPr/>
            <p:nvPr/>
          </p:nvCxnSpPr>
          <p:spPr>
            <a:xfrm>
              <a:off x="3588322" y="5262041"/>
              <a:ext cx="1803313" cy="0"/>
            </a:xfrm>
            <a:prstGeom prst="straightConnector1">
              <a:avLst/>
            </a:prstGeom>
            <a:ln w="984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F89E55-4420-52B6-4339-1F482E7EEE9E}"/>
                </a:ext>
              </a:extLst>
            </p:cNvPr>
            <p:cNvSpPr txBox="1"/>
            <p:nvPr/>
          </p:nvSpPr>
          <p:spPr>
            <a:xfrm>
              <a:off x="3560612" y="47027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forward read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7A68A60-C26B-7451-B1A0-0D0B5D598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8741" y="5836231"/>
              <a:ext cx="1801368" cy="0"/>
            </a:xfrm>
            <a:prstGeom prst="straightConnector1">
              <a:avLst/>
            </a:prstGeom>
            <a:ln w="984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2B52F5-1177-5290-A06F-B640384D461D}"/>
                </a:ext>
              </a:extLst>
            </p:cNvPr>
            <p:cNvSpPr txBox="1"/>
            <p:nvPr/>
          </p:nvSpPr>
          <p:spPr>
            <a:xfrm>
              <a:off x="5005655" y="5919569"/>
              <a:ext cx="1801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reverse read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260160-C597-3183-8EDF-29004C77B9F8}"/>
              </a:ext>
            </a:extLst>
          </p:cNvPr>
          <p:cNvGrpSpPr/>
          <p:nvPr/>
        </p:nvGrpSpPr>
        <p:grpSpPr>
          <a:xfrm>
            <a:off x="969818" y="701515"/>
            <a:ext cx="9740403" cy="2866003"/>
            <a:chOff x="969818" y="701515"/>
            <a:chExt cx="9740403" cy="2866003"/>
          </a:xfrm>
        </p:grpSpPr>
        <p:pic>
          <p:nvPicPr>
            <p:cNvPr id="3" name="Picture 2" descr="A blue and white arrows pointing to a white and blue rectangle&#10;&#10;Description automatically generated">
              <a:extLst>
                <a:ext uri="{FF2B5EF4-FFF2-40B4-BE49-F238E27FC236}">
                  <a16:creationId xmlns:a16="http://schemas.microsoft.com/office/drawing/2014/main" id="{C1A12E22-40F2-ABF7-63BE-493F26EF6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8" t="47303" b="43262"/>
            <a:stretch/>
          </p:blipFill>
          <p:spPr>
            <a:xfrm>
              <a:off x="969818" y="1440482"/>
              <a:ext cx="9740403" cy="2220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DD8B5B-B67C-748C-B1AC-0F8D18B405E8}"/>
                </a:ext>
              </a:extLst>
            </p:cNvPr>
            <p:cNvSpPr/>
            <p:nvPr/>
          </p:nvSpPr>
          <p:spPr>
            <a:xfrm>
              <a:off x="7502236" y="1627905"/>
              <a:ext cx="3062512" cy="5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70E1FA5-2273-B5E8-AEA4-23C8C90291A7}"/>
                </a:ext>
              </a:extLst>
            </p:cNvPr>
            <p:cNvCxnSpPr/>
            <p:nvPr/>
          </p:nvCxnSpPr>
          <p:spPr>
            <a:xfrm>
              <a:off x="3075709" y="1260760"/>
              <a:ext cx="1803313" cy="0"/>
            </a:xfrm>
            <a:prstGeom prst="straightConnector1">
              <a:avLst/>
            </a:prstGeom>
            <a:ln w="984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250923-1C6F-CA3E-CEFB-7E3AD6762258}"/>
                </a:ext>
              </a:extLst>
            </p:cNvPr>
            <p:cNvSpPr txBox="1"/>
            <p:nvPr/>
          </p:nvSpPr>
          <p:spPr>
            <a:xfrm>
              <a:off x="3047999" y="70151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forward read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164C451-07CA-EBC6-1239-FBABA1941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3636" y="1856506"/>
              <a:ext cx="1801368" cy="0"/>
            </a:xfrm>
            <a:prstGeom prst="straightConnector1">
              <a:avLst/>
            </a:prstGeom>
            <a:ln w="984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A53CA7-AF45-3FC7-EEFB-9797612358A9}"/>
                </a:ext>
              </a:extLst>
            </p:cNvPr>
            <p:cNvSpPr txBox="1"/>
            <p:nvPr/>
          </p:nvSpPr>
          <p:spPr>
            <a:xfrm>
              <a:off x="6280550" y="1939844"/>
              <a:ext cx="1801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reverse read</a:t>
              </a:r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663461A0-3899-49BE-5D66-23F7859D856D}"/>
                </a:ext>
              </a:extLst>
            </p:cNvPr>
            <p:cNvSpPr/>
            <p:nvPr/>
          </p:nvSpPr>
          <p:spPr>
            <a:xfrm rot="16200000">
              <a:off x="3922361" y="1616468"/>
              <a:ext cx="109728" cy="1803031"/>
            </a:xfrm>
            <a:prstGeom prst="leftBracke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4E424441-538D-0977-120D-484FAB83CDAB}"/>
                </a:ext>
              </a:extLst>
            </p:cNvPr>
            <p:cNvSpPr/>
            <p:nvPr/>
          </p:nvSpPr>
          <p:spPr>
            <a:xfrm rot="16200000">
              <a:off x="6998625" y="1609849"/>
              <a:ext cx="109728" cy="1803031"/>
            </a:xfrm>
            <a:prstGeom prst="leftBracke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2DAB4DF-FD65-1EB8-F9DC-091DD78D69F0}"/>
                </a:ext>
              </a:extLst>
            </p:cNvPr>
            <p:cNvSpPr/>
            <p:nvPr/>
          </p:nvSpPr>
          <p:spPr>
            <a:xfrm rot="16200000">
              <a:off x="5462388" y="1939234"/>
              <a:ext cx="109728" cy="1157499"/>
            </a:xfrm>
            <a:prstGeom prst="leftBracke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04137-F95E-189E-C00E-084A7C6DD080}"/>
                </a:ext>
              </a:extLst>
            </p:cNvPr>
            <p:cNvSpPr txBox="1"/>
            <p:nvPr/>
          </p:nvSpPr>
          <p:spPr>
            <a:xfrm>
              <a:off x="3492314" y="2583313"/>
              <a:ext cx="124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150 bp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134690-031B-16BD-995E-6D069E2B7EB8}"/>
                </a:ext>
              </a:extLst>
            </p:cNvPr>
            <p:cNvSpPr txBox="1"/>
            <p:nvPr/>
          </p:nvSpPr>
          <p:spPr>
            <a:xfrm>
              <a:off x="5127150" y="2597167"/>
              <a:ext cx="124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 bp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0B72ED-37D9-B741-8008-5CE7F32D3E7B}"/>
                </a:ext>
              </a:extLst>
            </p:cNvPr>
            <p:cNvSpPr txBox="1"/>
            <p:nvPr/>
          </p:nvSpPr>
          <p:spPr>
            <a:xfrm>
              <a:off x="6557777" y="2583313"/>
              <a:ext cx="1246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150 bp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E6373B95-F469-68AA-4BC2-24D134C47116}"/>
                </a:ext>
              </a:extLst>
            </p:cNvPr>
            <p:cNvSpPr/>
            <p:nvPr/>
          </p:nvSpPr>
          <p:spPr>
            <a:xfrm rot="16200000">
              <a:off x="5474346" y="614199"/>
              <a:ext cx="109728" cy="4851591"/>
            </a:xfrm>
            <a:prstGeom prst="leftBracket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F769A0-638A-9DCF-398B-19862DCD4B81}"/>
                </a:ext>
              </a:extLst>
            </p:cNvPr>
            <p:cNvSpPr txBox="1"/>
            <p:nvPr/>
          </p:nvSpPr>
          <p:spPr>
            <a:xfrm>
              <a:off x="4463235" y="3136631"/>
              <a:ext cx="24363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Insert size</a:t>
              </a:r>
              <a:r>
                <a:rPr lang="en-US" sz="2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 400 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01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1D773C-B411-94F9-DD8B-742A01289215}"/>
              </a:ext>
            </a:extLst>
          </p:cNvPr>
          <p:cNvGrpSpPr/>
          <p:nvPr/>
        </p:nvGrpSpPr>
        <p:grpSpPr>
          <a:xfrm>
            <a:off x="1316175" y="795814"/>
            <a:ext cx="6269819" cy="1692293"/>
            <a:chOff x="1316175" y="795814"/>
            <a:chExt cx="6269819" cy="1692293"/>
          </a:xfrm>
        </p:grpSpPr>
        <p:pic>
          <p:nvPicPr>
            <p:cNvPr id="21" name="Picture 20" descr="A blue and white arrows pointing to a white and blue rectangle&#10;&#10;Description automatically generated">
              <a:extLst>
                <a:ext uri="{FF2B5EF4-FFF2-40B4-BE49-F238E27FC236}">
                  <a16:creationId xmlns:a16="http://schemas.microsoft.com/office/drawing/2014/main" id="{137EDF20-E486-5AA8-4920-859195ADC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8" t="47303" r="50688" b="45658"/>
            <a:stretch/>
          </p:blipFill>
          <p:spPr>
            <a:xfrm>
              <a:off x="1316175" y="1524391"/>
              <a:ext cx="4613571" cy="165656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ED1514-9F19-31A5-7957-576FF323B9D9}"/>
                </a:ext>
              </a:extLst>
            </p:cNvPr>
            <p:cNvCxnSpPr/>
            <p:nvPr/>
          </p:nvCxnSpPr>
          <p:spPr>
            <a:xfrm>
              <a:off x="3422068" y="1355059"/>
              <a:ext cx="1803313" cy="0"/>
            </a:xfrm>
            <a:prstGeom prst="straightConnector1">
              <a:avLst/>
            </a:prstGeom>
            <a:ln w="984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F89E55-4420-52B6-4339-1F482E7EEE9E}"/>
                </a:ext>
              </a:extLst>
            </p:cNvPr>
            <p:cNvSpPr txBox="1"/>
            <p:nvPr/>
          </p:nvSpPr>
          <p:spPr>
            <a:xfrm>
              <a:off x="3394358" y="795814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forward read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7A68A60-C26B-7451-B1A0-0D0B5D598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9935" y="1943104"/>
              <a:ext cx="1801368" cy="0"/>
            </a:xfrm>
            <a:prstGeom prst="straightConnector1">
              <a:avLst/>
            </a:prstGeom>
            <a:ln w="984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2B52F5-1177-5290-A06F-B640384D461D}"/>
                </a:ext>
              </a:extLst>
            </p:cNvPr>
            <p:cNvSpPr txBox="1"/>
            <p:nvPr/>
          </p:nvSpPr>
          <p:spPr>
            <a:xfrm>
              <a:off x="3176849" y="2026442"/>
              <a:ext cx="1801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reverse read</a:t>
              </a:r>
            </a:p>
          </p:txBody>
        </p:sp>
        <p:pic>
          <p:nvPicPr>
            <p:cNvPr id="22" name="Picture 21" descr="A blue and white arrows pointing to a white and blue rectangle&#10;&#10;Description automatically generated">
              <a:extLst>
                <a:ext uri="{FF2B5EF4-FFF2-40B4-BE49-F238E27FC236}">
                  <a16:creationId xmlns:a16="http://schemas.microsoft.com/office/drawing/2014/main" id="{7F00B4AD-8106-1708-E14E-3CE9499C8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776" t="47303" b="45658"/>
            <a:stretch/>
          </p:blipFill>
          <p:spPr>
            <a:xfrm>
              <a:off x="4225615" y="1524392"/>
              <a:ext cx="3360379" cy="165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43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rrows pointing to a black background&#10;&#10;Description automatically generated">
            <a:extLst>
              <a:ext uri="{FF2B5EF4-FFF2-40B4-BE49-F238E27FC236}">
                <a16:creationId xmlns:a16="http://schemas.microsoft.com/office/drawing/2014/main" id="{60E0B1B0-03AD-4E74-C9A6-2547566F9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3" b="9163"/>
          <a:stretch/>
        </p:blipFill>
        <p:spPr>
          <a:xfrm>
            <a:off x="1316175" y="3689424"/>
            <a:ext cx="7772400" cy="1478321"/>
          </a:xfrm>
          <a:prstGeom prst="rect">
            <a:avLst/>
          </a:prstGeom>
        </p:spPr>
      </p:pic>
      <p:pic>
        <p:nvPicPr>
          <p:cNvPr id="3" name="Picture 2" descr="A blue and purple arrows&#10;&#10;Description automatically generated">
            <a:extLst>
              <a:ext uri="{FF2B5EF4-FFF2-40B4-BE49-F238E27FC236}">
                <a16:creationId xmlns:a16="http://schemas.microsoft.com/office/drawing/2014/main" id="{8425B2D7-ED47-FDCE-B572-A6C7A4D97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09" b="12040"/>
          <a:stretch/>
        </p:blipFill>
        <p:spPr>
          <a:xfrm>
            <a:off x="2065475" y="1043206"/>
            <a:ext cx="6273800" cy="14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arrows pointing to a white and blue rectangle&#10;&#10;Description automatically generated">
            <a:extLst>
              <a:ext uri="{FF2B5EF4-FFF2-40B4-BE49-F238E27FC236}">
                <a16:creationId xmlns:a16="http://schemas.microsoft.com/office/drawing/2014/main" id="{C1A12E22-40F2-ABF7-63BE-493F26EF6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35"/>
          <a:stretch/>
        </p:blipFill>
        <p:spPr>
          <a:xfrm>
            <a:off x="595744" y="1075151"/>
            <a:ext cx="10114477" cy="16680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978917-9892-F7DE-DD46-C6923ACD582C}"/>
              </a:ext>
            </a:extLst>
          </p:cNvPr>
          <p:cNvSpPr/>
          <p:nvPr/>
        </p:nvSpPr>
        <p:spPr>
          <a:xfrm>
            <a:off x="5971309" y="2410691"/>
            <a:ext cx="1967346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white arrows pointing to a white and blue rectangle&#10;&#10;Description automatically generated">
            <a:extLst>
              <a:ext uri="{FF2B5EF4-FFF2-40B4-BE49-F238E27FC236}">
                <a16:creationId xmlns:a16="http://schemas.microsoft.com/office/drawing/2014/main" id="{490D7084-D99D-C50E-0073-84A10C15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3584476"/>
            <a:ext cx="10018087" cy="23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2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C7DA2A-0054-B777-5363-951D1E1E8535}"/>
              </a:ext>
            </a:extLst>
          </p:cNvPr>
          <p:cNvPicPr/>
          <p:nvPr/>
        </p:nvPicPr>
        <p:blipFill>
          <a:blip r:embed="rId2"/>
          <a:srcRect t="20750"/>
          <a:stretch/>
        </p:blipFill>
        <p:spPr>
          <a:xfrm>
            <a:off x="2469272" y="2888476"/>
            <a:ext cx="7646040" cy="1824840"/>
          </a:xfrm>
          <a:prstGeom prst="rect">
            <a:avLst/>
          </a:prstGeom>
          <a:ln>
            <a:noFill/>
          </a:ln>
        </p:spPr>
      </p:pic>
      <p:sp>
        <p:nvSpPr>
          <p:cNvPr id="5" name="Line 3">
            <a:extLst>
              <a:ext uri="{FF2B5EF4-FFF2-40B4-BE49-F238E27FC236}">
                <a16:creationId xmlns:a16="http://schemas.microsoft.com/office/drawing/2014/main" id="{D500FE66-3D14-FD84-C3BD-5C784431F215}"/>
              </a:ext>
            </a:extLst>
          </p:cNvPr>
          <p:cNvSpPr/>
          <p:nvPr/>
        </p:nvSpPr>
        <p:spPr>
          <a:xfrm flipV="1">
            <a:off x="9060872" y="2749972"/>
            <a:ext cx="230293" cy="487704"/>
          </a:xfrm>
          <a:prstGeom prst="line">
            <a:avLst/>
          </a:prstGeom>
          <a:ln w="15875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B7BC6024-3363-776F-B143-E8FE47694028}"/>
              </a:ext>
            </a:extLst>
          </p:cNvPr>
          <p:cNvSpPr/>
          <p:nvPr/>
        </p:nvSpPr>
        <p:spPr>
          <a:xfrm>
            <a:off x="1478732" y="2296732"/>
            <a:ext cx="32263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Binding to the </a:t>
            </a:r>
            <a:r>
              <a:rPr lang="en-US" sz="20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flowcell</a:t>
            </a:r>
            <a:endParaRPr lang="en-U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81AE365-D698-9EC8-7AB2-C55F19C7A67F}"/>
              </a:ext>
            </a:extLst>
          </p:cNvPr>
          <p:cNvSpPr/>
          <p:nvPr/>
        </p:nvSpPr>
        <p:spPr>
          <a:xfrm>
            <a:off x="2498432" y="2740825"/>
            <a:ext cx="208439" cy="684411"/>
          </a:xfrm>
          <a:prstGeom prst="line">
            <a:avLst/>
          </a:prstGeom>
          <a:ln w="15875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421D62CC-FDBF-33C8-DDF0-DE783D94303E}"/>
              </a:ext>
            </a:extLst>
          </p:cNvPr>
          <p:cNvSpPr/>
          <p:nvPr/>
        </p:nvSpPr>
        <p:spPr>
          <a:xfrm>
            <a:off x="4329752" y="1977807"/>
            <a:ext cx="3303360" cy="6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Indicate synthesis start site 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using sequencing primers</a:t>
            </a:r>
            <a:endParaRPr lang="en-U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4CCFD795-6A1F-DA47-C309-C47424E599AB}"/>
              </a:ext>
            </a:extLst>
          </p:cNvPr>
          <p:cNvSpPr/>
          <p:nvPr/>
        </p:nvSpPr>
        <p:spPr>
          <a:xfrm flipH="1">
            <a:off x="3926192" y="2682292"/>
            <a:ext cx="480600" cy="315429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E12AD3AC-C482-D885-8483-6F383E29D539}"/>
              </a:ext>
            </a:extLst>
          </p:cNvPr>
          <p:cNvSpPr/>
          <p:nvPr/>
        </p:nvSpPr>
        <p:spPr>
          <a:xfrm>
            <a:off x="7564577" y="2753911"/>
            <a:ext cx="267130" cy="363361"/>
          </a:xfrm>
          <a:prstGeom prst="line">
            <a:avLst/>
          </a:prstGeom>
          <a:ln w="15875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704EBDE7-9367-B81A-86D4-B72BE44A945A}"/>
              </a:ext>
            </a:extLst>
          </p:cNvPr>
          <p:cNvSpPr/>
          <p:nvPr/>
        </p:nvSpPr>
        <p:spPr>
          <a:xfrm flipH="1" flipV="1">
            <a:off x="2988392" y="3721516"/>
            <a:ext cx="362520" cy="365575"/>
          </a:xfrm>
          <a:prstGeom prst="line">
            <a:avLst/>
          </a:prstGeom>
          <a:ln w="15875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CustomShape 12">
            <a:extLst>
              <a:ext uri="{FF2B5EF4-FFF2-40B4-BE49-F238E27FC236}">
                <a16:creationId xmlns:a16="http://schemas.microsoft.com/office/drawing/2014/main" id="{A243CEA0-100C-100F-3567-1397159F897F}"/>
              </a:ext>
            </a:extLst>
          </p:cNvPr>
          <p:cNvSpPr/>
          <p:nvPr/>
        </p:nvSpPr>
        <p:spPr>
          <a:xfrm>
            <a:off x="1478732" y="2296732"/>
            <a:ext cx="2552941" cy="453240"/>
          </a:xfrm>
          <a:custGeom>
            <a:avLst/>
            <a:gdLst/>
            <a:ahLst/>
            <a:cxnLst/>
            <a:rect l="l" t="t" r="r" b="b"/>
            <a:pathLst>
              <a:path w="8391" h="1263">
                <a:moveTo>
                  <a:pt x="210" y="0"/>
                </a:moveTo>
                <a:lnTo>
                  <a:pt x="210" y="0"/>
                </a:lnTo>
                <a:cubicBezTo>
                  <a:pt x="173" y="0"/>
                  <a:pt x="137" y="10"/>
                  <a:pt x="105" y="28"/>
                </a:cubicBezTo>
                <a:cubicBezTo>
                  <a:pt x="73" y="47"/>
                  <a:pt x="47" y="73"/>
                  <a:pt x="28" y="105"/>
                </a:cubicBezTo>
                <a:cubicBezTo>
                  <a:pt x="10" y="137"/>
                  <a:pt x="0" y="173"/>
                  <a:pt x="0" y="210"/>
                </a:cubicBezTo>
                <a:lnTo>
                  <a:pt x="0" y="1051"/>
                </a:lnTo>
                <a:lnTo>
                  <a:pt x="0" y="1052"/>
                </a:lnTo>
                <a:cubicBezTo>
                  <a:pt x="0" y="1089"/>
                  <a:pt x="10" y="1125"/>
                  <a:pt x="28" y="1157"/>
                </a:cubicBezTo>
                <a:cubicBezTo>
                  <a:pt x="47" y="1189"/>
                  <a:pt x="73" y="1215"/>
                  <a:pt x="105" y="1234"/>
                </a:cubicBezTo>
                <a:cubicBezTo>
                  <a:pt x="137" y="1252"/>
                  <a:pt x="173" y="1262"/>
                  <a:pt x="210" y="1262"/>
                </a:cubicBezTo>
                <a:lnTo>
                  <a:pt x="8179" y="1262"/>
                </a:lnTo>
                <a:lnTo>
                  <a:pt x="8180" y="1262"/>
                </a:lnTo>
                <a:cubicBezTo>
                  <a:pt x="8217" y="1262"/>
                  <a:pt x="8253" y="1252"/>
                  <a:pt x="8285" y="1234"/>
                </a:cubicBezTo>
                <a:cubicBezTo>
                  <a:pt x="8317" y="1215"/>
                  <a:pt x="8343" y="1189"/>
                  <a:pt x="8362" y="1157"/>
                </a:cubicBezTo>
                <a:cubicBezTo>
                  <a:pt x="8380" y="1125"/>
                  <a:pt x="8390" y="1089"/>
                  <a:pt x="8390" y="1052"/>
                </a:cubicBezTo>
                <a:lnTo>
                  <a:pt x="8390" y="210"/>
                </a:lnTo>
                <a:lnTo>
                  <a:pt x="8390" y="210"/>
                </a:lnTo>
                <a:lnTo>
                  <a:pt x="8390" y="210"/>
                </a:lnTo>
                <a:cubicBezTo>
                  <a:pt x="8390" y="173"/>
                  <a:pt x="8380" y="137"/>
                  <a:pt x="8362" y="105"/>
                </a:cubicBezTo>
                <a:cubicBezTo>
                  <a:pt x="8343" y="73"/>
                  <a:pt x="8317" y="47"/>
                  <a:pt x="8285" y="28"/>
                </a:cubicBezTo>
                <a:cubicBezTo>
                  <a:pt x="8253" y="10"/>
                  <a:pt x="8217" y="0"/>
                  <a:pt x="8180" y="0"/>
                </a:cubicBezTo>
                <a:lnTo>
                  <a:pt x="210" y="0"/>
                </a:ln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" name="CustomShape 13">
            <a:extLst>
              <a:ext uri="{FF2B5EF4-FFF2-40B4-BE49-F238E27FC236}">
                <a16:creationId xmlns:a16="http://schemas.microsoft.com/office/drawing/2014/main" id="{D593F4E5-CD55-E6CB-85A9-977977679713}"/>
              </a:ext>
            </a:extLst>
          </p:cNvPr>
          <p:cNvSpPr/>
          <p:nvPr/>
        </p:nvSpPr>
        <p:spPr>
          <a:xfrm>
            <a:off x="4406792" y="1973101"/>
            <a:ext cx="3226320" cy="777645"/>
          </a:xfrm>
          <a:custGeom>
            <a:avLst/>
            <a:gdLst/>
            <a:ahLst/>
            <a:cxnLst/>
            <a:rect l="l" t="t" r="r" b="b"/>
            <a:pathLst>
              <a:path w="10553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10128" y="2541"/>
                </a:lnTo>
                <a:lnTo>
                  <a:pt x="10129" y="2541"/>
                </a:lnTo>
                <a:cubicBezTo>
                  <a:pt x="10203" y="2541"/>
                  <a:pt x="10276" y="2521"/>
                  <a:pt x="10340" y="2484"/>
                </a:cubicBezTo>
                <a:cubicBezTo>
                  <a:pt x="10405" y="2447"/>
                  <a:pt x="10458" y="2394"/>
                  <a:pt x="10495" y="2329"/>
                </a:cubicBezTo>
                <a:cubicBezTo>
                  <a:pt x="10532" y="2265"/>
                  <a:pt x="10552" y="2192"/>
                  <a:pt x="10552" y="2118"/>
                </a:cubicBezTo>
                <a:lnTo>
                  <a:pt x="10552" y="423"/>
                </a:lnTo>
                <a:lnTo>
                  <a:pt x="10552" y="424"/>
                </a:lnTo>
                <a:lnTo>
                  <a:pt x="10552" y="424"/>
                </a:lnTo>
                <a:cubicBezTo>
                  <a:pt x="10552" y="349"/>
                  <a:pt x="10532" y="276"/>
                  <a:pt x="10495" y="212"/>
                </a:cubicBezTo>
                <a:cubicBezTo>
                  <a:pt x="10458" y="147"/>
                  <a:pt x="10405" y="94"/>
                  <a:pt x="10340" y="57"/>
                </a:cubicBezTo>
                <a:cubicBezTo>
                  <a:pt x="10276" y="20"/>
                  <a:pt x="10203" y="0"/>
                  <a:pt x="10129" y="0"/>
                </a:cubicBezTo>
                <a:lnTo>
                  <a:pt x="423" y="0"/>
                </a:ln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CustomShape 14">
            <a:extLst>
              <a:ext uri="{FF2B5EF4-FFF2-40B4-BE49-F238E27FC236}">
                <a16:creationId xmlns:a16="http://schemas.microsoft.com/office/drawing/2014/main" id="{CE894D5B-6B0F-7195-EC5B-F9516BBBE364}"/>
              </a:ext>
            </a:extLst>
          </p:cNvPr>
          <p:cNvSpPr/>
          <p:nvPr/>
        </p:nvSpPr>
        <p:spPr>
          <a:xfrm>
            <a:off x="7739957" y="1963180"/>
            <a:ext cx="3422072" cy="777645"/>
          </a:xfrm>
          <a:custGeom>
            <a:avLst/>
            <a:gdLst/>
            <a:ahLst/>
            <a:cxnLst/>
            <a:rect l="l" t="t" r="r" b="b"/>
            <a:pathLst>
              <a:path w="8925" h="3617">
                <a:moveTo>
                  <a:pt x="602" y="0"/>
                </a:moveTo>
                <a:lnTo>
                  <a:pt x="603" y="0"/>
                </a:lnTo>
                <a:cubicBezTo>
                  <a:pt x="497" y="0"/>
                  <a:pt x="393" y="28"/>
                  <a:pt x="301" y="81"/>
                </a:cubicBezTo>
                <a:cubicBezTo>
                  <a:pt x="210" y="134"/>
                  <a:pt x="134" y="210"/>
                  <a:pt x="81" y="301"/>
                </a:cubicBezTo>
                <a:cubicBezTo>
                  <a:pt x="28" y="393"/>
                  <a:pt x="0" y="497"/>
                  <a:pt x="0" y="603"/>
                </a:cubicBezTo>
                <a:lnTo>
                  <a:pt x="0" y="3013"/>
                </a:lnTo>
                <a:lnTo>
                  <a:pt x="0" y="3013"/>
                </a:lnTo>
                <a:cubicBezTo>
                  <a:pt x="0" y="3119"/>
                  <a:pt x="28" y="3223"/>
                  <a:pt x="81" y="3315"/>
                </a:cubicBezTo>
                <a:cubicBezTo>
                  <a:pt x="134" y="3406"/>
                  <a:pt x="210" y="3482"/>
                  <a:pt x="301" y="3535"/>
                </a:cubicBezTo>
                <a:cubicBezTo>
                  <a:pt x="393" y="3588"/>
                  <a:pt x="497" y="3616"/>
                  <a:pt x="603" y="3616"/>
                </a:cubicBezTo>
                <a:lnTo>
                  <a:pt x="8321" y="3615"/>
                </a:lnTo>
                <a:lnTo>
                  <a:pt x="8321" y="3616"/>
                </a:lnTo>
                <a:cubicBezTo>
                  <a:pt x="8427" y="3616"/>
                  <a:pt x="8531" y="3588"/>
                  <a:pt x="8623" y="3535"/>
                </a:cubicBezTo>
                <a:cubicBezTo>
                  <a:pt x="8714" y="3482"/>
                  <a:pt x="8790" y="3406"/>
                  <a:pt x="8843" y="3315"/>
                </a:cubicBezTo>
                <a:cubicBezTo>
                  <a:pt x="8896" y="3223"/>
                  <a:pt x="8924" y="3119"/>
                  <a:pt x="8924" y="3013"/>
                </a:cubicBezTo>
                <a:lnTo>
                  <a:pt x="8924" y="602"/>
                </a:lnTo>
                <a:lnTo>
                  <a:pt x="8924" y="603"/>
                </a:lnTo>
                <a:lnTo>
                  <a:pt x="8924" y="603"/>
                </a:lnTo>
                <a:cubicBezTo>
                  <a:pt x="8924" y="497"/>
                  <a:pt x="8896" y="393"/>
                  <a:pt x="8843" y="301"/>
                </a:cubicBezTo>
                <a:cubicBezTo>
                  <a:pt x="8790" y="210"/>
                  <a:pt x="8714" y="134"/>
                  <a:pt x="8623" y="81"/>
                </a:cubicBezTo>
                <a:cubicBezTo>
                  <a:pt x="8531" y="28"/>
                  <a:pt x="8427" y="0"/>
                  <a:pt x="8321" y="0"/>
                </a:cubicBezTo>
                <a:lnTo>
                  <a:pt x="602" y="0"/>
                </a:ln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7A55E437-5085-83D7-4A08-5B20C16AEE6C}"/>
              </a:ext>
            </a:extLst>
          </p:cNvPr>
          <p:cNvSpPr/>
          <p:nvPr/>
        </p:nvSpPr>
        <p:spPr>
          <a:xfrm>
            <a:off x="7716241" y="2011722"/>
            <a:ext cx="3422072" cy="777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Allow for sample multiplexing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using indices (barcodes)</a:t>
            </a:r>
            <a:endParaRPr lang="en-U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7D0539-A1F2-9E58-1419-05EA569D238D}"/>
              </a:ext>
            </a:extLst>
          </p:cNvPr>
          <p:cNvSpPr/>
          <p:nvPr/>
        </p:nvSpPr>
        <p:spPr>
          <a:xfrm>
            <a:off x="3926192" y="4087091"/>
            <a:ext cx="4164863" cy="62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792ED7E0-CED5-587D-B3C1-C426395CF95E}"/>
              </a:ext>
            </a:extLst>
          </p:cNvPr>
          <p:cNvSpPr/>
          <p:nvPr/>
        </p:nvSpPr>
        <p:spPr>
          <a:xfrm>
            <a:off x="3350912" y="3818500"/>
            <a:ext cx="2455560" cy="7257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PCR amplification of fragments</a:t>
            </a:r>
            <a:endParaRPr lang="en-US" sz="200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3" name="CustomShape 11">
            <a:extLst>
              <a:ext uri="{FF2B5EF4-FFF2-40B4-BE49-F238E27FC236}">
                <a16:creationId xmlns:a16="http://schemas.microsoft.com/office/drawing/2014/main" id="{C8572108-CEE9-ED50-FBCF-11CC985ECF12}"/>
              </a:ext>
            </a:extLst>
          </p:cNvPr>
          <p:cNvSpPr/>
          <p:nvPr/>
        </p:nvSpPr>
        <p:spPr>
          <a:xfrm>
            <a:off x="3350912" y="3832356"/>
            <a:ext cx="2420280" cy="725793"/>
          </a:xfrm>
          <a:custGeom>
            <a:avLst/>
            <a:gdLst/>
            <a:ahLst/>
            <a:cxnLst/>
            <a:rect l="l" t="t" r="r" b="b"/>
            <a:pathLst>
              <a:path w="6727" h="3600">
                <a:moveTo>
                  <a:pt x="599" y="0"/>
                </a:moveTo>
                <a:lnTo>
                  <a:pt x="600" y="0"/>
                </a:lnTo>
                <a:cubicBezTo>
                  <a:pt x="495" y="0"/>
                  <a:pt x="391" y="28"/>
                  <a:pt x="300" y="80"/>
                </a:cubicBezTo>
                <a:cubicBezTo>
                  <a:pt x="209" y="133"/>
                  <a:pt x="133" y="209"/>
                  <a:pt x="80" y="300"/>
                </a:cubicBezTo>
                <a:cubicBezTo>
                  <a:pt x="28" y="391"/>
                  <a:pt x="0" y="495"/>
                  <a:pt x="0" y="600"/>
                </a:cubicBezTo>
                <a:lnTo>
                  <a:pt x="0" y="2999"/>
                </a:lnTo>
                <a:lnTo>
                  <a:pt x="0" y="2999"/>
                </a:lnTo>
                <a:cubicBezTo>
                  <a:pt x="0" y="3104"/>
                  <a:pt x="28" y="3208"/>
                  <a:pt x="80" y="3299"/>
                </a:cubicBezTo>
                <a:cubicBezTo>
                  <a:pt x="133" y="3390"/>
                  <a:pt x="209" y="3466"/>
                  <a:pt x="300" y="3519"/>
                </a:cubicBezTo>
                <a:cubicBezTo>
                  <a:pt x="391" y="3571"/>
                  <a:pt x="495" y="3599"/>
                  <a:pt x="600" y="3599"/>
                </a:cubicBezTo>
                <a:lnTo>
                  <a:pt x="6126" y="3599"/>
                </a:lnTo>
                <a:lnTo>
                  <a:pt x="6126" y="3599"/>
                </a:lnTo>
                <a:cubicBezTo>
                  <a:pt x="6231" y="3599"/>
                  <a:pt x="6335" y="3571"/>
                  <a:pt x="6426" y="3519"/>
                </a:cubicBezTo>
                <a:cubicBezTo>
                  <a:pt x="6517" y="3466"/>
                  <a:pt x="6593" y="3390"/>
                  <a:pt x="6646" y="3299"/>
                </a:cubicBezTo>
                <a:cubicBezTo>
                  <a:pt x="6698" y="3208"/>
                  <a:pt x="6726" y="3104"/>
                  <a:pt x="6726" y="2999"/>
                </a:cubicBezTo>
                <a:lnTo>
                  <a:pt x="6726" y="599"/>
                </a:lnTo>
                <a:lnTo>
                  <a:pt x="6726" y="600"/>
                </a:lnTo>
                <a:lnTo>
                  <a:pt x="6726" y="600"/>
                </a:lnTo>
                <a:cubicBezTo>
                  <a:pt x="6726" y="495"/>
                  <a:pt x="6698" y="391"/>
                  <a:pt x="6646" y="300"/>
                </a:cubicBezTo>
                <a:cubicBezTo>
                  <a:pt x="6593" y="209"/>
                  <a:pt x="6517" y="133"/>
                  <a:pt x="6426" y="80"/>
                </a:cubicBezTo>
                <a:cubicBezTo>
                  <a:pt x="6335" y="28"/>
                  <a:pt x="6231" y="0"/>
                  <a:pt x="6126" y="0"/>
                </a:cubicBezTo>
                <a:lnTo>
                  <a:pt x="599" y="0"/>
                </a:ln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E12A01-BAD2-B244-E9D6-13044CA7DFCD}"/>
              </a:ext>
            </a:extLst>
          </p:cNvPr>
          <p:cNvPicPr/>
          <p:nvPr/>
        </p:nvPicPr>
        <p:blipFill>
          <a:blip r:embed="rId2"/>
          <a:srcRect r="71906"/>
          <a:stretch/>
        </p:blipFill>
        <p:spPr>
          <a:xfrm>
            <a:off x="1230480" y="1277280"/>
            <a:ext cx="2318040" cy="5028480"/>
          </a:xfrm>
          <a:prstGeom prst="rect">
            <a:avLst/>
          </a:prstGeom>
          <a:ln>
            <a:noFill/>
          </a:ln>
        </p:spPr>
      </p:pic>
      <p:sp>
        <p:nvSpPr>
          <p:cNvPr id="6" name="Line 2">
            <a:extLst>
              <a:ext uri="{FF2B5EF4-FFF2-40B4-BE49-F238E27FC236}">
                <a16:creationId xmlns:a16="http://schemas.microsoft.com/office/drawing/2014/main" id="{C6387EB3-F59F-64C2-B1D0-5F8312F3B118}"/>
              </a:ext>
            </a:extLst>
          </p:cNvPr>
          <p:cNvSpPr/>
          <p:nvPr/>
        </p:nvSpPr>
        <p:spPr>
          <a:xfrm flipV="1">
            <a:off x="7040880" y="5029200"/>
            <a:ext cx="704880" cy="18288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32456B25-35D2-E505-07C2-4FF6CDCDECAA}"/>
              </a:ext>
            </a:extLst>
          </p:cNvPr>
          <p:cNvSpPr/>
          <p:nvPr/>
        </p:nvSpPr>
        <p:spPr>
          <a:xfrm>
            <a:off x="7016760" y="4937760"/>
            <a:ext cx="4595400" cy="6393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7D7D9A-A7D3-8DD6-461A-F94C21AFE5B2}"/>
              </a:ext>
            </a:extLst>
          </p:cNvPr>
          <p:cNvSpPr/>
          <p:nvPr/>
        </p:nvSpPr>
        <p:spPr>
          <a:xfrm>
            <a:off x="6583680" y="1149926"/>
            <a:ext cx="2809702" cy="460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9A06A-7307-5D13-1358-E045AA161C9A}"/>
              </a:ext>
            </a:extLst>
          </p:cNvPr>
          <p:cNvSpPr/>
          <p:nvPr/>
        </p:nvSpPr>
        <p:spPr>
          <a:xfrm>
            <a:off x="5988468" y="2701636"/>
            <a:ext cx="357116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70068-36EC-8CAD-6FFF-1532728387CA}"/>
              </a:ext>
            </a:extLst>
          </p:cNvPr>
          <p:cNvSpPr/>
          <p:nvPr/>
        </p:nvSpPr>
        <p:spPr>
          <a:xfrm>
            <a:off x="7113877" y="4094685"/>
            <a:ext cx="449828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F29E4C-D1D9-6B23-839C-BBA766314B0A}"/>
              </a:ext>
            </a:extLst>
          </p:cNvPr>
          <p:cNvSpPr/>
          <p:nvPr/>
        </p:nvSpPr>
        <p:spPr>
          <a:xfrm>
            <a:off x="1108364" y="1149926"/>
            <a:ext cx="10778836" cy="532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6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D005AE-E9B8-DA45-3455-BE8FBDA5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" t="12208" r="4800" b="4414"/>
          <a:stretch/>
        </p:blipFill>
        <p:spPr>
          <a:xfrm>
            <a:off x="1902940" y="543697"/>
            <a:ext cx="85550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8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E12A01-BAD2-B244-E9D6-13044CA7DFCD}"/>
              </a:ext>
            </a:extLst>
          </p:cNvPr>
          <p:cNvPicPr/>
          <p:nvPr/>
        </p:nvPicPr>
        <p:blipFill>
          <a:blip r:embed="rId2"/>
          <a:srcRect r="71906"/>
          <a:stretch/>
        </p:blipFill>
        <p:spPr>
          <a:xfrm>
            <a:off x="1230480" y="1277280"/>
            <a:ext cx="2318040" cy="502848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D97E1A-B00D-5DB2-93C0-A0C2A98516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539520" y="1277280"/>
            <a:ext cx="8244000" cy="5028480"/>
          </a:xfrm>
          <a:prstGeom prst="rect">
            <a:avLst/>
          </a:prstGeom>
          <a:ln>
            <a:noFill/>
          </a:ln>
        </p:spPr>
      </p:pic>
      <p:sp>
        <p:nvSpPr>
          <p:cNvPr id="6" name="Line 2">
            <a:extLst>
              <a:ext uri="{FF2B5EF4-FFF2-40B4-BE49-F238E27FC236}">
                <a16:creationId xmlns:a16="http://schemas.microsoft.com/office/drawing/2014/main" id="{C6387EB3-F59F-64C2-B1D0-5F8312F3B118}"/>
              </a:ext>
            </a:extLst>
          </p:cNvPr>
          <p:cNvSpPr/>
          <p:nvPr/>
        </p:nvSpPr>
        <p:spPr>
          <a:xfrm flipV="1">
            <a:off x="7040880" y="5029200"/>
            <a:ext cx="704880" cy="18288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32456B25-35D2-E505-07C2-4FF6CDCDECAA}"/>
              </a:ext>
            </a:extLst>
          </p:cNvPr>
          <p:cNvSpPr/>
          <p:nvPr/>
        </p:nvSpPr>
        <p:spPr>
          <a:xfrm>
            <a:off x="7016760" y="4937760"/>
            <a:ext cx="4595400" cy="6393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7D7D9A-A7D3-8DD6-461A-F94C21AFE5B2}"/>
              </a:ext>
            </a:extLst>
          </p:cNvPr>
          <p:cNvSpPr/>
          <p:nvPr/>
        </p:nvSpPr>
        <p:spPr>
          <a:xfrm>
            <a:off x="6583680" y="1149926"/>
            <a:ext cx="2809702" cy="460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E179F-9D9C-3C74-8534-D4AAC0F3468F}"/>
              </a:ext>
            </a:extLst>
          </p:cNvPr>
          <p:cNvSpPr txBox="1"/>
          <p:nvPr/>
        </p:nvSpPr>
        <p:spPr>
          <a:xfrm>
            <a:off x="6151420" y="1228088"/>
            <a:ext cx="3863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A </a:t>
            </a:r>
            <a:r>
              <a:rPr lang="en-US" b="1" u="sng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flow cell</a:t>
            </a:r>
            <a:r>
              <a:rPr lang="en-U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 contains multiple </a:t>
            </a:r>
            <a:r>
              <a:rPr lang="en-US" b="1" u="sng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lanes</a:t>
            </a:r>
            <a:endParaRPr lang="en-US" b="1" u="sng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9A06A-7307-5D13-1358-E045AA161C9A}"/>
              </a:ext>
            </a:extLst>
          </p:cNvPr>
          <p:cNvSpPr/>
          <p:nvPr/>
        </p:nvSpPr>
        <p:spPr>
          <a:xfrm>
            <a:off x="5988468" y="2701636"/>
            <a:ext cx="357116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70068-36EC-8CAD-6FFF-1532728387CA}"/>
              </a:ext>
            </a:extLst>
          </p:cNvPr>
          <p:cNvSpPr/>
          <p:nvPr/>
        </p:nvSpPr>
        <p:spPr>
          <a:xfrm>
            <a:off x="7113877" y="4094685"/>
            <a:ext cx="449828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44CC7-B5A2-1ADA-4C2E-A16F194D32F0}"/>
              </a:ext>
            </a:extLst>
          </p:cNvPr>
          <p:cNvSpPr txBox="1"/>
          <p:nvPr/>
        </p:nvSpPr>
        <p:spPr>
          <a:xfrm>
            <a:off x="6960154" y="4039843"/>
            <a:ext cx="3444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A </a:t>
            </a:r>
            <a:r>
              <a:rPr lang="en-US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lane</a:t>
            </a:r>
            <a:r>
              <a:rPr lang="en-U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 contains multiple </a:t>
            </a:r>
            <a:r>
              <a:rPr lang="en-US" b="1" u="sng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columns </a:t>
            </a:r>
            <a:r>
              <a:rPr lang="en-US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each with many </a:t>
            </a:r>
            <a:r>
              <a:rPr lang="en-US" b="1" u="sng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tiles</a:t>
            </a:r>
            <a:endParaRPr lang="en-US" b="1" u="sng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F29E4C-D1D9-6B23-839C-BBA766314B0A}"/>
              </a:ext>
            </a:extLst>
          </p:cNvPr>
          <p:cNvSpPr/>
          <p:nvPr/>
        </p:nvSpPr>
        <p:spPr>
          <a:xfrm>
            <a:off x="1108364" y="1149926"/>
            <a:ext cx="10778836" cy="532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56978-A2E6-4BB5-E989-89136A357F09}"/>
              </a:ext>
            </a:extLst>
          </p:cNvPr>
          <p:cNvSpPr txBox="1"/>
          <p:nvPr/>
        </p:nvSpPr>
        <p:spPr>
          <a:xfrm>
            <a:off x="6794825" y="5064277"/>
            <a:ext cx="2279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  Each speck in a tile</a:t>
            </a:r>
            <a:br>
              <a:rPr lang="en-U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</a:br>
            <a:r>
              <a:rPr lang="en-U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is a </a:t>
            </a:r>
            <a:r>
              <a:rPr lang="en-US" b="1" u="sng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cluster</a:t>
            </a:r>
            <a:r>
              <a:rPr lang="en-U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Noto Sans CJK SC"/>
              </a:rPr>
              <a:t> (!)</a:t>
            </a:r>
            <a:endParaRPr lang="en-US" b="1" u="sng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9495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D4CD8B-49C8-44E9-16F3-0C7D0F9322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16629" y="1687440"/>
            <a:ext cx="9959040" cy="28476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AC81F-68C8-2A05-28CC-B7D3FC5290B6}"/>
              </a:ext>
            </a:extLst>
          </p:cNvPr>
          <p:cNvPicPr/>
          <p:nvPr/>
        </p:nvPicPr>
        <p:blipFill>
          <a:blip r:embed="rId3"/>
          <a:srcRect l="37530" t="89091" r="37149"/>
          <a:stretch/>
        </p:blipFill>
        <p:spPr>
          <a:xfrm>
            <a:off x="8690749" y="4618170"/>
            <a:ext cx="2284920" cy="50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04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52087-59B3-29A1-3414-3A6E6A04B27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17680" y="1917360"/>
            <a:ext cx="9280080" cy="426600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C6343044-D593-8942-1B1F-696D90CC2EF0}"/>
              </a:ext>
            </a:extLst>
          </p:cNvPr>
          <p:cNvSpPr/>
          <p:nvPr/>
        </p:nvSpPr>
        <p:spPr>
          <a:xfrm>
            <a:off x="1920240" y="1900800"/>
            <a:ext cx="5909760" cy="7473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4AA1C79-A915-8772-B158-87C203B0722C}"/>
              </a:ext>
            </a:extLst>
          </p:cNvPr>
          <p:cNvSpPr/>
          <p:nvPr/>
        </p:nvSpPr>
        <p:spPr>
          <a:xfrm>
            <a:off x="6949440" y="5436000"/>
            <a:ext cx="3565440" cy="7473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82A985BA-93A0-CD9D-4177-0424CB609D28}"/>
              </a:ext>
            </a:extLst>
          </p:cNvPr>
          <p:cNvSpPr/>
          <p:nvPr/>
        </p:nvSpPr>
        <p:spPr>
          <a:xfrm>
            <a:off x="4389120" y="6123600"/>
            <a:ext cx="3931200" cy="59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9F856DD5-66F6-2F07-9F60-F2327314EE64}"/>
              </a:ext>
            </a:extLst>
          </p:cNvPr>
          <p:cNvSpPr/>
          <p:nvPr/>
        </p:nvSpPr>
        <p:spPr>
          <a:xfrm>
            <a:off x="1619640" y="1588320"/>
            <a:ext cx="2341800" cy="12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Add color-labeled nucleotides + DNA polymerase</a:t>
            </a:r>
            <a:endParaRPr lang="en-U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8403361-133F-364A-2745-61057641F6AF}"/>
              </a:ext>
            </a:extLst>
          </p:cNvPr>
          <p:cNvSpPr/>
          <p:nvPr/>
        </p:nvSpPr>
        <p:spPr>
          <a:xfrm>
            <a:off x="2801880" y="2848680"/>
            <a:ext cx="210960" cy="94932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D57D23E5-54ED-BCB8-54E3-C126607B01FB}"/>
              </a:ext>
            </a:extLst>
          </p:cNvPr>
          <p:cNvSpPr/>
          <p:nvPr/>
        </p:nvSpPr>
        <p:spPr>
          <a:xfrm>
            <a:off x="4492080" y="1511280"/>
            <a:ext cx="2986560" cy="12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When nucleotide is incorporated: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   light emitted &amp; pictures taken</a:t>
            </a:r>
            <a:endParaRPr lang="en-U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D2FEC874-C43D-1B1D-E064-9862E833D705}"/>
              </a:ext>
            </a:extLst>
          </p:cNvPr>
          <p:cNvSpPr/>
          <p:nvPr/>
        </p:nvSpPr>
        <p:spPr>
          <a:xfrm>
            <a:off x="7245000" y="2169000"/>
            <a:ext cx="890640" cy="3747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C85174-4FA3-E334-D763-19D0F5B5B5A9}"/>
              </a:ext>
            </a:extLst>
          </p:cNvPr>
          <p:cNvPicPr/>
          <p:nvPr/>
        </p:nvPicPr>
        <p:blipFill>
          <a:blip r:embed="rId3"/>
          <a:srcRect l="37530" t="89091" r="37149"/>
          <a:stretch/>
        </p:blipFill>
        <p:spPr>
          <a:xfrm>
            <a:off x="8732160" y="5556060"/>
            <a:ext cx="2284920" cy="50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50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6951C5-AD51-0456-D1BB-BBA8DB2711D5}"/>
              </a:ext>
            </a:extLst>
          </p:cNvPr>
          <p:cNvPicPr/>
          <p:nvPr/>
        </p:nvPicPr>
        <p:blipFill>
          <a:blip r:embed="rId2"/>
          <a:srcRect t="6753"/>
          <a:stretch/>
        </p:blipFill>
        <p:spPr>
          <a:xfrm>
            <a:off x="1463040" y="2283120"/>
            <a:ext cx="10126080" cy="382140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85FFC653-AB3C-DC4E-C479-E065AFFE7639}"/>
              </a:ext>
            </a:extLst>
          </p:cNvPr>
          <p:cNvSpPr/>
          <p:nvPr/>
        </p:nvSpPr>
        <p:spPr>
          <a:xfrm>
            <a:off x="1698480" y="1370520"/>
            <a:ext cx="4296960" cy="6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Terminators prevent continuous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addition, hence “cycles”</a:t>
            </a:r>
            <a:endParaRPr lang="en-U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2BC9C2D-B24B-9877-91E9-4AC57880203D}"/>
              </a:ext>
            </a:extLst>
          </p:cNvPr>
          <p:cNvSpPr/>
          <p:nvPr/>
        </p:nvSpPr>
        <p:spPr>
          <a:xfrm>
            <a:off x="2194560" y="1639800"/>
            <a:ext cx="2011320" cy="953280"/>
          </a:xfrm>
          <a:custGeom>
            <a:avLst/>
            <a:gdLst/>
            <a:ahLst/>
            <a:cxnLst/>
            <a:rect l="l" t="t" r="r" b="b"/>
            <a:pathLst>
              <a:path w="5589" h="2650">
                <a:moveTo>
                  <a:pt x="0" y="2355"/>
                </a:moveTo>
                <a:cubicBezTo>
                  <a:pt x="2958" y="0"/>
                  <a:pt x="5588" y="2649"/>
                  <a:pt x="5588" y="2649"/>
                </a:cubicBezTo>
              </a:path>
            </a:pathLst>
          </a:custGeom>
          <a:noFill/>
          <a:ln w="2916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1F70460-2C38-EB03-44D0-F78E90A57257}"/>
              </a:ext>
            </a:extLst>
          </p:cNvPr>
          <p:cNvSpPr/>
          <p:nvPr/>
        </p:nvSpPr>
        <p:spPr>
          <a:xfrm>
            <a:off x="6756839" y="1389240"/>
            <a:ext cx="4296959" cy="6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ea typeface="DejaVu Sans"/>
              </a:rPr>
              <a:t>- One cycle = one added nucleotide</a:t>
            </a:r>
          </a:p>
          <a:p>
            <a:pPr>
              <a:lnSpc>
                <a:spcPct val="100000"/>
              </a:lnSpc>
            </a:pPr>
            <a:r>
              <a:rPr lang="en-US" sz="2000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</a:rPr>
              <a:t>- Read length = number of cycles</a:t>
            </a:r>
            <a:endParaRPr lang="en-US" sz="2000" b="0" i="1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FE94B-E0C2-2737-DEED-89E08362E46C}"/>
              </a:ext>
            </a:extLst>
          </p:cNvPr>
          <p:cNvPicPr/>
          <p:nvPr/>
        </p:nvPicPr>
        <p:blipFill>
          <a:blip r:embed="rId3"/>
          <a:srcRect l="37530" t="89091" r="37149"/>
          <a:stretch/>
        </p:blipFill>
        <p:spPr>
          <a:xfrm>
            <a:off x="9302220" y="6064020"/>
            <a:ext cx="2284920" cy="50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2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1CD5E-DF6B-4A45-610A-730D4838293F}"/>
              </a:ext>
            </a:extLst>
          </p:cNvPr>
          <p:cNvPicPr/>
          <p:nvPr/>
        </p:nvPicPr>
        <p:blipFill rotWithShape="1">
          <a:blip r:embed="rId2"/>
          <a:srcRect t="5949"/>
          <a:stretch/>
        </p:blipFill>
        <p:spPr>
          <a:xfrm>
            <a:off x="2161309" y="942108"/>
            <a:ext cx="4980600" cy="4551927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25FFB4-7802-51EB-8AB0-94D93DE45E1E}"/>
              </a:ext>
            </a:extLst>
          </p:cNvPr>
          <p:cNvPicPr/>
          <p:nvPr/>
        </p:nvPicPr>
        <p:blipFill>
          <a:blip r:embed="rId3"/>
          <a:srcRect l="37530" t="89091" r="37149"/>
          <a:stretch/>
        </p:blipFill>
        <p:spPr>
          <a:xfrm>
            <a:off x="5118251" y="5087432"/>
            <a:ext cx="2284920" cy="50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22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icroarray&#10;&#10;Description automatically generated">
            <a:extLst>
              <a:ext uri="{FF2B5EF4-FFF2-40B4-BE49-F238E27FC236}">
                <a16:creationId xmlns:a16="http://schemas.microsoft.com/office/drawing/2014/main" id="{2CD47062-8BFC-3509-D9CD-86FA144E8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543"/>
          <a:stretch/>
        </p:blipFill>
        <p:spPr>
          <a:xfrm>
            <a:off x="2404075" y="407774"/>
            <a:ext cx="6990801" cy="58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A6770A-D037-9285-CBF8-5AD1E40896B7}"/>
              </a:ext>
            </a:extLst>
          </p:cNvPr>
          <p:cNvGrpSpPr/>
          <p:nvPr/>
        </p:nvGrpSpPr>
        <p:grpSpPr>
          <a:xfrm>
            <a:off x="2252520" y="495298"/>
            <a:ext cx="7027403" cy="5510086"/>
            <a:chOff x="2252520" y="495298"/>
            <a:chExt cx="7027403" cy="5510086"/>
          </a:xfrm>
        </p:grpSpPr>
        <p:pic>
          <p:nvPicPr>
            <p:cNvPr id="4" name="Picture 3" descr="A diagram of a process&#10;&#10;Description automatically generated">
              <a:extLst>
                <a:ext uri="{FF2B5EF4-FFF2-40B4-BE49-F238E27FC236}">
                  <a16:creationId xmlns:a16="http://schemas.microsoft.com/office/drawing/2014/main" id="{A0077C51-2940-8238-C3B7-2714E59A1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9970"/>
            <a:stretch/>
          </p:blipFill>
          <p:spPr>
            <a:xfrm>
              <a:off x="2252520" y="495298"/>
              <a:ext cx="7027403" cy="3335639"/>
            </a:xfrm>
            <a:prstGeom prst="rect">
              <a:avLst/>
            </a:prstGeom>
          </p:spPr>
        </p:pic>
        <p:pic>
          <p:nvPicPr>
            <p:cNvPr id="5" name="Picture 4" descr="A diagram of a process&#10;&#10;Description automatically generated">
              <a:extLst>
                <a:ext uri="{FF2B5EF4-FFF2-40B4-BE49-F238E27FC236}">
                  <a16:creationId xmlns:a16="http://schemas.microsoft.com/office/drawing/2014/main" id="{EAE3C916-F7EA-9C8C-1DB0-8A1BACBCC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454" b="15818"/>
            <a:stretch/>
          </p:blipFill>
          <p:spPr>
            <a:xfrm>
              <a:off x="2739853" y="3830937"/>
              <a:ext cx="6052736" cy="2174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0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881E64-FCB3-B316-AAE0-B8659E2291D3}"/>
              </a:ext>
            </a:extLst>
          </p:cNvPr>
          <p:cNvGrpSpPr/>
          <p:nvPr/>
        </p:nvGrpSpPr>
        <p:grpSpPr>
          <a:xfrm>
            <a:off x="2037522" y="1143000"/>
            <a:ext cx="7404652" cy="965680"/>
            <a:chOff x="2037522" y="1143000"/>
            <a:chExt cx="7404652" cy="9656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7AA0DE-7436-51E3-11D5-1120364B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31" t="3403" b="38620"/>
            <a:stretch/>
          </p:blipFill>
          <p:spPr>
            <a:xfrm>
              <a:off x="2037522" y="1143000"/>
              <a:ext cx="7404652" cy="5068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884231-DEBC-3B06-6601-0DF9ACE2A35F}"/>
                </a:ext>
              </a:extLst>
            </p:cNvPr>
            <p:cNvSpPr txBox="1"/>
            <p:nvPr/>
          </p:nvSpPr>
          <p:spPr>
            <a:xfrm>
              <a:off x="2256184" y="1739348"/>
              <a:ext cx="1043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genome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235CA-9980-92CF-5694-0FD71E7E3B7F}"/>
                </a:ext>
              </a:extLst>
            </p:cNvPr>
            <p:cNvSpPr txBox="1"/>
            <p:nvPr/>
          </p:nvSpPr>
          <p:spPr>
            <a:xfrm>
              <a:off x="4982819" y="1715293"/>
              <a:ext cx="1527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transcriptome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69189-3790-4678-071B-45A6F81F58A2}"/>
                </a:ext>
              </a:extLst>
            </p:cNvPr>
            <p:cNvSpPr txBox="1"/>
            <p:nvPr/>
          </p:nvSpPr>
          <p:spPr>
            <a:xfrm>
              <a:off x="8133523" y="1715293"/>
              <a:ext cx="1298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proteome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E0C4034-9A3E-136C-18B0-0B234BA57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1" t="3403" b="38620"/>
          <a:stretch/>
        </p:blipFill>
        <p:spPr>
          <a:xfrm>
            <a:off x="2044149" y="2946160"/>
            <a:ext cx="7404652" cy="5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4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7166FF4-D445-3B1C-C185-0A2F2BCEABD3}"/>
              </a:ext>
            </a:extLst>
          </p:cNvPr>
          <p:cNvGrpSpPr/>
          <p:nvPr/>
        </p:nvGrpSpPr>
        <p:grpSpPr>
          <a:xfrm>
            <a:off x="1519583" y="652669"/>
            <a:ext cx="9034944" cy="4336773"/>
            <a:chOff x="1519583" y="652669"/>
            <a:chExt cx="9034944" cy="4336773"/>
          </a:xfrm>
        </p:grpSpPr>
        <p:pic>
          <p:nvPicPr>
            <p:cNvPr id="3" name="Picture 2" descr="A diagram of a dna sequence&#10;&#10;Description automatically generated">
              <a:extLst>
                <a:ext uri="{FF2B5EF4-FFF2-40B4-BE49-F238E27FC236}">
                  <a16:creationId xmlns:a16="http://schemas.microsoft.com/office/drawing/2014/main" id="{CEC1E260-778E-2A86-92C2-D4AFF8691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583" y="652669"/>
              <a:ext cx="9034944" cy="433677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460D30-AA61-2C14-F1FE-5E517586BA5B}"/>
                </a:ext>
              </a:extLst>
            </p:cNvPr>
            <p:cNvSpPr txBox="1"/>
            <p:nvPr/>
          </p:nvSpPr>
          <p:spPr>
            <a:xfrm>
              <a:off x="3073504" y="1038547"/>
              <a:ext cx="1478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Transcription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773332-DFE3-4136-D890-DB1FAD00A569}"/>
                </a:ext>
              </a:extLst>
            </p:cNvPr>
            <p:cNvCxnSpPr>
              <a:cxnSpLocks/>
            </p:cNvCxnSpPr>
            <p:nvPr/>
          </p:nvCxnSpPr>
          <p:spPr>
            <a:xfrm>
              <a:off x="4319095" y="1118684"/>
              <a:ext cx="0" cy="25841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69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9D9B5A-7A11-17B2-73FB-D338B5078334}"/>
              </a:ext>
            </a:extLst>
          </p:cNvPr>
          <p:cNvGrpSpPr/>
          <p:nvPr/>
        </p:nvGrpSpPr>
        <p:grpSpPr>
          <a:xfrm>
            <a:off x="1260764" y="935759"/>
            <a:ext cx="7910945" cy="2971224"/>
            <a:chOff x="1260764" y="935759"/>
            <a:chExt cx="7910945" cy="2971224"/>
          </a:xfrm>
        </p:grpSpPr>
        <p:pic>
          <p:nvPicPr>
            <p:cNvPr id="5" name="Picture 4" descr="A diagram of a structure&#10;&#10;Description automatically generated with medium confidence">
              <a:extLst>
                <a:ext uri="{FF2B5EF4-FFF2-40B4-BE49-F238E27FC236}">
                  <a16:creationId xmlns:a16="http://schemas.microsoft.com/office/drawing/2014/main" id="{FEE1EDC0-AAAF-E112-8E8F-8F94E90A8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27" r="1450" b="5299"/>
            <a:stretch/>
          </p:blipFill>
          <p:spPr>
            <a:xfrm>
              <a:off x="1260764" y="935759"/>
              <a:ext cx="7910945" cy="297122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CBB8E1-1DDB-94B2-0D24-F86CCB95BFDA}"/>
                </a:ext>
              </a:extLst>
            </p:cNvPr>
            <p:cNvSpPr/>
            <p:nvPr/>
          </p:nvSpPr>
          <p:spPr>
            <a:xfrm>
              <a:off x="2507673" y="1011382"/>
              <a:ext cx="6414654" cy="706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19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47980-9710-C55E-8A6E-4F996C36221C}"/>
              </a:ext>
            </a:extLst>
          </p:cNvPr>
          <p:cNvGrpSpPr/>
          <p:nvPr/>
        </p:nvGrpSpPr>
        <p:grpSpPr>
          <a:xfrm>
            <a:off x="166249" y="846360"/>
            <a:ext cx="11152333" cy="3782969"/>
            <a:chOff x="166249" y="846360"/>
            <a:chExt cx="11152333" cy="3782969"/>
          </a:xfrm>
        </p:grpSpPr>
        <p:pic>
          <p:nvPicPr>
            <p:cNvPr id="7" name="Picture 6" descr="A white machine with blue text&#10;&#10;Description automatically generated">
              <a:extLst>
                <a:ext uri="{FF2B5EF4-FFF2-40B4-BE49-F238E27FC236}">
                  <a16:creationId xmlns:a16="http://schemas.microsoft.com/office/drawing/2014/main" id="{7F3A515C-5664-29F6-5ADD-F4C503E92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13"/>
            <a:stretch/>
          </p:blipFill>
          <p:spPr>
            <a:xfrm>
              <a:off x="3920264" y="846360"/>
              <a:ext cx="7398318" cy="2582640"/>
            </a:xfrm>
            <a:prstGeom prst="rect">
              <a:avLst/>
            </a:prstGeom>
          </p:spPr>
        </p:pic>
        <p:pic>
          <p:nvPicPr>
            <p:cNvPr id="9" name="Picture 8" descr="A close-up of a machine&#10;&#10;Description automatically generated">
              <a:extLst>
                <a:ext uri="{FF2B5EF4-FFF2-40B4-BE49-F238E27FC236}">
                  <a16:creationId xmlns:a16="http://schemas.microsoft.com/office/drawing/2014/main" id="{D9D65746-7BAD-3EAD-975B-A74D946F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892" y="1633680"/>
              <a:ext cx="2095500" cy="1739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43EBA-5580-EF06-BEC2-0284532BEF28}"/>
                </a:ext>
              </a:extLst>
            </p:cNvPr>
            <p:cNvSpPr txBox="1"/>
            <p:nvPr/>
          </p:nvSpPr>
          <p:spPr>
            <a:xfrm>
              <a:off x="166249" y="3429000"/>
              <a:ext cx="11152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Max. output</a:t>
              </a:r>
              <a:r>
                <a:rPr lang="en-US" dirty="0"/>
                <a:t>	      15 Gb		            360 Gb		           6000 Gb		              16 Tb</a:t>
              </a:r>
            </a:p>
            <a:p>
              <a:r>
                <a:rPr lang="en-US" b="1" dirty="0"/>
                <a:t>Max. # reads</a:t>
              </a:r>
              <a:r>
                <a:rPr lang="en-US" dirty="0"/>
                <a:t>	      25 M		            1.2 B		           20 B		              52 B</a:t>
              </a:r>
            </a:p>
            <a:p>
              <a:r>
                <a:rPr lang="en-US" b="1" dirty="0"/>
                <a:t>Max. read length          </a:t>
              </a:r>
              <a:r>
                <a:rPr lang="en-US" dirty="0"/>
                <a:t>300 bp                             300 bp	                             250 bp                                           150 bp</a:t>
              </a:r>
            </a:p>
            <a:p>
              <a:r>
                <a:rPr lang="en-US" b="1" dirty="0"/>
                <a:t>Price per Gb</a:t>
              </a:r>
              <a:r>
                <a:rPr lang="en-US" dirty="0"/>
                <a:t>	      $100-$200                      $17-$60                                     $5-$30		               $2-$3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DE3E2-9B77-CEA5-90DF-06C63EE510CA}"/>
              </a:ext>
            </a:extLst>
          </p:cNvPr>
          <p:cNvGrpSpPr/>
          <p:nvPr/>
        </p:nvGrpSpPr>
        <p:grpSpPr>
          <a:xfrm>
            <a:off x="1377142" y="673245"/>
            <a:ext cx="9143280" cy="4067753"/>
            <a:chOff x="1377142" y="673245"/>
            <a:chExt cx="9143280" cy="4067753"/>
          </a:xfrm>
        </p:grpSpPr>
        <p:pic>
          <p:nvPicPr>
            <p:cNvPr id="2" name="Picture 8_2" descr="A close up of electronics&#10;&#10;Description automatically generated">
              <a:extLst>
                <a:ext uri="{FF2B5EF4-FFF2-40B4-BE49-F238E27FC236}">
                  <a16:creationId xmlns:a16="http://schemas.microsoft.com/office/drawing/2014/main" id="{0D0F7E4E-8FC0-3665-F0DD-85F1E07D7F1C}"/>
                </a:ext>
              </a:extLst>
            </p:cNvPr>
            <p:cNvPicPr/>
            <p:nvPr/>
          </p:nvPicPr>
          <p:blipFill rotWithShape="1">
            <a:blip r:embed="rId2"/>
            <a:srcRect l="8881" b="15386"/>
            <a:stretch/>
          </p:blipFill>
          <p:spPr>
            <a:xfrm>
              <a:off x="1450571" y="2302603"/>
              <a:ext cx="3475821" cy="1553400"/>
            </a:xfrm>
            <a:prstGeom prst="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</p:pic>
        <p:pic>
          <p:nvPicPr>
            <p:cNvPr id="3" name="Picture 10_1" descr="A close up of a device&#10;&#10;Description automatically generated">
              <a:extLst>
                <a:ext uri="{FF2B5EF4-FFF2-40B4-BE49-F238E27FC236}">
                  <a16:creationId xmlns:a16="http://schemas.microsoft.com/office/drawing/2014/main" id="{970422D6-FB27-4F05-1D2B-C16E1F7BC7E3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377142" y="673245"/>
              <a:ext cx="3622680" cy="1575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D6CF18-F46A-67BF-0A5F-8E2ECEF03AAF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6406342" y="1183058"/>
              <a:ext cx="4114080" cy="2019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0D874-3658-8576-2063-BCCBEBED5E01}"/>
                </a:ext>
              </a:extLst>
            </p:cNvPr>
            <p:cNvSpPr txBox="1"/>
            <p:nvPr/>
          </p:nvSpPr>
          <p:spPr>
            <a:xfrm>
              <a:off x="2513622" y="3910001"/>
              <a:ext cx="134971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 err="1"/>
                <a:t>MinION</a:t>
              </a:r>
              <a:br>
                <a:rPr lang="en-US" sz="2400" b="1" dirty="0"/>
              </a:br>
              <a:r>
                <a:rPr lang="en-US" sz="2400" dirty="0"/>
                <a:t>~15 Gb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522A56-E739-6C18-06CB-BF0D28C4FFFA}"/>
                </a:ext>
              </a:extLst>
            </p:cNvPr>
            <p:cNvSpPr txBox="1"/>
            <p:nvPr/>
          </p:nvSpPr>
          <p:spPr>
            <a:xfrm>
              <a:off x="6887977" y="3910000"/>
              <a:ext cx="337824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             </a:t>
              </a:r>
              <a:r>
                <a:rPr lang="en-US" sz="2400" b="1" dirty="0" err="1"/>
                <a:t>PromethION</a:t>
              </a:r>
              <a:br>
                <a:rPr lang="en-US" sz="2400" b="1" dirty="0"/>
              </a:br>
              <a:r>
                <a:rPr lang="en-US" sz="2400" dirty="0"/>
                <a:t>~90 Gb x 24/48 </a:t>
              </a:r>
              <a:r>
                <a:rPr lang="en-US" sz="2400" dirty="0" err="1"/>
                <a:t>flowcells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90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248</Words>
  <Application>Microsoft Macintosh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Poelstra, Jelmer</dc:creator>
  <cp:lastModifiedBy>Poelstra, Jelmer</cp:lastModifiedBy>
  <cp:revision>14</cp:revision>
  <dcterms:created xsi:type="dcterms:W3CDTF">2024-01-14T15:53:55Z</dcterms:created>
  <dcterms:modified xsi:type="dcterms:W3CDTF">2024-01-15T23:11:56Z</dcterms:modified>
</cp:coreProperties>
</file>