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58" r:id="rId6"/>
    <p:sldId id="263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262" r:id="rId16"/>
    <p:sldId id="32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8F4F37-245C-4A77-8D10-B3C34DBD29A0}">
  <a:tblStyle styleId="{E88F4F37-245C-4A77-8D10-B3C34DBD29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61526d799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61526d799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621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94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408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106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577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47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161526d799_0_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161526d799_0_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61526d799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61526d799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94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933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05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590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marL="914400" lvl="1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25908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25907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Application of Priority Queue and Heap</a:t>
            </a:r>
            <a:endParaRPr lang="en-US" sz="3100" dirty="0"/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Ethan Jelo P. Martinez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"/>
          <p:cNvSpPr txBox="1">
            <a:spLocks noGrp="1"/>
          </p:cNvSpPr>
          <p:nvPr>
            <p:ph type="title"/>
          </p:nvPr>
        </p:nvSpPr>
        <p:spPr>
          <a:xfrm>
            <a:off x="2010986" y="2317902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Helper</a:t>
            </a:r>
            <a:br>
              <a:rPr lang="en" sz="6600" dirty="0"/>
            </a:br>
            <a:r>
              <a:rPr lang="en" sz="6600" dirty="0"/>
              <a:t>Functions</a:t>
            </a:r>
            <a:endParaRPr sz="6600" dirty="0"/>
          </a:p>
        </p:txBody>
      </p:sp>
      <p:grpSp>
        <p:nvGrpSpPr>
          <p:cNvPr id="797" name="Google Shape;797;p40"/>
          <p:cNvGrpSpPr/>
          <p:nvPr/>
        </p:nvGrpSpPr>
        <p:grpSpPr>
          <a:xfrm>
            <a:off x="5454124" y="661324"/>
            <a:ext cx="2058986" cy="943002"/>
            <a:chOff x="5454124" y="661324"/>
            <a:chExt cx="2058986" cy="943002"/>
          </a:xfrm>
        </p:grpSpPr>
        <p:grpSp>
          <p:nvGrpSpPr>
            <p:cNvPr id="798" name="Google Shape;798;p40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99" name="Google Shape;799;p40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8" name="Google Shape;818;p40"/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819" name="Google Shape;819;p40"/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0"/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821" name="Google Shape;821;p40"/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41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Peek</a:t>
            </a:r>
            <a:endParaRPr dirty="0"/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5" name="Google Shape;705;p38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Swap</a:t>
            </a:r>
            <a:endParaRPr dirty="0"/>
          </a:p>
        </p:txBody>
      </p:sp>
      <p:sp>
        <p:nvSpPr>
          <p:cNvPr id="706" name="Google Shape;706;p38"/>
          <p:cNvSpPr txBox="1">
            <a:spLocks noGrp="1"/>
          </p:cNvSpPr>
          <p:nvPr>
            <p:ph type="title" idx="4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8" name="Google Shape;708;p38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Resize</a:t>
            </a:r>
            <a:endParaRPr dirty="0"/>
          </a:p>
        </p:txBody>
      </p:sp>
      <p:sp>
        <p:nvSpPr>
          <p:cNvPr id="709" name="Google Shape;709;p38"/>
          <p:cNvSpPr txBox="1">
            <a:spLocks noGrp="1"/>
          </p:cNvSpPr>
          <p:nvPr>
            <p:ph type="title" idx="7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1" name="Google Shape;711;p38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Constructor</a:t>
            </a:r>
            <a:endParaRPr dirty="0"/>
          </a:p>
        </p:txBody>
      </p:sp>
      <p:sp>
        <p:nvSpPr>
          <p:cNvPr id="712" name="Google Shape;712;p38"/>
          <p:cNvSpPr txBox="1">
            <a:spLocks noGrp="1"/>
          </p:cNvSpPr>
          <p:nvPr>
            <p:ph type="title" idx="13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4" name="Google Shape;714;p38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 Functions</a:t>
            </a:r>
            <a:endParaRPr dirty="0"/>
          </a:p>
        </p:txBody>
      </p:sp>
      <p:sp>
        <p:nvSpPr>
          <p:cNvPr id="715" name="Google Shape;715;p38"/>
          <p:cNvSpPr txBox="1">
            <a:spLocks noGrp="1"/>
          </p:cNvSpPr>
          <p:nvPr>
            <p:ph type="title" idx="16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717" name="Google Shape;717;p38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933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Peek</a:t>
            </a:r>
            <a:endParaRPr dirty="0"/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17" name="Google Shape;717;p38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6F6B82F-A9C5-41EC-B8CA-2DF397A17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11" y="1045972"/>
            <a:ext cx="4731577" cy="1736000"/>
          </a:xfrm>
          <a:prstGeom prst="rect">
            <a:avLst/>
          </a:prstGeom>
        </p:spPr>
      </p:pic>
      <p:sp>
        <p:nvSpPr>
          <p:cNvPr id="50" name="Google Shape;706;p38">
            <a:extLst>
              <a:ext uri="{FF2B5EF4-FFF2-40B4-BE49-F238E27FC236}">
                <a16:creationId xmlns:a16="http://schemas.microsoft.com/office/drawing/2014/main" id="{B9093058-A44C-4030-8E04-660E8603FAFC}"/>
              </a:ext>
            </a:extLst>
          </p:cNvPr>
          <p:cNvSpPr txBox="1">
            <a:spLocks/>
          </p:cNvSpPr>
          <p:nvPr/>
        </p:nvSpPr>
        <p:spPr>
          <a:xfrm>
            <a:off x="622934" y="2827992"/>
            <a:ext cx="6924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51" name="Google Shape;702;p38">
            <a:extLst>
              <a:ext uri="{FF2B5EF4-FFF2-40B4-BE49-F238E27FC236}">
                <a16:creationId xmlns:a16="http://schemas.microsoft.com/office/drawing/2014/main" id="{DB3BEB05-8482-4918-A879-F95DD7B5E1CD}"/>
              </a:ext>
            </a:extLst>
          </p:cNvPr>
          <p:cNvSpPr txBox="1">
            <a:spLocks/>
          </p:cNvSpPr>
          <p:nvPr/>
        </p:nvSpPr>
        <p:spPr>
          <a:xfrm>
            <a:off x="1407500" y="2876094"/>
            <a:ext cx="49590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PH" dirty="0"/>
              <a:t>Swap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5D3D8A-854E-4091-B60C-099C49225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153" y="3248355"/>
            <a:ext cx="4437718" cy="16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8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Resize</a:t>
            </a:r>
            <a:endParaRPr dirty="0"/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17" name="Google Shape;717;p38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706;p38">
            <a:extLst>
              <a:ext uri="{FF2B5EF4-FFF2-40B4-BE49-F238E27FC236}">
                <a16:creationId xmlns:a16="http://schemas.microsoft.com/office/drawing/2014/main" id="{B9093058-A44C-4030-8E04-660E8603FAFC}"/>
              </a:ext>
            </a:extLst>
          </p:cNvPr>
          <p:cNvSpPr txBox="1">
            <a:spLocks/>
          </p:cNvSpPr>
          <p:nvPr/>
        </p:nvSpPr>
        <p:spPr>
          <a:xfrm>
            <a:off x="622934" y="2827992"/>
            <a:ext cx="6924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1" name="Google Shape;702;p38">
            <a:extLst>
              <a:ext uri="{FF2B5EF4-FFF2-40B4-BE49-F238E27FC236}">
                <a16:creationId xmlns:a16="http://schemas.microsoft.com/office/drawing/2014/main" id="{DB3BEB05-8482-4918-A879-F95DD7B5E1CD}"/>
              </a:ext>
            </a:extLst>
          </p:cNvPr>
          <p:cNvSpPr txBox="1">
            <a:spLocks/>
          </p:cNvSpPr>
          <p:nvPr/>
        </p:nvSpPr>
        <p:spPr>
          <a:xfrm>
            <a:off x="1407500" y="2876094"/>
            <a:ext cx="49590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PH" dirty="0"/>
              <a:t>Constructor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EAF378-0A18-4216-91A3-ACBFDDA87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1064174"/>
            <a:ext cx="7572375" cy="1562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DE2F65-C877-4637-8067-05FC55B5C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038" y="2985342"/>
            <a:ext cx="2749158" cy="188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5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 Functions</a:t>
            </a:r>
            <a:endParaRPr dirty="0"/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717" name="Google Shape;717;p38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7A015E8-96B2-4F2B-BC59-A13E6762B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012"/>
          <a:stretch/>
        </p:blipFill>
        <p:spPr>
          <a:xfrm>
            <a:off x="715100" y="1191411"/>
            <a:ext cx="3912731" cy="358521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55A3DB2-DB96-4C62-AB42-FBD148E57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88"/>
          <a:stretch/>
        </p:blipFill>
        <p:spPr>
          <a:xfrm>
            <a:off x="4899918" y="1346509"/>
            <a:ext cx="3936790" cy="272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2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Answer to the Question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F1313-0649-4BD1-A16D-92F1EDB3D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625" y="1075777"/>
            <a:ext cx="5750902" cy="38604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Answers</a:t>
            </a:r>
            <a:endParaRPr dirty="0"/>
          </a:p>
        </p:txBody>
      </p:sp>
      <p:grpSp>
        <p:nvGrpSpPr>
          <p:cNvPr id="931" name="Google Shape;931;p43"/>
          <p:cNvGrpSpPr/>
          <p:nvPr/>
        </p:nvGrpSpPr>
        <p:grpSpPr>
          <a:xfrm>
            <a:off x="3429048" y="3339729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B404B8E-7D16-4201-B8B5-6B6965D1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51" y="1017725"/>
            <a:ext cx="4337475" cy="37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1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23E22-BAC3-40BA-8DB2-7EE2D7B3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614927"/>
            <a:ext cx="7704000" cy="1265500"/>
          </a:xfrm>
        </p:spPr>
        <p:txBody>
          <a:bodyPr/>
          <a:lstStyle/>
          <a:p>
            <a:r>
              <a:rPr lang="en-US" sz="1800" dirty="0"/>
              <a:t>Given a N x N matrix, where every row and column is sorted in non-decreasing order. Find the kth smallest element in the matrix.</a:t>
            </a:r>
            <a:endParaRPr lang="en-PH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79B787-0DBC-413B-A860-59A1D46D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339805"/>
          </a:xfrm>
        </p:spPr>
        <p:txBody>
          <a:bodyPr/>
          <a:lstStyle/>
          <a:p>
            <a:r>
              <a:rPr lang="en-US" dirty="0"/>
              <a:t>Question</a:t>
            </a:r>
            <a:endParaRPr lang="en-PH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63AEE5-3197-40DF-B0B7-4C1DC8975F97}"/>
              </a:ext>
            </a:extLst>
          </p:cNvPr>
          <p:cNvSpPr txBox="1">
            <a:spLocks/>
          </p:cNvSpPr>
          <p:nvPr/>
        </p:nvSpPr>
        <p:spPr>
          <a:xfrm>
            <a:off x="720000" y="2023338"/>
            <a:ext cx="7704000" cy="242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59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Fira Code"/>
              <a:buAutoNum type="arabicPeriod"/>
              <a:defRPr sz="10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259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259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259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2590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2590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2590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2590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2590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2000" dirty="0"/>
              <a:t>Input:</a:t>
            </a:r>
          </a:p>
          <a:p>
            <a:r>
              <a:rPr lang="en-US" sz="2000" dirty="0"/>
              <a:t>N=4</a:t>
            </a:r>
          </a:p>
          <a:p>
            <a:r>
              <a:rPr lang="en-US" sz="2000" dirty="0"/>
              <a:t>Mat[][] = {{16,28,60,64},</a:t>
            </a:r>
          </a:p>
          <a:p>
            <a:pPr marL="2026921" lvl="4" indent="0">
              <a:buNone/>
            </a:pPr>
            <a:r>
              <a:rPr lang="en-US" sz="2000" dirty="0"/>
              <a:t>{22,41,63,91},</a:t>
            </a:r>
          </a:p>
          <a:p>
            <a:pPr marL="2026921" lvl="4" indent="0">
              <a:buNone/>
            </a:pPr>
            <a:r>
              <a:rPr lang="en-US" sz="2000" dirty="0"/>
              <a:t>{27,50,87,83},</a:t>
            </a:r>
          </a:p>
          <a:p>
            <a:pPr marL="2026921" lvl="4" indent="0">
              <a:buNone/>
            </a:pPr>
            <a:r>
              <a:rPr lang="en-US" sz="2000" dirty="0"/>
              <a:t>{36,78,87,94}}</a:t>
            </a:r>
          </a:p>
          <a:p>
            <a:pPr marL="198121" indent="0">
              <a:buNone/>
            </a:pPr>
            <a:r>
              <a:rPr lang="en-US" sz="1600" dirty="0"/>
              <a:t>  K = 3</a:t>
            </a:r>
          </a:p>
          <a:p>
            <a:pPr marL="198121" indent="0">
              <a:buNone/>
            </a:pPr>
            <a:r>
              <a:rPr lang="en-US" sz="1600" dirty="0"/>
              <a:t>  Output: 27</a:t>
            </a:r>
          </a:p>
          <a:p>
            <a:pPr marL="198121" indent="0">
              <a:buNone/>
            </a:pPr>
            <a:r>
              <a:rPr lang="en-US" sz="1600" dirty="0"/>
              <a:t>  Explanation: 27 is the 3</a:t>
            </a:r>
            <a:r>
              <a:rPr lang="en-US" sz="1600" baseline="30000" dirty="0"/>
              <a:t>rd</a:t>
            </a:r>
            <a:r>
              <a:rPr lang="en-US" sz="1600" dirty="0"/>
              <a:t> smallest element</a:t>
            </a:r>
            <a:endParaRPr lang="en-PH" sz="1600" dirty="0"/>
          </a:p>
          <a:p>
            <a:pPr marL="2026921" lvl="4" indent="0">
              <a:buNone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F4C0E-6591-4507-81AB-3640496705D8}"/>
              </a:ext>
            </a:extLst>
          </p:cNvPr>
          <p:cNvSpPr txBox="1"/>
          <p:nvPr/>
        </p:nvSpPr>
        <p:spPr>
          <a:xfrm>
            <a:off x="1272486" y="4616761"/>
            <a:ext cx="670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https://practice.geeksforgeeks.org/problems/kth-element-in-matrix/1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Solution:</a:t>
            </a:r>
            <a:endParaRPr dirty="0"/>
          </a:p>
        </p:txBody>
      </p:sp>
      <p:sp>
        <p:nvSpPr>
          <p:cNvPr id="745" name="Google Shape;745;p3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two ways of solving this problem which is binary search or binary tree specifically a </a:t>
            </a:r>
            <a:r>
              <a:rPr lang="en" b="1" dirty="0">
                <a:solidFill>
                  <a:schemeClr val="bg1"/>
                </a:solidFill>
                <a:highlight>
                  <a:srgbClr val="000000"/>
                </a:highlight>
              </a:rPr>
              <a:t>MIN-HEAP</a:t>
            </a:r>
            <a:endParaRPr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pSp>
        <p:nvGrpSpPr>
          <p:cNvPr id="746" name="Google Shape;746;p39"/>
          <p:cNvGrpSpPr/>
          <p:nvPr/>
        </p:nvGrpSpPr>
        <p:grpSpPr>
          <a:xfrm>
            <a:off x="7705847" y="4010466"/>
            <a:ext cx="723042" cy="598023"/>
            <a:chOff x="1654675" y="4256126"/>
            <a:chExt cx="851841" cy="704551"/>
          </a:xfrm>
        </p:grpSpPr>
        <p:grpSp>
          <p:nvGrpSpPr>
            <p:cNvPr id="747" name="Google Shape;747;p39"/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748" name="Google Shape;748;p39"/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4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9"/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9"/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/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9"/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/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/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/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/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/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9"/>
            <p:cNvGrpSpPr/>
            <p:nvPr/>
          </p:nvGrpSpPr>
          <p:grpSpPr>
            <a:xfrm>
              <a:off x="2099011" y="4329790"/>
              <a:ext cx="407505" cy="517999"/>
              <a:chOff x="2099011" y="4329790"/>
              <a:chExt cx="407505" cy="517999"/>
            </a:xfrm>
          </p:grpSpPr>
          <p:sp>
            <p:nvSpPr>
              <p:cNvPr id="773" name="Google Shape;773;p39"/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401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35" extrusionOk="0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9"/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/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0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35" extrusionOk="0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38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of a Min Heap</a:t>
            </a:r>
            <a:endParaRPr dirty="0"/>
          </a:p>
        </p:txBody>
      </p:sp>
      <p:sp>
        <p:nvSpPr>
          <p:cNvPr id="796" name="Google Shape;796;p40"/>
          <p:cNvSpPr txBox="1">
            <a:spLocks noGrp="1"/>
          </p:cNvSpPr>
          <p:nvPr>
            <p:ph type="title" idx="2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97" name="Google Shape;797;p40"/>
          <p:cNvGrpSpPr/>
          <p:nvPr/>
        </p:nvGrpSpPr>
        <p:grpSpPr>
          <a:xfrm>
            <a:off x="5454124" y="661324"/>
            <a:ext cx="2058986" cy="943002"/>
            <a:chOff x="5454124" y="661324"/>
            <a:chExt cx="2058986" cy="943002"/>
          </a:xfrm>
        </p:grpSpPr>
        <p:grpSp>
          <p:nvGrpSpPr>
            <p:cNvPr id="798" name="Google Shape;798;p40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99" name="Google Shape;799;p40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8" name="Google Shape;818;p40"/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819" name="Google Shape;819;p40"/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0"/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821" name="Google Shape;821;p40"/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Push</a:t>
            </a:r>
            <a:endParaRPr dirty="0"/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4" name="Google Shape;704;p38"/>
          <p:cNvSpPr txBox="1">
            <a:spLocks noGrp="1"/>
          </p:cNvSpPr>
          <p:nvPr>
            <p:ph type="subTitle" idx="1"/>
          </p:nvPr>
        </p:nvSpPr>
        <p:spPr>
          <a:xfrm>
            <a:off x="725560" y="10713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Adds an item to a heap while maintaining its heap property</a:t>
            </a:r>
            <a:endParaRPr dirty="0"/>
          </a:p>
        </p:txBody>
      </p:sp>
      <p:sp>
        <p:nvSpPr>
          <p:cNvPr id="705" name="Google Shape;705;p38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</a:t>
            </a:r>
            <a:endParaRPr dirty="0"/>
          </a:p>
        </p:txBody>
      </p:sp>
      <p:sp>
        <p:nvSpPr>
          <p:cNvPr id="706" name="Google Shape;706;p38"/>
          <p:cNvSpPr txBox="1">
            <a:spLocks noGrp="1"/>
          </p:cNvSpPr>
          <p:nvPr>
            <p:ph type="title" idx="4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7" name="Google Shape;707;p38"/>
          <p:cNvSpPr txBox="1">
            <a:spLocks noGrp="1"/>
          </p:cNvSpPr>
          <p:nvPr>
            <p:ph type="subTitle" idx="5"/>
          </p:nvPr>
        </p:nvSpPr>
        <p:spPr>
          <a:xfrm>
            <a:off x="725560" y="1890475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Removes an item from a heap while maintaining its heap</a:t>
            </a:r>
            <a:endParaRPr dirty="0"/>
          </a:p>
        </p:txBody>
      </p:sp>
      <p:sp>
        <p:nvSpPr>
          <p:cNvPr id="708" name="Google Shape;708;p38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PercolateDown</a:t>
            </a:r>
            <a:endParaRPr dirty="0"/>
          </a:p>
        </p:txBody>
      </p:sp>
      <p:sp>
        <p:nvSpPr>
          <p:cNvPr id="709" name="Google Shape;709;p38"/>
          <p:cNvSpPr txBox="1">
            <a:spLocks noGrp="1"/>
          </p:cNvSpPr>
          <p:nvPr>
            <p:ph type="title" idx="7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0" name="Google Shape;710;p38"/>
          <p:cNvSpPr txBox="1">
            <a:spLocks noGrp="1"/>
          </p:cNvSpPr>
          <p:nvPr>
            <p:ph type="subTitle" idx="8"/>
          </p:nvPr>
        </p:nvSpPr>
        <p:spPr>
          <a:xfrm>
            <a:off x="725560" y="2750725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Restores the heap property from a child node to a root node.</a:t>
            </a:r>
            <a:endParaRPr dirty="0"/>
          </a:p>
        </p:txBody>
      </p:sp>
      <p:sp>
        <p:nvSpPr>
          <p:cNvPr id="711" name="Google Shape;711;p38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PercolateUp</a:t>
            </a:r>
            <a:endParaRPr dirty="0"/>
          </a:p>
        </p:txBody>
      </p:sp>
      <p:sp>
        <p:nvSpPr>
          <p:cNvPr id="712" name="Google Shape;712;p38"/>
          <p:cNvSpPr txBox="1">
            <a:spLocks noGrp="1"/>
          </p:cNvSpPr>
          <p:nvPr>
            <p:ph type="title" idx="13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3" name="Google Shape;713;p38"/>
          <p:cNvSpPr txBox="1">
            <a:spLocks noGrp="1"/>
          </p:cNvSpPr>
          <p:nvPr>
            <p:ph type="subTitle" idx="14"/>
          </p:nvPr>
        </p:nvSpPr>
        <p:spPr>
          <a:xfrm>
            <a:off x="725560" y="3626125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Restores the heap property from a root node to a child node</a:t>
            </a:r>
            <a:endParaRPr dirty="0"/>
          </a:p>
        </p:txBody>
      </p:sp>
      <p:sp>
        <p:nvSpPr>
          <p:cNvPr id="714" name="Google Shape;714;p38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Helper Functions</a:t>
            </a:r>
            <a:endParaRPr dirty="0"/>
          </a:p>
        </p:txBody>
      </p:sp>
      <p:sp>
        <p:nvSpPr>
          <p:cNvPr id="715" name="Google Shape;715;p38"/>
          <p:cNvSpPr txBox="1">
            <a:spLocks noGrp="1"/>
          </p:cNvSpPr>
          <p:nvPr>
            <p:ph type="title" idx="16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6" name="Google Shape;716;p38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 that allow the system to work</a:t>
            </a:r>
            <a:endParaRPr dirty="0"/>
          </a:p>
        </p:txBody>
      </p:sp>
      <p:grpSp>
        <p:nvGrpSpPr>
          <p:cNvPr id="717" name="Google Shape;717;p38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Push</a:t>
            </a:r>
            <a:endParaRPr dirty="0"/>
          </a:p>
        </p:txBody>
      </p:sp>
      <p:sp>
        <p:nvSpPr>
          <p:cNvPr id="930" name="Google Shape;930;p43"/>
          <p:cNvSpPr txBox="1">
            <a:spLocks noGrp="1"/>
          </p:cNvSpPr>
          <p:nvPr>
            <p:ph type="subTitle" idx="4"/>
          </p:nvPr>
        </p:nvSpPr>
        <p:spPr>
          <a:xfrm>
            <a:off x="5105080" y="1739153"/>
            <a:ext cx="3390600" cy="2214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dirty="0"/>
              <a:t>Adds a value to the min-heap.</a:t>
            </a:r>
            <a:endParaRPr sz="2800" dirty="0"/>
          </a:p>
        </p:txBody>
      </p:sp>
      <p:grpSp>
        <p:nvGrpSpPr>
          <p:cNvPr id="931" name="Google Shape;931;p43"/>
          <p:cNvGrpSpPr/>
          <p:nvPr/>
        </p:nvGrpSpPr>
        <p:grpSpPr>
          <a:xfrm>
            <a:off x="3429048" y="3339729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E99BD2A-172E-4AF6-BC72-177A87EC8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53" y="1389529"/>
            <a:ext cx="4473084" cy="30939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</a:t>
            </a:r>
            <a:endParaRPr dirty="0"/>
          </a:p>
        </p:txBody>
      </p:sp>
      <p:sp>
        <p:nvSpPr>
          <p:cNvPr id="930" name="Google Shape;930;p43"/>
          <p:cNvSpPr txBox="1">
            <a:spLocks noGrp="1"/>
          </p:cNvSpPr>
          <p:nvPr>
            <p:ph type="subTitle" idx="4"/>
          </p:nvPr>
        </p:nvSpPr>
        <p:spPr>
          <a:xfrm>
            <a:off x="5105080" y="1739153"/>
            <a:ext cx="3390600" cy="2214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dirty="0"/>
              <a:t>Removes and returns the minimum element in the heap.</a:t>
            </a:r>
            <a:endParaRPr sz="2800" dirty="0"/>
          </a:p>
        </p:txBody>
      </p:sp>
      <p:grpSp>
        <p:nvGrpSpPr>
          <p:cNvPr id="931" name="Google Shape;931;p43"/>
          <p:cNvGrpSpPr/>
          <p:nvPr/>
        </p:nvGrpSpPr>
        <p:grpSpPr>
          <a:xfrm>
            <a:off x="3429048" y="3339729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1EA440-4086-4C16-A3A3-57FD1A87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90" y="1017725"/>
            <a:ext cx="3790110" cy="37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4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PercolateUp</a:t>
            </a:r>
            <a:endParaRPr dirty="0"/>
          </a:p>
        </p:txBody>
      </p:sp>
      <p:sp>
        <p:nvSpPr>
          <p:cNvPr id="930" name="Google Shape;930;p43"/>
          <p:cNvSpPr txBox="1">
            <a:spLocks noGrp="1"/>
          </p:cNvSpPr>
          <p:nvPr>
            <p:ph type="subTitle" idx="4"/>
          </p:nvPr>
        </p:nvSpPr>
        <p:spPr>
          <a:xfrm>
            <a:off x="1744029" y="3075478"/>
            <a:ext cx="6543421" cy="2214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/>
              <a:t>Place a newly inserted element in its correct place so that the heap maintains the min-heap order property.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124C9D-4FE7-472B-A489-FDC787F2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93" y="1086432"/>
            <a:ext cx="6708618" cy="2359677"/>
          </a:xfrm>
          <a:prstGeom prst="rect">
            <a:avLst/>
          </a:prstGeom>
        </p:spPr>
      </p:pic>
      <p:grpSp>
        <p:nvGrpSpPr>
          <p:cNvPr id="931" name="Google Shape;931;p43"/>
          <p:cNvGrpSpPr/>
          <p:nvPr/>
        </p:nvGrpSpPr>
        <p:grpSpPr>
          <a:xfrm>
            <a:off x="6800380" y="803569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406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PercolateDown</a:t>
            </a:r>
            <a:endParaRPr dirty="0"/>
          </a:p>
        </p:txBody>
      </p:sp>
      <p:sp>
        <p:nvSpPr>
          <p:cNvPr id="930" name="Google Shape;930;p43"/>
          <p:cNvSpPr txBox="1">
            <a:spLocks noGrp="1"/>
          </p:cNvSpPr>
          <p:nvPr>
            <p:ph type="subTitle" idx="4"/>
          </p:nvPr>
        </p:nvSpPr>
        <p:spPr>
          <a:xfrm>
            <a:off x="6324798" y="1968337"/>
            <a:ext cx="2659553" cy="2214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/>
              <a:t>place the element that is at the </a:t>
            </a:r>
          </a:p>
          <a:p>
            <a:pPr marL="0" lvl="0" indent="0"/>
            <a:r>
              <a:rPr lang="en-US" sz="1800" dirty="0"/>
              <a:t>root of the heap in its correct place so that the heap maintains the </a:t>
            </a:r>
          </a:p>
          <a:p>
            <a:pPr marL="0" lvl="0" indent="0"/>
            <a:r>
              <a:rPr lang="en-US" sz="1800" dirty="0"/>
              <a:t>min-heap order property.</a:t>
            </a:r>
            <a:endParaRPr sz="1800" dirty="0"/>
          </a:p>
        </p:txBody>
      </p:sp>
      <p:grpSp>
        <p:nvGrpSpPr>
          <p:cNvPr id="931" name="Google Shape;931;p43"/>
          <p:cNvGrpSpPr/>
          <p:nvPr/>
        </p:nvGrpSpPr>
        <p:grpSpPr>
          <a:xfrm>
            <a:off x="6800380" y="803569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C897E8C-19E0-4C94-BC93-C617283B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49" y="1053609"/>
            <a:ext cx="6038017" cy="38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3026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279</Words>
  <Application>Microsoft Office PowerPoint</Application>
  <PresentationFormat>On-screen Show (16:9)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Bebas Neue</vt:lpstr>
      <vt:lpstr>Chakra Petch Medium</vt:lpstr>
      <vt:lpstr>Fira Code</vt:lpstr>
      <vt:lpstr>Poppins</vt:lpstr>
      <vt:lpstr>Roboto Condensed Light</vt:lpstr>
      <vt:lpstr>Computer Science &amp; Mathematics Major for College: Software &amp; Media Applications by Slidesgo</vt:lpstr>
      <vt:lpstr>Application of Priority Queue and Heap</vt:lpstr>
      <vt:lpstr>Question</vt:lpstr>
      <vt:lpstr>Solution:</vt:lpstr>
      <vt:lpstr>Components of a Min Heap</vt:lpstr>
      <vt:lpstr>Push</vt:lpstr>
      <vt:lpstr>Push</vt:lpstr>
      <vt:lpstr>Pop</vt:lpstr>
      <vt:lpstr>PercolateUp</vt:lpstr>
      <vt:lpstr>PercolateDown</vt:lpstr>
      <vt:lpstr>Helper Functions</vt:lpstr>
      <vt:lpstr>Peek</vt:lpstr>
      <vt:lpstr>Peek</vt:lpstr>
      <vt:lpstr>Resize</vt:lpstr>
      <vt:lpstr>Index Functions</vt:lpstr>
      <vt:lpstr>Answer to the Question</vt:lpstr>
      <vt:lpstr>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Priority Queue and Heap</dc:title>
  <cp:lastModifiedBy>Work</cp:lastModifiedBy>
  <cp:revision>6</cp:revision>
  <dcterms:modified xsi:type="dcterms:W3CDTF">2022-05-26T21:52:36Z</dcterms:modified>
</cp:coreProperties>
</file>