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50" r:id="rId3"/>
    <p:sldId id="369" r:id="rId5"/>
    <p:sldId id="371" r:id="rId6"/>
    <p:sldId id="352" r:id="rId7"/>
    <p:sldId id="373" r:id="rId8"/>
    <p:sldId id="374" r:id="rId9"/>
    <p:sldId id="376" r:id="rId10"/>
    <p:sldId id="381" r:id="rId11"/>
    <p:sldId id="382" r:id="rId12"/>
    <p:sldId id="383" r:id="rId13"/>
    <p:sldId id="384" r:id="rId14"/>
    <p:sldId id="385" r:id="rId15"/>
    <p:sldId id="378" r:id="rId16"/>
    <p:sldId id="387" r:id="rId17"/>
    <p:sldId id="386" r:id="rId18"/>
    <p:sldId id="3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C1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Какими сайтами для выбора направлений вы пользовались</a:t>
            </a:r>
            <a:endParaRPr lang="ru-RU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Vuzopedia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propostuplenie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postupi.online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Учёба.ру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не пользовался</c:v>
                </c:pt>
              </c:strCache>
            </c:strRef>
          </c:tx>
          <c:spPr>
            <a:pattFill prst="narVert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5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Что вас не устраивает</a:t>
            </a:r>
            <a:r>
              <a:rPr lang="ru-RU" baseline="0" dirty="0"/>
              <a:t> в сайтах на профориентацию</a:t>
            </a:r>
            <a:endParaRPr lang="ru-RU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мало интерактива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неактульность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мало визуала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перегруженность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неудобный интерфейс</c:v>
                </c:pt>
              </c:strCache>
            </c:strRef>
          </c:tx>
          <c:spPr>
            <a:pattFill prst="narVert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мало информации</c:v>
                </c:pt>
              </c:strCache>
            </c:strRef>
          </c:tx>
          <c:spPr>
            <a:pattFill prst="narVert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9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9674089566929"/>
          <c:y val="0.223980547245291"/>
          <c:w val="0.644714320866142"/>
          <c:h val="0.09240907403979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Сколько времени вы готовы потратить на визуальную новеллу о</a:t>
            </a:r>
            <a:r>
              <a:rPr lang="ru-RU" baseline="0" dirty="0"/>
              <a:t> </a:t>
            </a:r>
            <a:r>
              <a:rPr lang="en-US" baseline="0" dirty="0"/>
              <a:t>VR</a:t>
            </a:r>
            <a:r>
              <a:rPr lang="ru-RU" baseline="0" dirty="0"/>
              <a:t>-разработчике</a:t>
            </a:r>
            <a:endParaRPr lang="ru-RU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менее 10 минут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10-30 минут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30-60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более 60 минут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7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Ваша профессия связана с IT-технологиями?</a:t>
            </a:r>
            <a:endParaRPr lang="en-US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ещё не знаю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7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Интересно было бы узнать о профессии </a:t>
            </a:r>
            <a:r>
              <a:rPr lang="en-US" dirty="0"/>
              <a:t>VR-</a:t>
            </a:r>
            <a:r>
              <a:rPr lang="ru-RU" dirty="0"/>
              <a:t>разработчик?</a:t>
            </a:r>
            <a:endParaRPr lang="ru-RU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11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Знакомы ли Вы с таким жанром видеоигр как "Визуальная новелла" ?</a:t>
            </a:r>
            <a:endParaRPr lang="en-US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13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Хотели бы вы сыграть в визуальную новеллу о </a:t>
            </a:r>
            <a:r>
              <a:rPr lang="en-US" dirty="0"/>
              <a:t>VR-</a:t>
            </a:r>
            <a:r>
              <a:rPr lang="ru-RU" dirty="0"/>
              <a:t>разработчике, чтобы узнать больше о его работе?</a:t>
            </a:r>
            <a:endParaRPr lang="en-US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13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 каком художественном стиле вы бы хотели видеть данную новеллу?</a:t>
            </a:r>
            <a:endParaRPr lang="ru-RU" dirty="0"/>
          </a:p>
          <a:p>
            <a:pPr>
              <a:defRPr lang="ru-RU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векторная графика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аниме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реализм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2D арт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dLbls>
            <c:delete val="1"/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6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680E5-D038-4535-8EF5-3658931073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6C74-A189-425D-B386-5DEA7B34F16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1. Какими сайтами для выбора направлений вы пользовались</a:t>
          </a:r>
          <a:endParaRPr lang="en-US" dirty="0"/>
        </a:p>
      </dgm:t>
    </dgm:pt>
    <dgm:pt modelId="{204C2FF5-91E6-4DE1-B3A0-14363F49762A}" cxnId="{BC9002C9-555D-45D6-9D09-76F5274809AB}" type="parTrans">
      <dgm:prSet/>
      <dgm:spPr/>
      <dgm:t>
        <a:bodyPr/>
        <a:lstStyle/>
        <a:p>
          <a:endParaRPr lang="en-US"/>
        </a:p>
      </dgm:t>
    </dgm:pt>
    <dgm:pt modelId="{3FC1CE87-D581-4103-986E-BE796971FB9F}" cxnId="{BC9002C9-555D-45D6-9D09-76F5274809AB}" type="sibTrans">
      <dgm:prSet/>
      <dgm:spPr/>
      <dgm:t>
        <a:bodyPr/>
        <a:lstStyle/>
        <a:p>
          <a:endParaRPr lang="en-US"/>
        </a:p>
      </dgm:t>
    </dgm:pt>
    <dgm:pt modelId="{2A2BF196-C64C-49F3-83C8-6668DA89F62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2. Что вас не устраивает</a:t>
          </a:r>
          <a:r>
            <a:rPr lang="ru-RU" baseline="0" dirty="0"/>
            <a:t> в сайтах на профориентацию</a:t>
          </a:r>
          <a:endParaRPr lang="en-US" dirty="0"/>
        </a:p>
      </dgm:t>
    </dgm:pt>
    <dgm:pt modelId="{47A6F68D-2C86-4D89-91A3-FE0D0558736E}" cxnId="{878EF561-3A8C-4F4E-A12D-CC20FF1DA08F}" type="parTrans">
      <dgm:prSet/>
      <dgm:spPr/>
      <dgm:t>
        <a:bodyPr/>
        <a:lstStyle/>
        <a:p>
          <a:endParaRPr lang="en-US"/>
        </a:p>
      </dgm:t>
    </dgm:pt>
    <dgm:pt modelId="{BE7D6FEE-398F-4564-A206-FF98DFA9CF19}" cxnId="{878EF561-3A8C-4F4E-A12D-CC20FF1DA08F}" type="sibTrans">
      <dgm:prSet/>
      <dgm:spPr/>
      <dgm:t>
        <a:bodyPr/>
        <a:lstStyle/>
        <a:p>
          <a:endParaRPr lang="en-US"/>
        </a:p>
      </dgm:t>
    </dgm:pt>
    <dgm:pt modelId="{5345DFA2-660C-4C1C-9686-942BE78DAE8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3. Сколько времени вы готовы потратить на визуальную новеллу о</a:t>
          </a:r>
          <a:r>
            <a:rPr lang="ru-RU" baseline="0" dirty="0"/>
            <a:t> </a:t>
          </a:r>
          <a:r>
            <a:rPr lang="en-US" baseline="0" dirty="0"/>
            <a:t>VR</a:t>
          </a:r>
          <a:r>
            <a:rPr lang="ru-RU" baseline="0" dirty="0"/>
            <a:t>-разработчике</a:t>
          </a:r>
          <a:endParaRPr lang="en-US" dirty="0"/>
        </a:p>
      </dgm:t>
    </dgm:pt>
    <dgm:pt modelId="{C1A49F56-9C3C-456E-BADE-66EB82247B91}" cxnId="{D0435D96-30C7-4816-8616-20CA03863DC2}" type="parTrans">
      <dgm:prSet/>
      <dgm:spPr/>
      <dgm:t>
        <a:bodyPr/>
        <a:lstStyle/>
        <a:p>
          <a:endParaRPr lang="en-US"/>
        </a:p>
      </dgm:t>
    </dgm:pt>
    <dgm:pt modelId="{E9445050-B1E2-474F-AB03-A114C1923506}" cxnId="{D0435D96-30C7-4816-8616-20CA03863DC2}" type="sibTrans">
      <dgm:prSet/>
      <dgm:spPr/>
      <dgm:t>
        <a:bodyPr/>
        <a:lstStyle/>
        <a:p>
          <a:endParaRPr lang="en-US"/>
        </a:p>
      </dgm:t>
    </dgm:pt>
    <dgm:pt modelId="{174503F5-7D30-4F44-B672-967A279568D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4. Ваша профессия связана с IT-технологиями?</a:t>
          </a:r>
          <a:endParaRPr lang="en-US" dirty="0"/>
        </a:p>
      </dgm:t>
    </dgm:pt>
    <dgm:pt modelId="{19A4D368-B5F9-4E82-BF1C-1C4A73894C23}" cxnId="{D7CCA873-FA94-4D04-875F-EBAA1D0B1AA0}" type="parTrans">
      <dgm:prSet/>
      <dgm:spPr/>
      <dgm:t>
        <a:bodyPr/>
        <a:lstStyle/>
        <a:p>
          <a:endParaRPr lang="en-US"/>
        </a:p>
      </dgm:t>
    </dgm:pt>
    <dgm:pt modelId="{B89F273C-3316-4493-8AE5-1317EB831ACB}" cxnId="{D7CCA873-FA94-4D04-875F-EBAA1D0B1AA0}" type="sibTrans">
      <dgm:prSet/>
      <dgm:spPr/>
      <dgm:t>
        <a:bodyPr/>
        <a:lstStyle/>
        <a:p>
          <a:endParaRPr lang="en-US"/>
        </a:p>
      </dgm:t>
    </dgm:pt>
    <dgm:pt modelId="{493CFB9B-0C7B-4BDD-BE3C-0C299E33F8B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5. Интересно было бы узнать о профессии </a:t>
          </a:r>
          <a:r>
            <a:rPr lang="en-US" dirty="0"/>
            <a:t>VR-</a:t>
          </a:r>
          <a:r>
            <a:rPr lang="ru-RU" dirty="0"/>
            <a:t>разработчик?</a:t>
          </a:r>
          <a:endParaRPr lang="en-US" dirty="0"/>
        </a:p>
      </dgm:t>
    </dgm:pt>
    <dgm:pt modelId="{D8FB4A2B-8921-4789-96A0-9656169D9AB0}" cxnId="{0E1C414E-146A-406D-BD12-0658D4632D53}" type="parTrans">
      <dgm:prSet/>
      <dgm:spPr/>
      <dgm:t>
        <a:bodyPr/>
        <a:lstStyle/>
        <a:p>
          <a:endParaRPr lang="en-US"/>
        </a:p>
      </dgm:t>
    </dgm:pt>
    <dgm:pt modelId="{68576B28-B4BD-4A14-9772-66B87689811B}" cxnId="{0E1C414E-146A-406D-BD12-0658D4632D53}" type="sibTrans">
      <dgm:prSet/>
      <dgm:spPr/>
      <dgm:t>
        <a:bodyPr/>
        <a:lstStyle/>
        <a:p>
          <a:endParaRPr lang="en-US"/>
        </a:p>
      </dgm:t>
    </dgm:pt>
    <dgm:pt modelId="{5FAAB9C8-3867-4669-91BB-3C6AD83C8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6. Знакомы ли Вы с таким жанром видеоигр как "Визуальная новелла" </a:t>
          </a:r>
          <a:endParaRPr lang="en-US" dirty="0"/>
        </a:p>
      </dgm:t>
    </dgm:pt>
    <dgm:pt modelId="{5EC459FE-3C3F-435B-A048-D48DFD29C1AA}" cxnId="{BC7D5F60-C272-4F77-AB3E-CF55F8AAB543}" type="parTrans">
      <dgm:prSet/>
      <dgm:spPr/>
      <dgm:t>
        <a:bodyPr/>
        <a:lstStyle/>
        <a:p>
          <a:endParaRPr lang="en-US"/>
        </a:p>
      </dgm:t>
    </dgm:pt>
    <dgm:pt modelId="{C85326E7-ACD8-4D34-9045-14F8FF56AACC}" cxnId="{BC7D5F60-C272-4F77-AB3E-CF55F8AAB543}" type="sibTrans">
      <dgm:prSet/>
      <dgm:spPr/>
      <dgm:t>
        <a:bodyPr/>
        <a:lstStyle/>
        <a:p>
          <a:endParaRPr lang="en-US"/>
        </a:p>
      </dgm:t>
    </dgm:pt>
    <dgm:pt modelId="{A34C2B33-8CBE-42B6-8552-B092DC365E4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7. Хотели бы вы сыграть в визуальную новеллу о </a:t>
          </a:r>
          <a:r>
            <a:rPr lang="en-US" dirty="0"/>
            <a:t>VR-</a:t>
          </a:r>
          <a:r>
            <a:rPr lang="ru-RU" dirty="0"/>
            <a:t>разработчике, чтобы узнать больше о его работе?</a:t>
          </a:r>
          <a:endParaRPr lang="en-US" dirty="0"/>
        </a:p>
      </dgm:t>
    </dgm:pt>
    <dgm:pt modelId="{779FA6C2-CDA2-4D18-AB9D-10FE18D9E4C4}" cxnId="{3F1AD204-B826-4E08-ACDC-06BE23DC044D}" type="parTrans">
      <dgm:prSet/>
      <dgm:spPr/>
      <dgm:t>
        <a:bodyPr/>
        <a:lstStyle/>
        <a:p>
          <a:endParaRPr lang="en-US"/>
        </a:p>
      </dgm:t>
    </dgm:pt>
    <dgm:pt modelId="{80BB95DB-18D5-4CFF-9E57-7149624B4A3A}" cxnId="{3F1AD204-B826-4E08-ACDC-06BE23DC044D}" type="sibTrans">
      <dgm:prSet/>
      <dgm:spPr/>
      <dgm:t>
        <a:bodyPr/>
        <a:lstStyle/>
        <a:p>
          <a:endParaRPr lang="en-US"/>
        </a:p>
      </dgm:t>
    </dgm:pt>
    <dgm:pt modelId="{782E73DD-1AA7-45E6-BC38-7AFAD39832F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8. В каком художественном стиле вы бы хотели видеть данную новеллу?</a:t>
          </a:r>
        </a:p>
      </dgm:t>
    </dgm:pt>
    <dgm:pt modelId="{969E4211-0652-44E4-B0C9-A79E16F6B040}" cxnId="{94F1F6A0-3347-42DF-8E2E-9E347423065E}" type="parTrans">
      <dgm:prSet/>
      <dgm:spPr/>
      <dgm:t>
        <a:bodyPr/>
        <a:lstStyle/>
        <a:p>
          <a:endParaRPr lang="ru-RU"/>
        </a:p>
      </dgm:t>
    </dgm:pt>
    <dgm:pt modelId="{739D77AB-70D4-46E5-BB59-57DACF67ED80}" cxnId="{94F1F6A0-3347-42DF-8E2E-9E347423065E}" type="sibTrans">
      <dgm:prSet/>
      <dgm:spPr/>
      <dgm:t>
        <a:bodyPr/>
        <a:lstStyle/>
        <a:p>
          <a:endParaRPr lang="ru-RU"/>
        </a:p>
      </dgm:t>
    </dgm:pt>
    <dgm:pt modelId="{E521A5BF-0546-48A4-9C97-6FA4089A5EED}" type="pres">
      <dgm:prSet presAssocID="{AAD680E5-D038-4535-8EF5-365893107389}" presName="linear" presStyleCnt="0">
        <dgm:presLayoutVars>
          <dgm:animLvl val="lvl"/>
          <dgm:resizeHandles val="exact"/>
        </dgm:presLayoutVars>
      </dgm:prSet>
      <dgm:spPr/>
    </dgm:pt>
    <dgm:pt modelId="{C933F59E-6426-4D71-BC20-13986BCD20E4}" type="pres">
      <dgm:prSet presAssocID="{4CDE6C74-A189-425D-B386-5DEA7B34F164}" presName="parentText" presStyleLbl="node1" presStyleIdx="0" presStyleCnt="8" custLinFactNeighborY="-84864">
        <dgm:presLayoutVars>
          <dgm:chMax val="0"/>
          <dgm:bulletEnabled val="1"/>
        </dgm:presLayoutVars>
      </dgm:prSet>
      <dgm:spPr/>
    </dgm:pt>
    <dgm:pt modelId="{73847F97-3BC9-4399-80EA-61D8393D88F1}" type="pres">
      <dgm:prSet presAssocID="{3FC1CE87-D581-4103-986E-BE796971FB9F}" presName="spacer" presStyleCnt="0"/>
      <dgm:spPr/>
    </dgm:pt>
    <dgm:pt modelId="{6D000BE9-4865-4731-BEA6-4E3F4D064D1A}" type="pres">
      <dgm:prSet presAssocID="{2A2BF196-C64C-49F3-83C8-6668DA89F62E}" presName="parentText" presStyleLbl="node1" presStyleIdx="1" presStyleCnt="8" custLinFactNeighborY="-84864">
        <dgm:presLayoutVars>
          <dgm:chMax val="0"/>
          <dgm:bulletEnabled val="1"/>
        </dgm:presLayoutVars>
      </dgm:prSet>
      <dgm:spPr/>
    </dgm:pt>
    <dgm:pt modelId="{60528CDB-8570-4BE5-9711-AF87D3ED469F}" type="pres">
      <dgm:prSet presAssocID="{BE7D6FEE-398F-4564-A206-FF98DFA9CF19}" presName="spacer" presStyleCnt="0"/>
      <dgm:spPr/>
    </dgm:pt>
    <dgm:pt modelId="{264FB8F2-EB2B-4D5D-AAEC-32F3792F4F5F}" type="pres">
      <dgm:prSet presAssocID="{5345DFA2-660C-4C1C-9686-942BE78DAE8E}" presName="parentText" presStyleLbl="node1" presStyleIdx="2" presStyleCnt="8" custLinFactNeighborY="-84864">
        <dgm:presLayoutVars>
          <dgm:chMax val="0"/>
          <dgm:bulletEnabled val="1"/>
        </dgm:presLayoutVars>
      </dgm:prSet>
      <dgm:spPr/>
    </dgm:pt>
    <dgm:pt modelId="{187B7283-9A72-4F29-87BC-79D806823FD1}" type="pres">
      <dgm:prSet presAssocID="{E9445050-B1E2-474F-AB03-A114C1923506}" presName="spacer" presStyleCnt="0"/>
      <dgm:spPr/>
    </dgm:pt>
    <dgm:pt modelId="{EEFA77DF-45B1-484C-94CA-84F732B54223}" type="pres">
      <dgm:prSet presAssocID="{174503F5-7D30-4F44-B672-967A279568DF}" presName="parentText" presStyleLbl="node1" presStyleIdx="3" presStyleCnt="8" custLinFactNeighborY="-84864">
        <dgm:presLayoutVars>
          <dgm:chMax val="0"/>
          <dgm:bulletEnabled val="1"/>
        </dgm:presLayoutVars>
      </dgm:prSet>
      <dgm:spPr/>
    </dgm:pt>
    <dgm:pt modelId="{9D87BCBB-0A65-4AB2-8486-B1B97454FD29}" type="pres">
      <dgm:prSet presAssocID="{B89F273C-3316-4493-8AE5-1317EB831ACB}" presName="spacer" presStyleCnt="0"/>
      <dgm:spPr/>
    </dgm:pt>
    <dgm:pt modelId="{540A9933-B5AF-442C-BAA8-478162FC506F}" type="pres">
      <dgm:prSet presAssocID="{493CFB9B-0C7B-4BDD-BE3C-0C299E33F8B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F775CF7-E13C-4F86-89DE-1CECCE44E851}" type="pres">
      <dgm:prSet presAssocID="{68576B28-B4BD-4A14-9772-66B87689811B}" presName="spacer" presStyleCnt="0"/>
      <dgm:spPr/>
    </dgm:pt>
    <dgm:pt modelId="{87BBF908-1EF7-4D9E-8F89-567229800BB0}" type="pres">
      <dgm:prSet presAssocID="{5FAAB9C8-3867-4669-91BB-3C6AD83C82F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75E3B91-727D-4DFC-9978-510941BECB77}" type="pres">
      <dgm:prSet presAssocID="{C85326E7-ACD8-4D34-9045-14F8FF56AACC}" presName="spacer" presStyleCnt="0"/>
      <dgm:spPr/>
    </dgm:pt>
    <dgm:pt modelId="{42C30831-3DEF-4F46-B7DE-7DC8519A4F16}" type="pres">
      <dgm:prSet presAssocID="{A34C2B33-8CBE-42B6-8552-B092DC365E4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990986F-AA03-477E-AF7E-7AA6D5A51769}" type="pres">
      <dgm:prSet presAssocID="{80BB95DB-18D5-4CFF-9E57-7149624B4A3A}" presName="spacer" presStyleCnt="0"/>
      <dgm:spPr/>
    </dgm:pt>
    <dgm:pt modelId="{8E5EABBB-9F1B-4912-BC34-8F3E8D2E2A71}" type="pres">
      <dgm:prSet presAssocID="{782E73DD-1AA7-45E6-BC38-7AFAD39832F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F1AD204-B826-4E08-ACDC-06BE23DC044D}" srcId="{AAD680E5-D038-4535-8EF5-365893107389}" destId="{A34C2B33-8CBE-42B6-8552-B092DC365E40}" srcOrd="6" destOrd="0" parTransId="{779FA6C2-CDA2-4D18-AB9D-10FE18D9E4C4}" sibTransId="{80BB95DB-18D5-4CFF-9E57-7149624B4A3A}"/>
    <dgm:cxn modelId="{4310701D-2BF0-4ACF-9DC8-77864AC99EF5}" type="presOf" srcId="{A34C2B33-8CBE-42B6-8552-B092DC365E40}" destId="{42C30831-3DEF-4F46-B7DE-7DC8519A4F16}" srcOrd="0" destOrd="0" presId="urn:microsoft.com/office/officeart/2005/8/layout/vList2"/>
    <dgm:cxn modelId="{C0DFA02E-35B7-4CA4-8F59-85F4A397D79F}" type="presOf" srcId="{174503F5-7D30-4F44-B672-967A279568DF}" destId="{EEFA77DF-45B1-484C-94CA-84F732B54223}" srcOrd="0" destOrd="0" presId="urn:microsoft.com/office/officeart/2005/8/layout/vList2"/>
    <dgm:cxn modelId="{BC7D5F60-C272-4F77-AB3E-CF55F8AAB543}" srcId="{AAD680E5-D038-4535-8EF5-365893107389}" destId="{5FAAB9C8-3867-4669-91BB-3C6AD83C82F2}" srcOrd="5" destOrd="0" parTransId="{5EC459FE-3C3F-435B-A048-D48DFD29C1AA}" sibTransId="{C85326E7-ACD8-4D34-9045-14F8FF56AACC}"/>
    <dgm:cxn modelId="{878EF561-3A8C-4F4E-A12D-CC20FF1DA08F}" srcId="{AAD680E5-D038-4535-8EF5-365893107389}" destId="{2A2BF196-C64C-49F3-83C8-6668DA89F62E}" srcOrd="1" destOrd="0" parTransId="{47A6F68D-2C86-4D89-91A3-FE0D0558736E}" sibTransId="{BE7D6FEE-398F-4564-A206-FF98DFA9CF19}"/>
    <dgm:cxn modelId="{BC750C6D-07E7-4E04-A82B-F3274F79508D}" type="presOf" srcId="{782E73DD-1AA7-45E6-BC38-7AFAD39832F7}" destId="{8E5EABBB-9F1B-4912-BC34-8F3E8D2E2A71}" srcOrd="0" destOrd="0" presId="urn:microsoft.com/office/officeart/2005/8/layout/vList2"/>
    <dgm:cxn modelId="{0E1C414E-146A-406D-BD12-0658D4632D53}" srcId="{AAD680E5-D038-4535-8EF5-365893107389}" destId="{493CFB9B-0C7B-4BDD-BE3C-0C299E33F8B3}" srcOrd="4" destOrd="0" parTransId="{D8FB4A2B-8921-4789-96A0-9656169D9AB0}" sibTransId="{68576B28-B4BD-4A14-9772-66B87689811B}"/>
    <dgm:cxn modelId="{EEB77B6E-E84D-4C52-A178-6E417A759CC6}" type="presOf" srcId="{5FAAB9C8-3867-4669-91BB-3C6AD83C82F2}" destId="{87BBF908-1EF7-4D9E-8F89-567229800BB0}" srcOrd="0" destOrd="0" presId="urn:microsoft.com/office/officeart/2005/8/layout/vList2"/>
    <dgm:cxn modelId="{AEDDF04F-BEC9-4987-8D1E-309D40B95C72}" type="presOf" srcId="{4CDE6C74-A189-425D-B386-5DEA7B34F164}" destId="{C933F59E-6426-4D71-BC20-13986BCD20E4}" srcOrd="0" destOrd="0" presId="urn:microsoft.com/office/officeart/2005/8/layout/vList2"/>
    <dgm:cxn modelId="{D7CCA873-FA94-4D04-875F-EBAA1D0B1AA0}" srcId="{AAD680E5-D038-4535-8EF5-365893107389}" destId="{174503F5-7D30-4F44-B672-967A279568DF}" srcOrd="3" destOrd="0" parTransId="{19A4D368-B5F9-4E82-BF1C-1C4A73894C23}" sibTransId="{B89F273C-3316-4493-8AE5-1317EB831ACB}"/>
    <dgm:cxn modelId="{748E408C-EA38-4C7F-A5E2-D3266B6DDC28}" type="presOf" srcId="{5345DFA2-660C-4C1C-9686-942BE78DAE8E}" destId="{264FB8F2-EB2B-4D5D-AAEC-32F3792F4F5F}" srcOrd="0" destOrd="0" presId="urn:microsoft.com/office/officeart/2005/8/layout/vList2"/>
    <dgm:cxn modelId="{D0435D96-30C7-4816-8616-20CA03863DC2}" srcId="{AAD680E5-D038-4535-8EF5-365893107389}" destId="{5345DFA2-660C-4C1C-9686-942BE78DAE8E}" srcOrd="2" destOrd="0" parTransId="{C1A49F56-9C3C-456E-BADE-66EB82247B91}" sibTransId="{E9445050-B1E2-474F-AB03-A114C1923506}"/>
    <dgm:cxn modelId="{94F1F6A0-3347-42DF-8E2E-9E347423065E}" srcId="{AAD680E5-D038-4535-8EF5-365893107389}" destId="{782E73DD-1AA7-45E6-BC38-7AFAD39832F7}" srcOrd="7" destOrd="0" parTransId="{969E4211-0652-44E4-B0C9-A79E16F6B040}" sibTransId="{739D77AB-70D4-46E5-BB59-57DACF67ED80}"/>
    <dgm:cxn modelId="{64BE9CBB-D88B-4923-8482-46BC0A7712E3}" type="presOf" srcId="{AAD680E5-D038-4535-8EF5-365893107389}" destId="{E521A5BF-0546-48A4-9C97-6FA4089A5EED}" srcOrd="0" destOrd="0" presId="urn:microsoft.com/office/officeart/2005/8/layout/vList2"/>
    <dgm:cxn modelId="{BC9002C9-555D-45D6-9D09-76F5274809AB}" srcId="{AAD680E5-D038-4535-8EF5-365893107389}" destId="{4CDE6C74-A189-425D-B386-5DEA7B34F164}" srcOrd="0" destOrd="0" parTransId="{204C2FF5-91E6-4DE1-B3A0-14363F49762A}" sibTransId="{3FC1CE87-D581-4103-986E-BE796971FB9F}"/>
    <dgm:cxn modelId="{8EEFFDD1-E3AB-4847-A51E-E5935FAF25FC}" type="presOf" srcId="{493CFB9B-0C7B-4BDD-BE3C-0C299E33F8B3}" destId="{540A9933-B5AF-442C-BAA8-478162FC506F}" srcOrd="0" destOrd="0" presId="urn:microsoft.com/office/officeart/2005/8/layout/vList2"/>
    <dgm:cxn modelId="{333C12E5-5F85-4D22-AD80-46181919EB51}" type="presOf" srcId="{2A2BF196-C64C-49F3-83C8-6668DA89F62E}" destId="{6D000BE9-4865-4731-BEA6-4E3F4D064D1A}" srcOrd="0" destOrd="0" presId="urn:microsoft.com/office/officeart/2005/8/layout/vList2"/>
    <dgm:cxn modelId="{E692B302-7ADF-4449-A5DF-381444ECA86E}" type="presParOf" srcId="{E521A5BF-0546-48A4-9C97-6FA4089A5EED}" destId="{C933F59E-6426-4D71-BC20-13986BCD20E4}" srcOrd="0" destOrd="0" presId="urn:microsoft.com/office/officeart/2005/8/layout/vList2"/>
    <dgm:cxn modelId="{9CD725C2-75FB-4F25-ABCC-3DBB2ADCB005}" type="presParOf" srcId="{E521A5BF-0546-48A4-9C97-6FA4089A5EED}" destId="{73847F97-3BC9-4399-80EA-61D8393D88F1}" srcOrd="1" destOrd="0" presId="urn:microsoft.com/office/officeart/2005/8/layout/vList2"/>
    <dgm:cxn modelId="{A1702C0F-9B85-4FBA-8199-914220CC954A}" type="presParOf" srcId="{E521A5BF-0546-48A4-9C97-6FA4089A5EED}" destId="{6D000BE9-4865-4731-BEA6-4E3F4D064D1A}" srcOrd="2" destOrd="0" presId="urn:microsoft.com/office/officeart/2005/8/layout/vList2"/>
    <dgm:cxn modelId="{FEA63254-6714-41EC-9DA7-0168D1EE80F4}" type="presParOf" srcId="{E521A5BF-0546-48A4-9C97-6FA4089A5EED}" destId="{60528CDB-8570-4BE5-9711-AF87D3ED469F}" srcOrd="3" destOrd="0" presId="urn:microsoft.com/office/officeart/2005/8/layout/vList2"/>
    <dgm:cxn modelId="{63A3AABB-25A1-4676-A69F-1ED3020658E7}" type="presParOf" srcId="{E521A5BF-0546-48A4-9C97-6FA4089A5EED}" destId="{264FB8F2-EB2B-4D5D-AAEC-32F3792F4F5F}" srcOrd="4" destOrd="0" presId="urn:microsoft.com/office/officeart/2005/8/layout/vList2"/>
    <dgm:cxn modelId="{7BAB02B9-29A4-4C19-A8B5-C22F230BA68D}" type="presParOf" srcId="{E521A5BF-0546-48A4-9C97-6FA4089A5EED}" destId="{187B7283-9A72-4F29-87BC-79D806823FD1}" srcOrd="5" destOrd="0" presId="urn:microsoft.com/office/officeart/2005/8/layout/vList2"/>
    <dgm:cxn modelId="{2FEB0AF2-5FBC-4425-8AF5-D2859CDC75FC}" type="presParOf" srcId="{E521A5BF-0546-48A4-9C97-6FA4089A5EED}" destId="{EEFA77DF-45B1-484C-94CA-84F732B54223}" srcOrd="6" destOrd="0" presId="urn:microsoft.com/office/officeart/2005/8/layout/vList2"/>
    <dgm:cxn modelId="{B057FEB4-0A51-40FD-9DA2-6D20CD1B9B53}" type="presParOf" srcId="{E521A5BF-0546-48A4-9C97-6FA4089A5EED}" destId="{9D87BCBB-0A65-4AB2-8486-B1B97454FD29}" srcOrd="7" destOrd="0" presId="urn:microsoft.com/office/officeart/2005/8/layout/vList2"/>
    <dgm:cxn modelId="{41A728F1-4F5D-4424-81EF-FF4486E8F2A3}" type="presParOf" srcId="{E521A5BF-0546-48A4-9C97-6FA4089A5EED}" destId="{540A9933-B5AF-442C-BAA8-478162FC506F}" srcOrd="8" destOrd="0" presId="urn:microsoft.com/office/officeart/2005/8/layout/vList2"/>
    <dgm:cxn modelId="{E90685C4-1500-4B73-9525-E5B6F50C330F}" type="presParOf" srcId="{E521A5BF-0546-48A4-9C97-6FA4089A5EED}" destId="{7F775CF7-E13C-4F86-89DE-1CECCE44E851}" srcOrd="9" destOrd="0" presId="urn:microsoft.com/office/officeart/2005/8/layout/vList2"/>
    <dgm:cxn modelId="{7094FDE4-2664-4B8E-87A3-53D93DC64374}" type="presParOf" srcId="{E521A5BF-0546-48A4-9C97-6FA4089A5EED}" destId="{87BBF908-1EF7-4D9E-8F89-567229800BB0}" srcOrd="10" destOrd="0" presId="urn:microsoft.com/office/officeart/2005/8/layout/vList2"/>
    <dgm:cxn modelId="{59F9EABF-B00F-40EE-9094-DD6DAEC3D9C8}" type="presParOf" srcId="{E521A5BF-0546-48A4-9C97-6FA4089A5EED}" destId="{675E3B91-727D-4DFC-9978-510941BECB77}" srcOrd="11" destOrd="0" presId="urn:microsoft.com/office/officeart/2005/8/layout/vList2"/>
    <dgm:cxn modelId="{8E9706B3-725F-42F4-A795-318227B6A747}" type="presParOf" srcId="{E521A5BF-0546-48A4-9C97-6FA4089A5EED}" destId="{42C30831-3DEF-4F46-B7DE-7DC8519A4F16}" srcOrd="12" destOrd="0" presId="urn:microsoft.com/office/officeart/2005/8/layout/vList2"/>
    <dgm:cxn modelId="{C627C64B-8572-4907-86C3-561D23580439}" type="presParOf" srcId="{E521A5BF-0546-48A4-9C97-6FA4089A5EED}" destId="{F990986F-AA03-477E-AF7E-7AA6D5A51769}" srcOrd="13" destOrd="0" presId="urn:microsoft.com/office/officeart/2005/8/layout/vList2"/>
    <dgm:cxn modelId="{D79A8079-6656-49D8-95C0-72FA552CAEFF}" type="presParOf" srcId="{E521A5BF-0546-48A4-9C97-6FA4089A5EED}" destId="{8E5EABBB-9F1B-4912-BC34-8F3E8D2E2A7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5115491" cy="4947818"/>
        <a:chOff x="0" y="0"/>
        <a:chExt cx="5115491" cy="4947818"/>
      </a:xfrm>
    </dsp:grpSpPr>
    <dsp:sp modelId="{C933F59E-6426-4D71-BC20-13986BCD20E4}">
      <dsp:nvSpPr>
        <dsp:cNvPr id="3" name="Скругленный прямоугольник 2"/>
        <dsp:cNvSpPr/>
      </dsp:nvSpPr>
      <dsp:spPr bwMode="white">
        <a:xfrm>
          <a:off x="0" y="106376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1. Какими сайтами для выбора направлений вы пользовались</a:t>
          </a:r>
          <a:endParaRPr lang="en-US" dirty="0"/>
        </a:p>
      </dsp:txBody>
      <dsp:txXfrm>
        <a:off x="0" y="106376"/>
        <a:ext cx="5115491" cy="551180"/>
      </dsp:txXfrm>
    </dsp:sp>
    <dsp:sp modelId="{6D000BE9-4865-4731-BEA6-4E3F4D064D1A}">
      <dsp:nvSpPr>
        <dsp:cNvPr id="4" name="Скругленный прямоугольник 3"/>
        <dsp:cNvSpPr/>
      </dsp:nvSpPr>
      <dsp:spPr bwMode="white">
        <a:xfrm>
          <a:off x="0" y="694996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2. Что вас не устраивает</a:t>
          </a:r>
          <a:r>
            <a:rPr lang="ru-RU" baseline="0" dirty="0"/>
            <a:t> в сайтах на профориентацию</a:t>
          </a:r>
          <a:endParaRPr lang="en-US" dirty="0"/>
        </a:p>
      </dsp:txBody>
      <dsp:txXfrm>
        <a:off x="0" y="694996"/>
        <a:ext cx="5115491" cy="551180"/>
      </dsp:txXfrm>
    </dsp:sp>
    <dsp:sp modelId="{264FB8F2-EB2B-4D5D-AAEC-32F3792F4F5F}">
      <dsp:nvSpPr>
        <dsp:cNvPr id="5" name="Скругленный прямоугольник 4"/>
        <dsp:cNvSpPr/>
      </dsp:nvSpPr>
      <dsp:spPr bwMode="white">
        <a:xfrm>
          <a:off x="0" y="1283616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3. Сколько времени вы готовы потратить на визуальную новеллу о</a:t>
          </a:r>
          <a:r>
            <a:rPr lang="ru-RU" baseline="0" dirty="0"/>
            <a:t> </a:t>
          </a:r>
          <a:r>
            <a:rPr lang="en-US" baseline="0" dirty="0"/>
            <a:t>VR</a:t>
          </a:r>
          <a:r>
            <a:rPr lang="ru-RU" baseline="0" dirty="0"/>
            <a:t>-разработчике</a:t>
          </a:r>
          <a:endParaRPr lang="en-US" dirty="0"/>
        </a:p>
      </dsp:txBody>
      <dsp:txXfrm>
        <a:off x="0" y="1283616"/>
        <a:ext cx="5115491" cy="551180"/>
      </dsp:txXfrm>
    </dsp:sp>
    <dsp:sp modelId="{EEFA77DF-45B1-484C-94CA-84F732B54223}">
      <dsp:nvSpPr>
        <dsp:cNvPr id="6" name="Скругленный прямоугольник 5"/>
        <dsp:cNvSpPr/>
      </dsp:nvSpPr>
      <dsp:spPr bwMode="white">
        <a:xfrm>
          <a:off x="0" y="1872236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4. Ваша профессия связана с IT-технологиями?</a:t>
          </a:r>
          <a:endParaRPr lang="en-US" dirty="0"/>
        </a:p>
      </dsp:txBody>
      <dsp:txXfrm>
        <a:off x="0" y="1872236"/>
        <a:ext cx="5115491" cy="551180"/>
      </dsp:txXfrm>
    </dsp:sp>
    <dsp:sp modelId="{540A9933-B5AF-442C-BAA8-478162FC506F}">
      <dsp:nvSpPr>
        <dsp:cNvPr id="7" name="Скругленный прямоугольник 6"/>
        <dsp:cNvSpPr/>
      </dsp:nvSpPr>
      <dsp:spPr bwMode="white">
        <a:xfrm>
          <a:off x="0" y="2492629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5. Интересно было бы узнать о профессии </a:t>
          </a:r>
          <a:r>
            <a:rPr lang="en-US" dirty="0"/>
            <a:t>VR-</a:t>
          </a:r>
          <a:r>
            <a:rPr lang="ru-RU" dirty="0"/>
            <a:t>разработчик?</a:t>
          </a:r>
          <a:endParaRPr lang="en-US" dirty="0"/>
        </a:p>
      </dsp:txBody>
      <dsp:txXfrm>
        <a:off x="0" y="2492629"/>
        <a:ext cx="5115491" cy="551180"/>
      </dsp:txXfrm>
    </dsp:sp>
    <dsp:sp modelId="{87BBF908-1EF7-4D9E-8F89-567229800BB0}">
      <dsp:nvSpPr>
        <dsp:cNvPr id="8" name="Скругленный прямоугольник 7"/>
        <dsp:cNvSpPr/>
      </dsp:nvSpPr>
      <dsp:spPr bwMode="white">
        <a:xfrm>
          <a:off x="0" y="3081249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6. Знакомы ли Вы с таким жанром видеоигр как "Визуальная новелла" </a:t>
          </a:r>
          <a:endParaRPr lang="en-US" dirty="0"/>
        </a:p>
      </dsp:txBody>
      <dsp:txXfrm>
        <a:off x="0" y="3081249"/>
        <a:ext cx="5115491" cy="551180"/>
      </dsp:txXfrm>
    </dsp:sp>
    <dsp:sp modelId="{42C30831-3DEF-4F46-B7DE-7DC8519A4F16}">
      <dsp:nvSpPr>
        <dsp:cNvPr id="9" name="Скругленный прямоугольник 8"/>
        <dsp:cNvSpPr/>
      </dsp:nvSpPr>
      <dsp:spPr bwMode="white">
        <a:xfrm>
          <a:off x="0" y="3669869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7. Хотели бы вы сыграть в визуальную новеллу о </a:t>
          </a:r>
          <a:r>
            <a:rPr lang="en-US" dirty="0"/>
            <a:t>VR-</a:t>
          </a:r>
          <a:r>
            <a:rPr lang="ru-RU" dirty="0"/>
            <a:t>разработчике, чтобы узнать больше о его работе?</a:t>
          </a:r>
          <a:endParaRPr lang="en-US" dirty="0"/>
        </a:p>
      </dsp:txBody>
      <dsp:txXfrm>
        <a:off x="0" y="3669869"/>
        <a:ext cx="5115491" cy="551180"/>
      </dsp:txXfrm>
    </dsp:sp>
    <dsp:sp modelId="{8E5EABBB-9F1B-4912-BC34-8F3E8D2E2A71}">
      <dsp:nvSpPr>
        <dsp:cNvPr id="10" name="Скругленный прямоугольник 9"/>
        <dsp:cNvSpPr/>
      </dsp:nvSpPr>
      <dsp:spPr bwMode="white">
        <a:xfrm>
          <a:off x="0" y="4258489"/>
          <a:ext cx="5115491" cy="55118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lIns="49530" tIns="49530" rIns="49530" bIns="4953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8. В каком художественном стиле вы бы хотели видеть данную новеллу?</a:t>
          </a:r>
        </a:p>
      </dsp:txBody>
      <dsp:txXfrm>
        <a:off x="0" y="4258489"/>
        <a:ext cx="5115491" cy="55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/>
              <a:t>team five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  <a:endParaRPr lang="ru-RU" noProof="0"/>
          </a:p>
          <a:p>
            <a:pPr lvl="1" rtl="0"/>
            <a:r>
              <a:rPr lang="ru-RU" noProof="0"/>
              <a:t>Второй уровень</a:t>
            </a:r>
            <a:endParaRPr lang="ru-RU" noProof="0"/>
          </a:p>
          <a:p>
            <a:pPr lvl="2" rtl="0"/>
            <a:r>
              <a:rPr lang="ru-RU" noProof="0"/>
              <a:t>Третий уровень</a:t>
            </a:r>
            <a:endParaRPr lang="ru-RU" noProof="0"/>
          </a:p>
          <a:p>
            <a:pPr lvl="3" rtl="0"/>
            <a:r>
              <a:rPr lang="ru-RU" noProof="0"/>
              <a:t>Четвертый уровень</a:t>
            </a:r>
            <a:endParaRPr lang="ru-RU" noProof="0"/>
          </a:p>
          <a:p>
            <a:pPr lvl="4" rtl="0"/>
            <a:r>
              <a:rPr lang="ru-RU" noProof="0"/>
              <a:t>Пятый уровень</a:t>
            </a:r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 dirty="0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 dirty="0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5FBD63-738B-41D8-960B-95EDD0F41D9C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F0E07D-03B9-486C-B645-D1955F853666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808438-9F70-4A8C-A26A-AF139A2335E4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/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/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15" name="Текст 29"/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/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18" name="Текст 29"/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/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2" name="Текст 29"/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/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5" name="Текст 29"/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/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8" name="Текст 29"/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C3DE664-A45B-41BB-8C86-E128EE1FDD16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/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Вставка диаграммы</a:t>
            </a:r>
            <a:endParaRPr lang="ru-RU" noProof="0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C6CE9D28-D7BF-4FD0-9D4F-07D460E9A797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/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5AA6212-EC4A-4A35-B47E-F791B81C2B06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9" name="Таблица 2"/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 dirty="0"/>
              <a:t>Вставка таблицы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459FB94-B068-4982-838A-CB2E45133B7C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/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/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/>
          <p:cNvCxnSpPr/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/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sp>
        <p:nvSpPr>
          <p:cNvPr id="72" name="Текст 29"/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3" name="Текст 29"/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4" name="Текст 29"/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5" name="Текст 29"/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6" name="Текст 29"/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7" name="Текст 29"/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8" name="Текст 29"/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79" name="Текст 29"/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/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sp>
        <p:nvSpPr>
          <p:cNvPr id="69" name="Рисунок 25"/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23D1311-643F-4DF7-91D7-0F248366C1FB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96" name="Текст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97" name="Текст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102" name="Текст 29"/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103" name="Текст 29"/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106" name="Текст 29"/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107" name="Текст 29"/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108" name="Текст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sp>
        <p:nvSpPr>
          <p:cNvPr id="109" name="Текст 29"/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7" name="Прямоугольник 46"/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575859B-2138-45B3-ADBB-D4CF70AE227A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B3287C-2DDC-49A5-8471-8AE73193B186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/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5" name="Текст 2"/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7" name="Объект 3"/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8" name="Объект 3"/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26D293F-77EC-48B5-AD9A-C3C792A122D3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/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7" name="Объект 3"/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0" name="Текст 2"/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1" name="Объект 3"/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2" name="Текст 2"/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4" name="Объект 3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369C613-BA36-4CEB-BB29-CA800CA1671A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grpSp>
        <p:nvGrpSpPr>
          <p:cNvPr id="15" name="Группа 14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8" name="Текст 3"/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AC2BF18C-E3DA-4ED2-811C-CE880D43C22B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/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  <a:endParaRPr lang="ru-RU" noProof="0"/>
          </a:p>
        </p:txBody>
      </p:sp>
      <p:sp>
        <p:nvSpPr>
          <p:cNvPr id="1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/>
          <p:cNvCxnSpPr/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0B6C4E-E5BC-452F-819B-D22F5C20B1EE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5667B8-46A6-43C0-8C63-D22BB695E249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C51DF8-6CDF-4F92-8435-F3FFF90ADDF6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8C54C3-0C61-458F-A2F1-DB65C4775665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77F64-733E-4054-9D8A-A1F6C7785B45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398F77-0D27-4A20-BE29-9C7171DAD46F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F0BEB0-0470-4107-BA31-BFEB27B4BEBC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0460D9-127D-4BAB-BAC5-280C5E7A9FC5}" type="datetime4">
              <a:rPr lang="ru-RU" noProof="0" smtClean="0">
                <a:latin typeface="+mn-lt"/>
              </a:rPr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/>
          <p:cNvGrpSpPr>
            <a:grpSpLocks noGrp="1" noRot="1" noChangeAspect="1" noMove="1" noResize="1" noUngrp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3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17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18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Bodoni MT Black" panose="02070A03080606020203" pitchFamily="18" charset="0"/>
              </a:rPr>
              <a:t>АНАЛИЗ ЦА, СРАВНЕНИЕ С КОНКУРЕНТАМИ</a:t>
            </a:r>
            <a:endParaRPr lang="en-US" sz="5200" kern="1200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730391" y="4115918"/>
            <a:ext cx="6730911" cy="68207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kern="1200" dirty="0" err="1">
                <a:latin typeface="+mn-lt"/>
                <a:ea typeface="+mn-ea"/>
                <a:cs typeface="+mn-cs"/>
              </a:rPr>
              <a:t>Команда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проекта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разработки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визуальной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новеллы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про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VR-</a:t>
            </a:r>
            <a:r>
              <a:rPr lang="ru-RU" sz="2800" kern="1200" dirty="0">
                <a:latin typeface="+mn-lt"/>
                <a:ea typeface="+mn-ea"/>
                <a:cs typeface="+mn-cs"/>
              </a:rPr>
              <a:t>разработчика</a:t>
            </a:r>
            <a:endParaRPr lang="ru-RU" sz="2800" kern="1200" dirty="0">
              <a:latin typeface="+mn-lt"/>
              <a:ea typeface="+mn-ea"/>
              <a:cs typeface="+mn-cs"/>
            </a:endParaRPr>
          </a:p>
          <a:p>
            <a:pPr algn="ctr"/>
            <a:r>
              <a:rPr lang="en-US" sz="2800" b="1" u="sng" dirty="0"/>
              <a:t>team five</a:t>
            </a:r>
            <a:endParaRPr lang="en-US" sz="2800" b="1" u="sng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/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/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/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" name="Group 41"/>
          <p:cNvGrpSpPr>
            <a:grpSpLocks noGrp="1" noRot="1" noChangeAspect="1" noMove="1" noResize="1" noUngrp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3" name="Freeform: Shape 42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43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44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45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конкурентов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tx2"/>
                </a:solidFill>
              </a:rPr>
              <a:t>Косвенными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конкурентами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нашей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новеллы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являются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сайты</a:t>
            </a:r>
            <a:r>
              <a:rPr lang="en-US" sz="2000" dirty="0">
                <a:solidFill>
                  <a:schemeClr val="tx2"/>
                </a:solidFill>
              </a:rPr>
              <a:t> с </a:t>
            </a:r>
            <a:r>
              <a:rPr lang="en-US" sz="2000" dirty="0" err="1">
                <a:solidFill>
                  <a:schemeClr val="tx2"/>
                </a:solidFill>
              </a:rPr>
              <a:t>тестами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на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профориентацию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такие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как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44546A"/>
                </a:solidFill>
              </a:rPr>
              <a:t>Учёба.ру</a:t>
            </a:r>
            <a:endParaRPr lang="en-US" sz="2000" b="1" i="0" u="none" strike="noStrike" dirty="0">
              <a:solidFill>
                <a:srgbClr val="44546A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 err="1">
                <a:solidFill>
                  <a:srgbClr val="44546A"/>
                </a:solidFill>
                <a:effectLst/>
              </a:rPr>
              <a:t>postupi</a:t>
            </a:r>
            <a:r>
              <a:rPr lang="en-US" sz="2000" b="1" dirty="0" err="1">
                <a:solidFill>
                  <a:srgbClr val="44546A"/>
                </a:solidFill>
              </a:rPr>
              <a:t>.</a:t>
            </a:r>
            <a:r>
              <a:rPr lang="en-US" sz="2000" b="1" i="0" u="none" strike="noStrike" dirty="0" err="1">
                <a:solidFill>
                  <a:srgbClr val="44546A"/>
                </a:solidFill>
                <a:effectLst/>
              </a:rPr>
              <a:t>online</a:t>
            </a:r>
            <a:endParaRPr lang="en-US" sz="2000" b="1" i="0" u="none" strike="noStrike" dirty="0">
              <a:solidFill>
                <a:srgbClr val="44546A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4546A"/>
                </a:solidFill>
              </a:rPr>
              <a:t>Propostuplenie</a:t>
            </a:r>
            <a:endParaRPr lang="en-US" sz="2000" b="1" dirty="0">
              <a:solidFill>
                <a:srgbClr val="44546A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4546A"/>
                </a:solidFill>
              </a:rPr>
              <a:t>Vuzopedia</a:t>
            </a:r>
            <a:endParaRPr lang="en-US" sz="2000" b="1" dirty="0">
              <a:solidFill>
                <a:srgbClr val="44546A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>
            <a:grpSpLocks noGrp="1" noRot="1" noChangeAspect="1" noMove="1" noResize="1" noUngrp="1"/>
          </p:cNvGrpSpPr>
          <p:nvPr/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6" name="Rectangle 7"/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8"/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9"/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0"/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Улыбающееся лицо 22"/>
          <p:cNvSpPr/>
          <p:nvPr/>
        </p:nvSpPr>
        <p:spPr>
          <a:xfrm>
            <a:off x="4907280" y="2254681"/>
            <a:ext cx="2377440" cy="2377440"/>
          </a:xfrm>
          <a:prstGeom prst="smileyFac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81019" y="729734"/>
            <a:ext cx="295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думают и чувствуют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22807" y="2989859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слышат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134182" y="706452"/>
            <a:ext cx="156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видят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504476" y="2990005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делают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292293" y="4980456"/>
            <a:ext cx="17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говорят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844480" y="4965764"/>
            <a:ext cx="235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им нужно сделать</a:t>
            </a:r>
            <a:endParaRPr lang="ru-RU" dirty="0"/>
          </a:p>
          <a:p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81019" y="1323129"/>
            <a:ext cx="3649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Стресс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Давление окружающих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не сдам экзамены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Неуверенность в выборе предметов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22807" y="3515506"/>
            <a:ext cx="41896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Ты не сдашь ЕГЭ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Поступай на бюджет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Сделай правильный выбор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ЕГЭ – лишь одно из жизненных испытаний</a:t>
            </a:r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2293" y="5463118"/>
            <a:ext cx="4418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не знаю, как правильно сделать выбор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хочу поступить на бюджет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боюсь подвести своих родителей</a:t>
            </a:r>
            <a:r>
              <a:rPr lang="en-US" sz="1600" dirty="0"/>
              <a:t>/</a:t>
            </a:r>
            <a:r>
              <a:rPr lang="ru-RU" sz="1600" dirty="0"/>
              <a:t>учителей</a:t>
            </a:r>
            <a:endParaRPr lang="ru-RU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4879" y="5463117"/>
            <a:ext cx="456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Проанализировать информацию о профессиях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Распределить время на отдых и на подготовку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Регулярно заниматься подготовкой к ЕГЭ</a:t>
            </a:r>
            <a:endParaRPr lang="ru-RU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555876" y="3446583"/>
            <a:ext cx="431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Готовятся к ЕГЭ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Изучают информацию о вузах и профессиях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29420" y="1176052"/>
            <a:ext cx="2636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Учебники, видео-лекции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Учителей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Онлайн курсы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Своих сверстников</a:t>
            </a:r>
            <a:endParaRPr lang="ru-RU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" name="Group 41"/>
          <p:cNvGrpSpPr>
            <a:grpSpLocks noGrp="1" noRot="1" noChangeAspect="1" noMove="1" noResize="1" noUngrp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3" name="Freeform: Shape 42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43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44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45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Рекомендации команде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097124" y="1881505"/>
            <a:ext cx="5221224" cy="4338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Создать сюжет о </a:t>
            </a:r>
            <a:r>
              <a:rPr lang="en-US" sz="2400" dirty="0">
                <a:solidFill>
                  <a:srgbClr val="44546A"/>
                </a:solidFill>
              </a:rPr>
              <a:t>VR</a:t>
            </a:r>
            <a:r>
              <a:rPr lang="ru-RU" sz="2400" dirty="0">
                <a:solidFill>
                  <a:srgbClr val="44546A"/>
                </a:solidFill>
              </a:rPr>
              <a:t>-разработчике</a:t>
            </a:r>
            <a:endParaRPr lang="ru-RU" sz="2400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Обеспечить визуальный контент аудитории</a:t>
            </a:r>
            <a:endParaRPr lang="ru-RU" sz="2400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Обеспечить возможность выбора (интерактив)</a:t>
            </a:r>
            <a:endParaRPr lang="ru-RU" sz="2400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Создать геймплей длительностью до 30 минут (оптимально до 10)</a:t>
            </a:r>
            <a:endParaRPr lang="ru-RU" sz="2400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Предпочитаемый художественный стиль – векторная графика</a:t>
            </a:r>
            <a:endParaRPr lang="ru-RU" sz="2400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4546A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9" name="Freeform: Shape 2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2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1178564" y="2546885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solidFill>
                  <a:schemeClr val="tx2"/>
                </a:solidFill>
              </a:rPr>
              <a:t>Сравнивая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продукт</a:t>
            </a:r>
            <a:r>
              <a:rPr lang="en-US" sz="2800" dirty="0">
                <a:solidFill>
                  <a:schemeClr val="tx2"/>
                </a:solidFill>
              </a:rPr>
              <a:t> с </a:t>
            </a:r>
            <a:r>
              <a:rPr lang="en-US" sz="2800" dirty="0" err="1">
                <a:solidFill>
                  <a:schemeClr val="tx2"/>
                </a:solidFill>
              </a:rPr>
              <a:t>конкурентами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мы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можем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сделать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вывод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что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текущий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проект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проект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уникален</a:t>
            </a:r>
            <a:r>
              <a:rPr lang="en-US" sz="2800" dirty="0">
                <a:solidFill>
                  <a:schemeClr val="tx2"/>
                </a:solidFill>
              </a:rPr>
              <a:t> и </a:t>
            </a:r>
            <a:r>
              <a:rPr lang="en-US" sz="2800" dirty="0" err="1">
                <a:solidFill>
                  <a:schemeClr val="tx2"/>
                </a:solidFill>
              </a:rPr>
              <a:t>имеет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большой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потенциал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для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роста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  <a:r>
              <a:rPr lang="en-US" sz="2800" dirty="0" err="1">
                <a:solidFill>
                  <a:schemeClr val="tx2"/>
                </a:solidFill>
              </a:rPr>
              <a:t>Мы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занимаемся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разработкой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нашей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новеллы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учитывая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результаты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опроса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нашей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будущей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аудитории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</a:fld>
            <a:endParaRPr lang="en-US"/>
          </a:p>
        </p:txBody>
      </p:sp>
      <p:grpSp>
        <p:nvGrpSpPr>
          <p:cNvPr id="43" name="Group 29"/>
          <p:cNvGrpSpPr>
            <a:grpSpLocks noGrp="1" noRot="1" noChangeAspect="1" noMove="1" noResize="1" noUngrp="1"/>
          </p:cNvGrpSpPr>
          <p:nvPr/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30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1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Нижний колонтитул 5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24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452" y="2714465"/>
            <a:ext cx="3265424" cy="1429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Bodoni MT Black" panose="02070A03080606020203" pitchFamily="18" charset="0"/>
              </a:rPr>
              <a:t>Анализ</a:t>
            </a:r>
            <a:r>
              <a:rPr lang="en-US" kern="1200" dirty="0">
                <a:solidFill>
                  <a:schemeClr val="tx2"/>
                </a:solidFill>
                <a:latin typeface="Bodoni MT Black" panose="02070A03080606020203" pitchFamily="18" charset="0"/>
              </a:rPr>
              <a:t> ЦА</a:t>
            </a:r>
            <a:endParaRPr lang="en-US" kern="1200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5622187" y="2041600"/>
            <a:ext cx="5976826" cy="3171000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5900" dirty="0" err="1">
                <a:solidFill>
                  <a:schemeClr val="tx2"/>
                </a:solidFill>
              </a:rPr>
              <a:t>Для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определения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основной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целевой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аудитории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нашего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проекта</a:t>
            </a:r>
            <a:r>
              <a:rPr lang="ru-RU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мы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создали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опрос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ru-RU" sz="5900" dirty="0">
                <a:solidFill>
                  <a:schemeClr val="tx2"/>
                </a:solidFill>
              </a:rPr>
              <a:t> в </a:t>
            </a:r>
            <a:r>
              <a:rPr lang="en-US" sz="5900" dirty="0">
                <a:solidFill>
                  <a:schemeClr val="tx2"/>
                </a:solidFill>
              </a:rPr>
              <a:t>“Google Forms”</a:t>
            </a:r>
            <a:r>
              <a:rPr lang="ru-RU" sz="5900" dirty="0">
                <a:solidFill>
                  <a:schemeClr val="tx2"/>
                </a:solidFill>
              </a:rPr>
              <a:t> </a:t>
            </a:r>
            <a:r>
              <a:rPr lang="en-US" sz="5900" dirty="0">
                <a:solidFill>
                  <a:schemeClr val="tx2"/>
                </a:solidFill>
              </a:rPr>
              <a:t>и </a:t>
            </a:r>
            <a:r>
              <a:rPr lang="en-US" sz="5900" dirty="0" err="1">
                <a:solidFill>
                  <a:schemeClr val="tx2"/>
                </a:solidFill>
              </a:rPr>
              <a:t>собрали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группу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из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ru-RU" sz="5900" dirty="0">
                <a:solidFill>
                  <a:schemeClr val="tx2"/>
                </a:solidFill>
              </a:rPr>
              <a:t>учеников 11 класса.</a:t>
            </a:r>
            <a:endParaRPr lang="ru-RU" sz="5900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5900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5900" dirty="0">
                <a:solidFill>
                  <a:schemeClr val="tx2"/>
                </a:solidFill>
              </a:rPr>
              <a:t>Мы </a:t>
            </a:r>
            <a:r>
              <a:rPr lang="en-US" sz="5900" dirty="0" err="1">
                <a:solidFill>
                  <a:schemeClr val="tx2"/>
                </a:solidFill>
              </a:rPr>
              <a:t>подготовили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ru-RU" sz="5900" dirty="0">
                <a:solidFill>
                  <a:schemeClr val="tx2"/>
                </a:solidFill>
              </a:rPr>
              <a:t>8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вопросов</a:t>
            </a:r>
            <a:r>
              <a:rPr lang="en-US" sz="5900" dirty="0">
                <a:solidFill>
                  <a:schemeClr val="tx2"/>
                </a:solidFill>
              </a:rPr>
              <a:t>, </a:t>
            </a:r>
            <a:r>
              <a:rPr lang="en-US" sz="5900" dirty="0" err="1">
                <a:solidFill>
                  <a:schemeClr val="tx2"/>
                </a:solidFill>
              </a:rPr>
              <a:t>чтобы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лучше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узнать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свою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целевую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аудиторию</a:t>
            </a:r>
            <a:r>
              <a:rPr lang="en-US" sz="5900" dirty="0">
                <a:solidFill>
                  <a:schemeClr val="tx2"/>
                </a:solidFill>
              </a:rPr>
              <a:t>.</a:t>
            </a:r>
            <a:endParaRPr lang="en-US" sz="5900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  <a:effectLst>
            <a:glow rad="25400"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 dirty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16535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25"/>
          <p:cNvGrpSpPr>
            <a:grpSpLocks noGrp="1" noRot="1" noChangeAspect="1" noMove="1" noResize="1" noUngrp="1"/>
          </p:cNvGrpSpPr>
          <p:nvPr/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36" name="Freeform: Shape 26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27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28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29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0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Текст 3"/>
          <p:cNvGraphicFramePr/>
          <p:nvPr/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Заголовок 1"/>
          <p:cNvSpPr txBox="1"/>
          <p:nvPr/>
        </p:nvSpPr>
        <p:spPr>
          <a:xfrm>
            <a:off x="1135094" y="2515728"/>
            <a:ext cx="3265424" cy="14290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  <a:latin typeface="Bodoni MT Black" panose="02070A03080606020203" pitchFamily="18" charset="0"/>
              </a:rPr>
              <a:t>Вопросы</a:t>
            </a:r>
            <a:endParaRPr lang="en-US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</a:fld>
            <a:endParaRPr lang="ru-RU" noProof="0" dirty="0">
              <a:latin typeface="+mn-lt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423280" y="1793803"/>
            <a:ext cx="5283200" cy="36068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300" dirty="0">
                <a:solidFill>
                  <a:schemeClr val="tx2"/>
                </a:solidFill>
              </a:rPr>
              <a:t>ЦА – ученики 11 классов 17-18 лет</a:t>
            </a:r>
            <a:endParaRPr lang="ru-RU" sz="33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33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chemeClr val="tx2"/>
                </a:solidFill>
              </a:rPr>
              <a:t>Благодаря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полученным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данным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из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опроса</a:t>
            </a:r>
            <a:r>
              <a:rPr lang="en-US" sz="3300" dirty="0">
                <a:solidFill>
                  <a:schemeClr val="tx2"/>
                </a:solidFill>
              </a:rPr>
              <a:t>, </a:t>
            </a:r>
            <a:r>
              <a:rPr lang="en-US" sz="3300" dirty="0" err="1">
                <a:solidFill>
                  <a:schemeClr val="tx2"/>
                </a:solidFill>
              </a:rPr>
              <a:t>мы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видим</a:t>
            </a:r>
            <a:r>
              <a:rPr lang="en-US" sz="3300" dirty="0">
                <a:solidFill>
                  <a:schemeClr val="tx2"/>
                </a:solidFill>
              </a:rPr>
              <a:t>, </a:t>
            </a:r>
            <a:r>
              <a:rPr lang="en-US" sz="3300" dirty="0" err="1">
                <a:solidFill>
                  <a:schemeClr val="tx2"/>
                </a:solidFill>
              </a:rPr>
              <a:t>что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большинство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опрошенных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знают</a:t>
            </a:r>
            <a:r>
              <a:rPr lang="en-US" sz="3300" dirty="0">
                <a:solidFill>
                  <a:schemeClr val="tx2"/>
                </a:solidFill>
              </a:rPr>
              <a:t> о </a:t>
            </a:r>
            <a:r>
              <a:rPr lang="en-US" sz="3300" dirty="0" err="1">
                <a:solidFill>
                  <a:schemeClr val="tx2"/>
                </a:solidFill>
              </a:rPr>
              <a:t>профессии</a:t>
            </a:r>
            <a:r>
              <a:rPr lang="en-US" sz="3300" dirty="0">
                <a:solidFill>
                  <a:schemeClr val="tx2"/>
                </a:solidFill>
              </a:rPr>
              <a:t> VR-</a:t>
            </a:r>
            <a:r>
              <a:rPr lang="ru-RU" sz="3300" dirty="0">
                <a:solidFill>
                  <a:schemeClr val="tx2"/>
                </a:solidFill>
              </a:rPr>
              <a:t>разработчика, и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они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заинтересованы</a:t>
            </a:r>
            <a:r>
              <a:rPr lang="en-US" sz="3300" dirty="0">
                <a:solidFill>
                  <a:schemeClr val="tx2"/>
                </a:solidFill>
              </a:rPr>
              <a:t> в </a:t>
            </a:r>
            <a:r>
              <a:rPr lang="en-US" sz="3300" dirty="0" err="1">
                <a:solidFill>
                  <a:schemeClr val="tx2"/>
                </a:solidFill>
              </a:rPr>
              <a:t>том</a:t>
            </a:r>
            <a:r>
              <a:rPr lang="en-US" sz="3300" dirty="0">
                <a:solidFill>
                  <a:schemeClr val="tx2"/>
                </a:solidFill>
              </a:rPr>
              <a:t>, </a:t>
            </a:r>
            <a:r>
              <a:rPr lang="ru-RU" sz="3300" dirty="0">
                <a:solidFill>
                  <a:schemeClr val="tx2"/>
                </a:solidFill>
              </a:rPr>
              <a:t>чтобы узнать о ней больше.</a:t>
            </a:r>
            <a:endParaRPr lang="en-US" sz="33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>
            <a:grpSpLocks noGrp="1" noRot="1" noChangeAspect="1" noMove="1" noResize="1" noUngrp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2" name="Freeform: Shape 41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Номер слайда 14"/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94A09A9-5501-47C1-A89A-A340965A2BE2}" type="slidenum">
              <a:rPr lang="en-US"/>
            </a:fld>
            <a:endParaRPr lang="en-US"/>
          </a:p>
        </p:txBody>
      </p:sp>
      <p:sp>
        <p:nvSpPr>
          <p:cNvPr id="3" name="Заголовок 1"/>
          <p:cNvSpPr txBox="1"/>
          <p:nvPr/>
        </p:nvSpPr>
        <p:spPr>
          <a:xfrm>
            <a:off x="8088376" y="2706109"/>
            <a:ext cx="3265424" cy="14290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/>
                </a:solidFill>
                <a:latin typeface="Bodoni MT Black" panose="02070A03080606020203" pitchFamily="18" charset="0"/>
              </a:rPr>
              <a:t>Анализ ЦА</a:t>
            </a:r>
            <a:endParaRPr lang="en-US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63" name="Group 1062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064" name="Freeform: Shape 1063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: Shape 1064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66" name="Freeform: Shape 1065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70" name="Freeform: Shape 1066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71" name="Freeform: Shape 1067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2064" name="Group 2056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2058" name="Freeform: Shape 2057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60" name="Freeform: Shape 2059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61" name="Freeform: Shape 2060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62" name="Freeform: Shape 2061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/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Нижний колонтитул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/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/>
          <p:cNvGrpSpPr>
            <a:grpSpLocks noGrp="1" noRot="1" noChangeAspect="1" noMove="1" noResize="1" noUngrp="1"/>
          </p:cNvGrpSpPr>
          <p:nvPr/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/>
            <p:cNvSpPr/>
            <p:nvPr/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/>
            <p:cNvSpPr/>
            <p:nvPr/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/>
            <p:cNvSpPr/>
            <p:nvPr/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/>
            <p:cNvSpPr/>
            <p:nvPr/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/>
            <p:cNvSpPr/>
            <p:nvPr/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/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4 2 6 e 9 7 f a 3 1 5 3 5 6 f f f b d c d 9 8 7 6 f e 9 8 8 c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4 b 8 f 0 d e f 8 0 e 6 d 7 0 c e 3 d e f 2 0 c 9 0 7 5 9 a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1D20B6E4-879E-4E6C-BDE7-261540CD3765}">
  <ds:schemaRefs/>
</ds:datastoreItem>
</file>

<file path=customXml/itemProps2.xml><?xml version="1.0" encoding="utf-8"?>
<ds:datastoreItem xmlns:ds="http://schemas.openxmlformats.org/officeDocument/2006/customXml" ds:itemID="{09EC1AB0-9704-404D-B6D3-819D938AC55B}">
  <ds:schemaRefs/>
</ds:datastoreItem>
</file>

<file path=customXml/itemProps3.xml><?xml version="1.0" encoding="utf-8"?>
<ds:datastoreItem xmlns:ds="http://schemas.openxmlformats.org/officeDocument/2006/customXml" ds:itemID="{94F21D10-BD83-491A-AAA6-945C2DB1EB0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WPS Presentation</Application>
  <PresentationFormat>Широкоэкранный</PresentationFormat>
  <Paragraphs>149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Bodoni MT Black</vt:lpstr>
      <vt:lpstr>Meiryo</vt:lpstr>
      <vt:lpstr>Calibri</vt:lpstr>
      <vt:lpstr>Microsoft YaHei</vt:lpstr>
      <vt:lpstr>Arial Unicode MS</vt:lpstr>
      <vt:lpstr>Calibri Light</vt:lpstr>
      <vt:lpstr>Liberation Mono</vt:lpstr>
      <vt:lpstr>Тема Office</vt:lpstr>
      <vt:lpstr>АНАЛИЗ ЦА, СРАВНЕНИЕ С КОНКУРЕНТАМИ</vt:lpstr>
      <vt:lpstr>Анализ ЦА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Анализ конкурентов</vt:lpstr>
      <vt:lpstr>PowerPoint 演示文稿</vt:lpstr>
      <vt:lpstr>Рекомендации команде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целевой аудитории</dc:title>
  <dc:creator>Никита Павлов</dc:creator>
  <cp:lastModifiedBy>1nast</cp:lastModifiedBy>
  <cp:revision>6</cp:revision>
  <dcterms:created xsi:type="dcterms:W3CDTF">2023-10-23T17:50:00Z</dcterms:created>
  <dcterms:modified xsi:type="dcterms:W3CDTF">2023-12-31T15:01:46Z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A6CAA3673D71444895508E249FB9BA93_12</vt:lpwstr>
  </property>
  <property fmtid="{D5CDD505-2E9C-101B-9397-08002B2CF9AE}" pid="4" name="KSOProductBuildVer">
    <vt:lpwstr>1049-12.2.0.13359</vt:lpwstr>
  </property>
</Properties>
</file>