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9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5A0C-B6F5-41CD-80D2-E585D36D2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21FB9-8102-4A83-BED7-86C328995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AEB0-5AB2-4D48-B435-88F2FDA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BE9B-1543-4FFE-9548-CB76208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E56C-BBD5-46F3-BB26-2C399080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EC8E-C323-4A94-945A-36C4BF15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E4E2-DB2C-4126-BA8C-4CF37E3C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E639-AE78-4FCB-A371-2CBDE484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DE7DD-77F8-4513-B3E5-83F92421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1B46-4591-4902-B8F1-F83648F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E201-7C86-4CE7-9DF6-78F2337A1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06B4F-D0F4-4705-A915-CB7147BC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1407-B192-4F55-BF9D-BCB0B080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04CE-4B6F-449E-B48F-A8E9E123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6F25-CB5B-42E7-883E-98303B57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C05E-1C3D-4F2B-A29B-66ADE60D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E623-6C2A-4DF4-8B53-D1BDC5C7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6A79-DFE7-4677-9430-828A3FD6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E44F-2E3B-409D-8C21-86510923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2C1B-51C6-40CC-9339-38D6252E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D5B2-1B17-4860-A827-90F6BA3C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3338-408C-4C7F-BB69-C75B5290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F9DF-A149-42D8-AC39-4C9BA798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92B2-E065-406E-949E-BADAF00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E396-1BD3-437D-AB60-7278B7A8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47B-B9E2-4358-8A60-A5B402F7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B14E-2B30-4D6F-9026-95BA7B3FF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871E2-1C99-407C-B00C-93103B1E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E5E33-FBBB-4F56-A8C5-C2687F36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8397-9F17-42FB-9051-6178585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1323-1D9E-4F95-85BD-BEB240BB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9615-475A-4960-A0BE-21F3BC2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9BC1-67D2-4903-AECC-72F290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56BB-0791-4600-9CF5-58C342AB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49388-90AE-4A53-9E86-EE3A739F5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8995-2008-4E92-8A72-34DAD0079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8DCDA-338B-487D-B5D6-33ADB6A1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2DE54-8396-4B37-AC5E-F3138567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13E2C-9D08-4554-9A8F-45B3EA11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ADB-B158-4C19-9712-3356E9D4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D9C39-B477-4DF6-AE1D-D46AEEF5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D8917-909A-4BE0-A6D1-82EE400E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586A4-DF2F-454C-8C7E-927570A3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F6543-64C1-4EAC-98D6-1D66576A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A08B-1103-4C83-BB60-DE06CB4C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9F8CA-227B-4C3D-BE76-94CEE665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DE46-240B-4447-8FF6-4FE7B616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A887-AB37-4AE6-95A0-5AD1B3B6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A57D2-15DB-4879-A6A8-A97E9FA0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343B-A4EB-43E0-BDDC-0950FE2B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89959-FE73-4DD7-AA60-9C90A040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ADD5-C584-477B-9665-8F88FE6B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5C02-7BED-4825-8FC8-F0F1B53C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1DF3E-FD2B-4E77-9BBE-ECF40C8E7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AD13-0319-4F08-A33A-F15DD6539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754A6-0C09-4DB5-AAEF-E6D0BB0D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589B-DB69-4622-B354-DBDC556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138C-30B6-44F0-8157-D5ABF2D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257B3-FE55-4B9E-844B-5875C03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3106-4D38-4269-90E7-CA7C0B5B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232C-3709-43AB-8B0B-F90471B8E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7D8C-4EF3-4925-8E68-6EA37436F5E5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6CFB-CEA0-44D0-99F7-3B6A953A8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353E-215B-4B9E-AD6E-B62535B69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781F-4757-496E-8130-B9B8F012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1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.ariankitektur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rian.sustento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75524-6C3F-4F5A-8D10-967573CE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55" y="224033"/>
            <a:ext cx="9227890" cy="519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7E3F2-BF65-4DF7-83D0-0AA30D92F8B2}"/>
              </a:ext>
            </a:extLst>
          </p:cNvPr>
          <p:cNvSpPr txBox="1"/>
          <p:nvPr/>
        </p:nvSpPr>
        <p:spPr>
          <a:xfrm>
            <a:off x="0" y="591520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ABOUT US     PORTFOLIO     CONTACT US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539BE-4ECB-4B12-8CD3-8C7265279ABD}"/>
              </a:ext>
            </a:extLst>
          </p:cNvPr>
          <p:cNvSpPr txBox="1"/>
          <p:nvPr/>
        </p:nvSpPr>
        <p:spPr>
          <a:xfrm>
            <a:off x="0" y="-2099"/>
            <a:ext cx="382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(Cover page: ariankitektura.com)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1EEDB9-D009-4A6B-B0AF-F6C4C286CA4D}"/>
              </a:ext>
            </a:extLst>
          </p:cNvPr>
          <p:cNvGrpSpPr/>
          <p:nvPr/>
        </p:nvGrpSpPr>
        <p:grpSpPr>
          <a:xfrm>
            <a:off x="-3708065" y="5945978"/>
            <a:ext cx="7060865" cy="369332"/>
            <a:chOff x="-3622340" y="1144603"/>
            <a:chExt cx="706086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4DFFC-2B41-498B-B768-4C9E23FA96DE}"/>
                </a:ext>
              </a:extLst>
            </p:cNvPr>
            <p:cNvSpPr txBox="1"/>
            <p:nvPr/>
          </p:nvSpPr>
          <p:spPr>
            <a:xfrm>
              <a:off x="-3622340" y="1144603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305B28-DB3A-4B5B-A07E-4F9FA1806001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37052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C4524-A147-4DA7-905C-37501CC8518D}"/>
              </a:ext>
            </a:extLst>
          </p:cNvPr>
          <p:cNvSpPr txBox="1"/>
          <p:nvPr/>
        </p:nvSpPr>
        <p:spPr>
          <a:xfrm>
            <a:off x="0" y="535757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dirty="0">
                <a:effectLst/>
                <a:latin typeface="FacebookEmoji"/>
              </a:rPr>
              <a:t>"Interpreted design is our passion."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938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(About us &gt; ariankitektura.com/about-us)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ABOUT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The Firm     </a:t>
            </a:r>
            <a:r>
              <a:rPr lang="en-US" sz="2000" dirty="0"/>
              <a:t>The Experiences     The Mission and Vision     The Location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A2DE-3E6C-424C-BBD0-B43B48886B45}"/>
              </a:ext>
            </a:extLst>
          </p:cNvPr>
          <p:cNvSpPr txBox="1"/>
          <p:nvPr/>
        </p:nvSpPr>
        <p:spPr>
          <a:xfrm>
            <a:off x="4288172" y="2106286"/>
            <a:ext cx="737392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FacebookEmoji"/>
              </a:rPr>
              <a:t>At ArianKitektura, we establish an honest and comfortable relationship with our clients, as building a relationship is one of the key drivers to bringing a vision to life. As a young architect, starting my own path was tedious, but what I learned from the field is this: first-hand experiences are what makes a great architect. I honestly believe that I have the capabilities to design and conceptualize the goals and dreams of our clients. As a determined architect, it is important for me to maximize the potential of our projects, while recognizing our clients' needs. I will make sure to go beyond their expectations because it is my duty as a consultant to provide an establishment that will satisfy and please the users. </a:t>
            </a:r>
          </a:p>
          <a:p>
            <a:endParaRPr lang="en-US" sz="1600" dirty="0">
              <a:latin typeface="FacebookEmoji"/>
            </a:endParaRPr>
          </a:p>
          <a:p>
            <a:r>
              <a:rPr lang="en-US" sz="1600" b="0" i="0" dirty="0">
                <a:effectLst/>
                <a:latin typeface="FacebookEmoji"/>
              </a:rPr>
              <a:t>As the principal architect of ArianKitektura, you can always count on me for your architectural needs. </a:t>
            </a:r>
          </a:p>
          <a:p>
            <a:endParaRPr lang="en-US" sz="1600" dirty="0"/>
          </a:p>
          <a:p>
            <a:r>
              <a:rPr lang="en-US" sz="1600" dirty="0"/>
              <a:t>Yours Truly,</a:t>
            </a:r>
          </a:p>
          <a:p>
            <a:r>
              <a:rPr lang="en-US" sz="1600" dirty="0"/>
              <a:t>Arian Sustento</a:t>
            </a:r>
          </a:p>
          <a:p>
            <a:r>
              <a:rPr lang="en-US" sz="1600" dirty="0"/>
              <a:t>Principal Architect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76D3B-B2BF-467B-A893-F918EB8D437C}"/>
              </a:ext>
            </a:extLst>
          </p:cNvPr>
          <p:cNvSpPr/>
          <p:nvPr/>
        </p:nvSpPr>
        <p:spPr>
          <a:xfrm>
            <a:off x="0" y="2106286"/>
            <a:ext cx="4153948" cy="475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me </a:t>
            </a:r>
            <a:r>
              <a:rPr lang="en-US" dirty="0" err="1"/>
              <a:t>hehe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F8A388C-5C9F-4315-8384-63F432BF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E04F6CD-D0B7-4AAA-ACD5-00755E5C98A7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FA12D-706F-4349-87A8-F1AAA73E3AD7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B74E7F-6063-4620-8ED5-A1513326EFB8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A341A-A808-4406-A81F-FFCB0C4B9A1E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675EE6-AD44-4DF1-97CD-C00E7BF4D793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D1C9B0-5431-4F36-8DE0-3F62BDCAFB64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15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(About us &gt; ariankitektura.com/about-us)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ABOUT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Firm     </a:t>
            </a:r>
            <a:r>
              <a:rPr lang="en-US" sz="2000" dirty="0">
                <a:solidFill>
                  <a:srgbClr val="FF0000"/>
                </a:solidFill>
              </a:rPr>
              <a:t>The Experiences     </a:t>
            </a:r>
            <a:r>
              <a:rPr lang="en-US" sz="2000" dirty="0"/>
              <a:t>The Mission and Vision     The Location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A2DE-3E6C-424C-BBD0-B43B48886B45}"/>
              </a:ext>
            </a:extLst>
          </p:cNvPr>
          <p:cNvSpPr txBox="1"/>
          <p:nvPr/>
        </p:nvSpPr>
        <p:spPr>
          <a:xfrm>
            <a:off x="4288172" y="2106286"/>
            <a:ext cx="7373923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FacebookEmoji"/>
              </a:rPr>
              <a:t>Our design experience range from small to high-end residentials, site planning development of luxury resorts, hotels, events place, and commercial establishments. Whether it is a renovation or new construction, we understand the intricacy of each project and operate accordingly to accomplish the work precisely. </a:t>
            </a:r>
          </a:p>
          <a:p>
            <a:endParaRPr lang="en-US" sz="1600" dirty="0">
              <a:latin typeface="FacebookEmoji"/>
            </a:endParaRPr>
          </a:p>
          <a:p>
            <a:r>
              <a:rPr lang="en-US" sz="1600" b="0" i="0" dirty="0">
                <a:effectLst/>
                <a:latin typeface="FacebookEmoji"/>
              </a:rPr>
              <a:t>Aside from the standard architectural services of consultation, designing, and construction supervision, we can also provide a study that will help you decide on the appropriate, practical, and/or profitable establishment on a particular site location through our feasibility method and site selection analysis. </a:t>
            </a:r>
          </a:p>
          <a:p>
            <a:endParaRPr lang="en-US" sz="1600" dirty="0">
              <a:latin typeface="FacebookEmoji"/>
            </a:endParaRPr>
          </a:p>
          <a:p>
            <a:r>
              <a:rPr lang="en-US" sz="1600" b="0" i="0" dirty="0">
                <a:effectLst/>
                <a:latin typeface="FacebookEmoji"/>
              </a:rPr>
              <a:t>Our creative solutions also includes promotional services through our computer-rendered perspectives and video walkthroughs of our client’s proposed establishment so that they can visualize the project before it is constructed. 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76D3B-B2BF-467B-A893-F918EB8D437C}"/>
              </a:ext>
            </a:extLst>
          </p:cNvPr>
          <p:cNvSpPr/>
          <p:nvPr/>
        </p:nvSpPr>
        <p:spPr>
          <a:xfrm>
            <a:off x="0" y="2106286"/>
            <a:ext cx="4153948" cy="475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picture of project from 2018-2020</a:t>
            </a:r>
          </a:p>
          <a:p>
            <a:pPr algn="ctr"/>
            <a:r>
              <a:rPr lang="en-US" dirty="0"/>
              <a:t>(sliding if possible)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DBF0026-304A-4788-8E51-3AB79EDCE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00982F-04C6-4A66-BED6-76762D36FCC7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D8914-B624-40E3-8CC5-0E773EBA48BA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025202-2491-4234-9730-F850B890C905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867AE0-7E22-4A99-983C-75D86072F250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83CF01-920B-4131-9E6C-46D615AFEAAD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294EAE-6B73-4BE8-B12F-C4986EF0087A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49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(About us &gt; ariankitektura.com/about-us)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ABOUT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Firm     The Experience     </a:t>
            </a:r>
            <a:r>
              <a:rPr lang="en-US" sz="2000" dirty="0">
                <a:solidFill>
                  <a:srgbClr val="FF0000"/>
                </a:solidFill>
              </a:rPr>
              <a:t>The Mission and Vision     </a:t>
            </a:r>
            <a:r>
              <a:rPr lang="en-US" sz="2000" dirty="0"/>
              <a:t>The Location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A2DE-3E6C-424C-BBD0-B43B48886B45}"/>
              </a:ext>
            </a:extLst>
          </p:cNvPr>
          <p:cNvSpPr txBox="1"/>
          <p:nvPr/>
        </p:nvSpPr>
        <p:spPr>
          <a:xfrm>
            <a:off x="4288172" y="2106286"/>
            <a:ext cx="7373923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MISSION STATEMENT</a:t>
            </a:r>
          </a:p>
          <a:p>
            <a:r>
              <a:rPr lang="en-US" sz="1600" b="0" i="0" dirty="0">
                <a:effectLst/>
                <a:latin typeface="FacebookEmoji"/>
              </a:rPr>
              <a:t>It is our mission in ArianKitektura to provide and help our clients with visualizing their needs with utmost consideration to a high standard design, maximizing the use of their space, and incorporating design excellence with market feasibility, achieving all of these while working within their budget.</a:t>
            </a:r>
          </a:p>
          <a:p>
            <a:endParaRPr lang="en-US" dirty="0"/>
          </a:p>
          <a:p>
            <a:r>
              <a:rPr lang="en-US" dirty="0"/>
              <a:t>VISION STATEMENT</a:t>
            </a:r>
          </a:p>
          <a:p>
            <a:r>
              <a:rPr lang="en-US" sz="1600" b="0" i="0" dirty="0">
                <a:effectLst/>
                <a:latin typeface="FacebookEmoji"/>
              </a:rPr>
              <a:t>ArianKitektura aims to be one of the well respected and highly recognized architectural firms in the Philippines.</a:t>
            </a:r>
          </a:p>
          <a:p>
            <a:endParaRPr lang="en-US" sz="1600" dirty="0">
              <a:latin typeface="FacebookEmoj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76D3B-B2BF-467B-A893-F918EB8D437C}"/>
              </a:ext>
            </a:extLst>
          </p:cNvPr>
          <p:cNvSpPr/>
          <p:nvPr/>
        </p:nvSpPr>
        <p:spPr>
          <a:xfrm>
            <a:off x="0" y="2106286"/>
            <a:ext cx="4153948" cy="475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picture of project from 2018-2020</a:t>
            </a:r>
          </a:p>
          <a:p>
            <a:pPr algn="ctr"/>
            <a:r>
              <a:rPr lang="en-US" dirty="0"/>
              <a:t>(sliding if possible)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F740A5-C7BF-408C-AE38-7DF6A279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A4B138-C521-4F17-838B-340B13B3530D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C50CCF-DFAB-43A7-82E8-E9128052539A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009489-DE4F-4525-9535-AFF413A32997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1C5DAD-3FD6-43B9-86BD-7B520B6A0E6E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684649-9699-4FEB-BD95-AF603F4CCC8C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A1CAD8-4FB7-4A95-84EA-547D3B4814BE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6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(About us &gt; ariankitektura.com/about-us)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ABOUT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Firm     The Experiences     The Mission and Vision     </a:t>
            </a:r>
            <a:r>
              <a:rPr lang="en-US" sz="2000" dirty="0">
                <a:solidFill>
                  <a:srgbClr val="FF0000"/>
                </a:solidFill>
              </a:rPr>
              <a:t>The Location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A2DE-3E6C-424C-BBD0-B43B48886B45}"/>
              </a:ext>
            </a:extLst>
          </p:cNvPr>
          <p:cNvSpPr txBox="1"/>
          <p:nvPr/>
        </p:nvSpPr>
        <p:spPr>
          <a:xfrm>
            <a:off x="2409038" y="4922163"/>
            <a:ext cx="73739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 Address: 2030B Ilustre St., Sta. Cruz, Manila City, Philippines </a:t>
            </a:r>
          </a:p>
          <a:p>
            <a:pPr algn="ctr"/>
            <a:r>
              <a:rPr lang="en-US" dirty="0"/>
              <a:t>Telephone: (02) 8253 6066</a:t>
            </a:r>
          </a:p>
          <a:p>
            <a:pPr algn="ctr"/>
            <a:r>
              <a:rPr lang="en-US" dirty="0"/>
              <a:t>Cellphone: (+63) 977 1184447 | (+63) 928 1686743</a:t>
            </a:r>
          </a:p>
          <a:p>
            <a:pPr algn="ctr"/>
            <a:r>
              <a:rPr lang="en-US" dirty="0"/>
              <a:t>E-mail: info.ariankitektura@gmail.com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2A0E2F-8026-4CF8-B22C-E01C13F1BC54}"/>
              </a:ext>
            </a:extLst>
          </p:cNvPr>
          <p:cNvSpPr txBox="1"/>
          <p:nvPr/>
        </p:nvSpPr>
        <p:spPr>
          <a:xfrm>
            <a:off x="-1" y="6213337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FB | IG | YT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18F9B-F6FE-4357-9AB2-87960A50346D}"/>
              </a:ext>
            </a:extLst>
          </p:cNvPr>
          <p:cNvSpPr/>
          <p:nvPr/>
        </p:nvSpPr>
        <p:spPr>
          <a:xfrm>
            <a:off x="2759977" y="1777704"/>
            <a:ext cx="6425967" cy="30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Maps showing Address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33BB6-BFEA-4D2D-9AB1-43BB9EC0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FA3F08-120D-4A31-B329-83A31AE47D2D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127627-42EB-4558-AB3B-2693AD9BD27E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C58CC4-D268-41B4-891E-A1EBDB2F9566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E0A4A-0D77-4349-8B2C-FA080EDC55F8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DA0D7-4E36-4965-BAB4-E9ECCB870161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7C763D-2FD9-424F-AF9F-DC8013E4227B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696C9E-66B3-456C-9C5D-481C2EA5F843}"/>
              </a:ext>
            </a:extLst>
          </p:cNvPr>
          <p:cNvGrpSpPr/>
          <p:nvPr/>
        </p:nvGrpSpPr>
        <p:grpSpPr>
          <a:xfrm>
            <a:off x="-3797133" y="6064628"/>
            <a:ext cx="9131133" cy="646331"/>
            <a:chOff x="-3622340" y="963628"/>
            <a:chExt cx="9131133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36EBE2-6301-4B5D-9C6D-BDA9E5588893}"/>
                </a:ext>
              </a:extLst>
            </p:cNvPr>
            <p:cNvSpPr txBox="1"/>
            <p:nvPr/>
          </p:nvSpPr>
          <p:spPr>
            <a:xfrm>
              <a:off x="-3622340" y="963628"/>
              <a:ext cx="32556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logos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directly to link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CA23D31-C96B-45B3-90AD-6145C18EDE02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57754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57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(portfolio &gt; ariankitektura.com/portfolio)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Projects</a:t>
            </a:r>
            <a:r>
              <a:rPr lang="en-US" sz="2000" dirty="0"/>
              <a:t>     Renderings     Walkthroughs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A2DE-3E6C-424C-BBD0-B43B48886B45}"/>
              </a:ext>
            </a:extLst>
          </p:cNvPr>
          <p:cNvSpPr txBox="1"/>
          <p:nvPr/>
        </p:nvSpPr>
        <p:spPr>
          <a:xfrm>
            <a:off x="0" y="6060937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*Description*</a:t>
            </a:r>
          </a:p>
          <a:p>
            <a:pPr algn="ctr"/>
            <a:r>
              <a:rPr lang="en-US" dirty="0"/>
              <a:t>(I will provide contents for this soon)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A18F9B-F6FE-4357-9AB2-87960A50346D}"/>
              </a:ext>
            </a:extLst>
          </p:cNvPr>
          <p:cNvSpPr/>
          <p:nvPr/>
        </p:nvSpPr>
        <p:spPr>
          <a:xfrm>
            <a:off x="2883016" y="1741644"/>
            <a:ext cx="6425967" cy="308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1D60B-3463-4966-A7D0-8482FB4C1438}"/>
              </a:ext>
            </a:extLst>
          </p:cNvPr>
          <p:cNvSpPr/>
          <p:nvPr/>
        </p:nvSpPr>
        <p:spPr>
          <a:xfrm>
            <a:off x="5768829" y="4949420"/>
            <a:ext cx="654342" cy="66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PICTURE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0F904-9F8F-4D6C-9142-D2E9D6625E3E}"/>
              </a:ext>
            </a:extLst>
          </p:cNvPr>
          <p:cNvSpPr/>
          <p:nvPr/>
        </p:nvSpPr>
        <p:spPr>
          <a:xfrm>
            <a:off x="6540616" y="4949420"/>
            <a:ext cx="654342" cy="66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PICTURE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340F2-02D5-4C5F-AEF9-C3C28D145D20}"/>
              </a:ext>
            </a:extLst>
          </p:cNvPr>
          <p:cNvSpPr/>
          <p:nvPr/>
        </p:nvSpPr>
        <p:spPr>
          <a:xfrm>
            <a:off x="4997042" y="4949420"/>
            <a:ext cx="654342" cy="66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PICTURE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56925-FF15-4753-A425-CFAF56BA80EC}"/>
              </a:ext>
            </a:extLst>
          </p:cNvPr>
          <p:cNvSpPr txBox="1"/>
          <p:nvPr/>
        </p:nvSpPr>
        <p:spPr>
          <a:xfrm>
            <a:off x="0" y="5755035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*TITLE*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FE607-37B6-484B-A1EF-AAC216A4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566876-A323-4616-8E78-4FC78316AC06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424DE-5D3E-4E52-846E-1DB6687AFEED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BEE9E8-B4E8-4DAF-BFAF-AAEA59B6B25A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4AAC6E-9801-44C3-A507-4CE246E9DA0B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F919F-040D-4025-ACD7-23B25B8FE173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60773B-BE38-4172-B7E9-E37F4B9E0FAC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91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(portfolio &gt; ariankitektura.com/portfolio)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Projects     </a:t>
            </a:r>
            <a:r>
              <a:rPr lang="en-US" sz="2000" dirty="0">
                <a:solidFill>
                  <a:srgbClr val="FF0000"/>
                </a:solidFill>
              </a:rPr>
              <a:t>Renderings</a:t>
            </a:r>
            <a:r>
              <a:rPr lang="en-US" sz="2000" dirty="0"/>
              <a:t>     Walkthroughs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A18F9B-F6FE-4357-9AB2-87960A50346D}"/>
              </a:ext>
            </a:extLst>
          </p:cNvPr>
          <p:cNvSpPr/>
          <p:nvPr/>
        </p:nvSpPr>
        <p:spPr>
          <a:xfrm>
            <a:off x="0" y="1911928"/>
            <a:ext cx="3900881" cy="291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01 of project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C3FF1-48D9-4159-9F7E-221917B2754F}"/>
              </a:ext>
            </a:extLst>
          </p:cNvPr>
          <p:cNvSpPr/>
          <p:nvPr/>
        </p:nvSpPr>
        <p:spPr>
          <a:xfrm>
            <a:off x="3900881" y="1911928"/>
            <a:ext cx="4228051" cy="291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02 of project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7DD8A-72B6-4158-A18F-2188F13E8A69}"/>
              </a:ext>
            </a:extLst>
          </p:cNvPr>
          <p:cNvSpPr/>
          <p:nvPr/>
        </p:nvSpPr>
        <p:spPr>
          <a:xfrm>
            <a:off x="8128933" y="1911928"/>
            <a:ext cx="4063068" cy="291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03 of project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73ED3-EBB9-416A-80C9-672DCCB902EF}"/>
              </a:ext>
            </a:extLst>
          </p:cNvPr>
          <p:cNvSpPr/>
          <p:nvPr/>
        </p:nvSpPr>
        <p:spPr>
          <a:xfrm>
            <a:off x="-1" y="4823658"/>
            <a:ext cx="3900881" cy="20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01 of project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B35F5-D938-4981-AE5B-F406FB2F678D}"/>
              </a:ext>
            </a:extLst>
          </p:cNvPr>
          <p:cNvSpPr/>
          <p:nvPr/>
        </p:nvSpPr>
        <p:spPr>
          <a:xfrm>
            <a:off x="3900880" y="4823658"/>
            <a:ext cx="4228051" cy="20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02 of project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AC32F-A44D-4241-8EA7-188C81064F08}"/>
              </a:ext>
            </a:extLst>
          </p:cNvPr>
          <p:cNvSpPr/>
          <p:nvPr/>
        </p:nvSpPr>
        <p:spPr>
          <a:xfrm>
            <a:off x="8128932" y="4823658"/>
            <a:ext cx="4063068" cy="20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03 or project 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0C13E-A93A-4C13-BB02-1C2497307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F54640F-8AED-4002-8E09-90B48319699A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4057FF-6A43-4205-945B-83647F5055E4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3DD8EC-5792-4473-96E6-62B9746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C90D72-2AE4-46D1-ACD0-681DA478A451}"/>
              </a:ext>
            </a:extLst>
          </p:cNvPr>
          <p:cNvGrpSpPr/>
          <p:nvPr/>
        </p:nvGrpSpPr>
        <p:grpSpPr>
          <a:xfrm>
            <a:off x="-3427078" y="3523916"/>
            <a:ext cx="4318408" cy="646331"/>
            <a:chOff x="-3655678" y="931270"/>
            <a:chExt cx="4318408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E87B34-8FDA-4796-BA05-CC6BB620AAEB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Latest projects on top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(2020 to descend)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92F9DF-2F5D-475C-90FC-5B2A176711CD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87A5CC-1868-48A5-8BBB-C47B71E55815}"/>
              </a:ext>
            </a:extLst>
          </p:cNvPr>
          <p:cNvGrpSpPr/>
          <p:nvPr/>
        </p:nvGrpSpPr>
        <p:grpSpPr>
          <a:xfrm>
            <a:off x="-3255630" y="5714426"/>
            <a:ext cx="3255628" cy="1022743"/>
            <a:chOff x="-3598530" y="1233087"/>
            <a:chExt cx="3255628" cy="10227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831C2B-FB09-48CC-B91A-4C25DA0ED8DE}"/>
                </a:ext>
              </a:extLst>
            </p:cNvPr>
            <p:cNvSpPr txBox="1"/>
            <p:nvPr/>
          </p:nvSpPr>
          <p:spPr>
            <a:xfrm>
              <a:off x="-3598530" y="123308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Scroll down for more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73E6B22-F128-4E14-AF52-924EBC8F7FC7}"/>
                </a:ext>
              </a:extLst>
            </p:cNvPr>
            <p:cNvCxnSpPr>
              <a:cxnSpLocks/>
            </p:cNvCxnSpPr>
            <p:nvPr/>
          </p:nvCxnSpPr>
          <p:spPr>
            <a:xfrm>
              <a:off x="-495300" y="1602419"/>
              <a:ext cx="13341" cy="65341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3955B-6EC8-413A-8844-5961DEE5151D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86BA6D-0EA3-45B1-A1C5-7A9BB2DFABA9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AF45558-878E-4B5F-B355-536B52E56369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84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(portfolio &gt; ariankitektura.com/portfolio)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3F4A-2C77-4A3E-A7B8-67145A8948F2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0" y="101250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Projects     Renderings     </a:t>
            </a:r>
            <a:r>
              <a:rPr lang="en-US" sz="2000" dirty="0">
                <a:solidFill>
                  <a:srgbClr val="FF0000"/>
                </a:solidFill>
              </a:rPr>
              <a:t>Walkthroughs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50F63-E4EB-4E78-9CBF-D368305CD25D}"/>
              </a:ext>
            </a:extLst>
          </p:cNvPr>
          <p:cNvCxnSpPr/>
          <p:nvPr/>
        </p:nvCxnSpPr>
        <p:spPr>
          <a:xfrm>
            <a:off x="662730" y="157713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A18F9B-F6FE-4357-9AB2-87960A50346D}"/>
              </a:ext>
            </a:extLst>
          </p:cNvPr>
          <p:cNvSpPr/>
          <p:nvPr/>
        </p:nvSpPr>
        <p:spPr>
          <a:xfrm>
            <a:off x="0" y="1911928"/>
            <a:ext cx="3900881" cy="291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LINK WITH THUMBNAIL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C3FF1-48D9-4159-9F7E-221917B2754F}"/>
              </a:ext>
            </a:extLst>
          </p:cNvPr>
          <p:cNvSpPr/>
          <p:nvPr/>
        </p:nvSpPr>
        <p:spPr>
          <a:xfrm>
            <a:off x="3900881" y="1911928"/>
            <a:ext cx="4228051" cy="291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LINK WITH THUMBNAIL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7DD8A-72B6-4158-A18F-2188F13E8A69}"/>
              </a:ext>
            </a:extLst>
          </p:cNvPr>
          <p:cNvSpPr/>
          <p:nvPr/>
        </p:nvSpPr>
        <p:spPr>
          <a:xfrm>
            <a:off x="8128933" y="1911928"/>
            <a:ext cx="4063068" cy="291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LINK WITH THUMBNAIL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73ED3-EBB9-416A-80C9-672DCCB902EF}"/>
              </a:ext>
            </a:extLst>
          </p:cNvPr>
          <p:cNvSpPr/>
          <p:nvPr/>
        </p:nvSpPr>
        <p:spPr>
          <a:xfrm>
            <a:off x="-1" y="4823658"/>
            <a:ext cx="3900881" cy="20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LINK WITH THUMBNAIL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2B35F5-D938-4981-AE5B-F406FB2F678D}"/>
              </a:ext>
            </a:extLst>
          </p:cNvPr>
          <p:cNvSpPr/>
          <p:nvPr/>
        </p:nvSpPr>
        <p:spPr>
          <a:xfrm>
            <a:off x="3900880" y="4823658"/>
            <a:ext cx="4228051" cy="20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LINK WITH THUMBNAIL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AC32F-A44D-4241-8EA7-188C81064F08}"/>
              </a:ext>
            </a:extLst>
          </p:cNvPr>
          <p:cNvSpPr/>
          <p:nvPr/>
        </p:nvSpPr>
        <p:spPr>
          <a:xfrm>
            <a:off x="8128932" y="4823658"/>
            <a:ext cx="4063068" cy="20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LINK WITH THUMBNAIL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17567-FBDF-432B-9584-2F456123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" y="529140"/>
            <a:ext cx="2356373" cy="132546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A237B-0965-4789-8A29-07EB6BC3B261}"/>
              </a:ext>
            </a:extLst>
          </p:cNvPr>
          <p:cNvGrpSpPr/>
          <p:nvPr/>
        </p:nvGrpSpPr>
        <p:grpSpPr>
          <a:xfrm>
            <a:off x="-3655678" y="931270"/>
            <a:ext cx="4318408" cy="923330"/>
            <a:chOff x="-3655678" y="931270"/>
            <a:chExt cx="431840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710C9C-683C-42A2-BB27-AAC0F7653F6A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C02FDB-3A1A-46E4-B5B0-E50973E1BF43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606DE2-F8E0-4C72-8FF4-990EC03627B6}"/>
              </a:ext>
            </a:extLst>
          </p:cNvPr>
          <p:cNvGrpSpPr/>
          <p:nvPr/>
        </p:nvGrpSpPr>
        <p:grpSpPr>
          <a:xfrm>
            <a:off x="-3255630" y="5714426"/>
            <a:ext cx="3255628" cy="1022743"/>
            <a:chOff x="-3598530" y="1233087"/>
            <a:chExt cx="3255628" cy="1022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50385B-E666-4297-BDCB-356CCB12620E}"/>
                </a:ext>
              </a:extLst>
            </p:cNvPr>
            <p:cNvSpPr txBox="1"/>
            <p:nvPr/>
          </p:nvSpPr>
          <p:spPr>
            <a:xfrm>
              <a:off x="-3598530" y="123308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Scroll down for more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64A5186-E129-44B8-96D0-EB6211BE3344}"/>
                </a:ext>
              </a:extLst>
            </p:cNvPr>
            <p:cNvCxnSpPr>
              <a:cxnSpLocks/>
            </p:cNvCxnSpPr>
            <p:nvPr/>
          </p:nvCxnSpPr>
          <p:spPr>
            <a:xfrm>
              <a:off x="-495300" y="1602419"/>
              <a:ext cx="13341" cy="65341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51D78F-351B-477D-B499-EB06917465DC}"/>
              </a:ext>
            </a:extLst>
          </p:cNvPr>
          <p:cNvGrpSpPr/>
          <p:nvPr/>
        </p:nvGrpSpPr>
        <p:grpSpPr>
          <a:xfrm>
            <a:off x="2526134" y="-470596"/>
            <a:ext cx="3255628" cy="1483103"/>
            <a:chOff x="-3474616" y="1468707"/>
            <a:chExt cx="3255628" cy="14831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F052D8-2D45-493D-98A9-30E967EE240B}"/>
                </a:ext>
              </a:extLst>
            </p:cNvPr>
            <p:cNvSpPr txBox="1"/>
            <p:nvPr/>
          </p:nvSpPr>
          <p:spPr>
            <a:xfrm>
              <a:off x="-3474616" y="1468707"/>
              <a:ext cx="32556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items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ECBB59-EFD5-42AF-AA28-0437A51EEFC9}"/>
                </a:ext>
              </a:extLst>
            </p:cNvPr>
            <p:cNvCxnSpPr>
              <a:cxnSpLocks/>
            </p:cNvCxnSpPr>
            <p:nvPr/>
          </p:nvCxnSpPr>
          <p:spPr>
            <a:xfrm>
              <a:off x="-971550" y="1854600"/>
              <a:ext cx="0" cy="10972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86BBB0-A294-4F27-A8EF-BE97ECB5F4D7}"/>
              </a:ext>
            </a:extLst>
          </p:cNvPr>
          <p:cNvGrpSpPr/>
          <p:nvPr/>
        </p:nvGrpSpPr>
        <p:grpSpPr>
          <a:xfrm>
            <a:off x="-3655678" y="3715662"/>
            <a:ext cx="4318408" cy="923330"/>
            <a:chOff x="-3655678" y="931270"/>
            <a:chExt cx="4318408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BA7BAA-7F1C-4D3E-91E5-D84906CED24A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Video player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if possible or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go directly to YT(?)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CADBB2-AD39-4362-A02B-148F0AEB9FAA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41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C71C-4B09-4FBE-ABC3-B70F31C2DF12}"/>
              </a:ext>
            </a:extLst>
          </p:cNvPr>
          <p:cNvSpPr txBox="1"/>
          <p:nvPr/>
        </p:nvSpPr>
        <p:spPr>
          <a:xfrm>
            <a:off x="0" y="-2099"/>
            <a:ext cx="544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(contact us &gt; ariankitektura.com/contact-us)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0A7F0-EBE7-406B-A4B6-37BDC311D0E2}"/>
              </a:ext>
            </a:extLst>
          </p:cNvPr>
          <p:cNvSpPr txBox="1"/>
          <p:nvPr/>
        </p:nvSpPr>
        <p:spPr>
          <a:xfrm>
            <a:off x="2200275" y="2479477"/>
            <a:ext cx="9978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Name: (required)</a:t>
            </a:r>
          </a:p>
          <a:p>
            <a:r>
              <a:rPr lang="en-US" sz="2000" dirty="0"/>
              <a:t>Last Name</a:t>
            </a:r>
            <a:r>
              <a:rPr lang="en-US" sz="2000" dirty="0">
                <a:sym typeface="Wingdings" panose="05000000000000000000" pitchFamily="2" charset="2"/>
              </a:rPr>
              <a:t>: (required)</a:t>
            </a:r>
            <a:endParaRPr lang="en-US" sz="2000" dirty="0"/>
          </a:p>
          <a:p>
            <a:r>
              <a:rPr lang="en-US" sz="2000" dirty="0"/>
              <a:t>Organization:</a:t>
            </a:r>
          </a:p>
          <a:p>
            <a:r>
              <a:rPr lang="en-US" sz="2000" dirty="0"/>
              <a:t>Address:</a:t>
            </a:r>
          </a:p>
          <a:p>
            <a:r>
              <a:rPr lang="en-US" sz="2000" dirty="0"/>
              <a:t>Contact Number:</a:t>
            </a:r>
          </a:p>
          <a:p>
            <a:r>
              <a:rPr lang="en-US" sz="2000" dirty="0"/>
              <a:t>E-mail address: (required)</a:t>
            </a:r>
          </a:p>
          <a:p>
            <a:r>
              <a:rPr lang="en-US" sz="2000" dirty="0"/>
              <a:t>Questions &amp; Comments: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33AB4-C2F6-48F1-8ACD-4AF8C8C096EC}"/>
              </a:ext>
            </a:extLst>
          </p:cNvPr>
          <p:cNvSpPr txBox="1"/>
          <p:nvPr/>
        </p:nvSpPr>
        <p:spPr>
          <a:xfrm>
            <a:off x="-13370" y="543210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*SEND BUTTON*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71AB4-025D-4050-B4E2-B8499F093DD5}"/>
              </a:ext>
            </a:extLst>
          </p:cNvPr>
          <p:cNvSpPr txBox="1"/>
          <p:nvPr/>
        </p:nvSpPr>
        <p:spPr>
          <a:xfrm>
            <a:off x="0" y="61239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CONTACT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C2F9A-797C-4829-939B-2D9E32BAEADC}"/>
              </a:ext>
            </a:extLst>
          </p:cNvPr>
          <p:cNvSpPr txBox="1"/>
          <p:nvPr/>
        </p:nvSpPr>
        <p:spPr>
          <a:xfrm>
            <a:off x="0" y="101250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Contact Information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1CD618-1819-423F-9D83-07DA7F5FFE47}"/>
              </a:ext>
            </a:extLst>
          </p:cNvPr>
          <p:cNvCxnSpPr>
            <a:cxnSpLocks/>
          </p:cNvCxnSpPr>
          <p:nvPr/>
        </p:nvCxnSpPr>
        <p:spPr>
          <a:xfrm>
            <a:off x="662730" y="2243880"/>
            <a:ext cx="10620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9A8D3F-3AED-41C4-8C6C-F296C6C90189}"/>
              </a:ext>
            </a:extLst>
          </p:cNvPr>
          <p:cNvSpPr txBox="1"/>
          <p:nvPr/>
        </p:nvSpPr>
        <p:spPr>
          <a:xfrm>
            <a:off x="2908293" y="1412617"/>
            <a:ext cx="61293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Office Address: 2030B Ilustre St., Sta. Cruz, Manila City, Philippines </a:t>
            </a:r>
          </a:p>
          <a:p>
            <a:pPr algn="ctr"/>
            <a:r>
              <a:rPr lang="en-US" sz="1050" dirty="0"/>
              <a:t>Telephone: (02) 8253 6066</a:t>
            </a:r>
          </a:p>
          <a:p>
            <a:pPr algn="ctr"/>
            <a:r>
              <a:rPr lang="en-US" sz="1050" dirty="0"/>
              <a:t>Cellphone: (+63) 977 1184447 | (+63) 928 1686743</a:t>
            </a:r>
          </a:p>
          <a:p>
            <a:pPr algn="ctr"/>
            <a:r>
              <a:rPr lang="en-US" sz="1050" dirty="0"/>
              <a:t>E-mail: info.ariankitektura@gmail.com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F04BC5-FC60-43F1-89C1-D87C50C5A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" y="2962184"/>
            <a:ext cx="2356373" cy="13254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32A9B5-3150-439C-BCBE-A2DCB2FB4280}"/>
              </a:ext>
            </a:extLst>
          </p:cNvPr>
          <p:cNvGrpSpPr/>
          <p:nvPr/>
        </p:nvGrpSpPr>
        <p:grpSpPr>
          <a:xfrm>
            <a:off x="-3835140" y="3163249"/>
            <a:ext cx="4318408" cy="923330"/>
            <a:chOff x="-3655678" y="931270"/>
            <a:chExt cx="4318408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03ABB6-0580-4D96-9D8E-C1257F7ADF1C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The logo is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clickable to </a:t>
              </a:r>
            </a:p>
            <a:p>
              <a:pPr algn="r"/>
              <a:r>
                <a:rPr lang="en-US" dirty="0">
                  <a:solidFill>
                    <a:srgbClr val="FFFF00"/>
                  </a:solidFill>
                </a:rPr>
                <a:t>cover page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ED06E-70E5-4423-A931-51865C285C81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0276CF-AFC4-4950-BE31-8B8367E2B8E4}"/>
              </a:ext>
            </a:extLst>
          </p:cNvPr>
          <p:cNvGrpSpPr/>
          <p:nvPr/>
        </p:nvGrpSpPr>
        <p:grpSpPr>
          <a:xfrm>
            <a:off x="-3597015" y="5229877"/>
            <a:ext cx="4318408" cy="1200329"/>
            <a:chOff x="-3655678" y="931270"/>
            <a:chExt cx="4318408" cy="12003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AB2A9C-3FC8-4C54-87A4-A2241CA82DC4}"/>
                </a:ext>
              </a:extLst>
            </p:cNvPr>
            <p:cNvSpPr txBox="1"/>
            <p:nvPr/>
          </p:nvSpPr>
          <p:spPr>
            <a:xfrm>
              <a:off x="-3655678" y="931270"/>
              <a:ext cx="32556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00"/>
                  </a:solidFill>
                </a:rPr>
                <a:t>If possible the message will be sent directly to my e-mails: </a:t>
              </a:r>
              <a:r>
                <a:rPr lang="en-US" sz="1800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info.ariankitektura@gmail.com</a:t>
              </a:r>
              <a:r>
                <a:rPr lang="en-US" sz="1800" dirty="0">
                  <a:solidFill>
                    <a:srgbClr val="FFFF00"/>
                  </a:solidFill>
                </a:rPr>
                <a:t> and </a:t>
              </a:r>
              <a:r>
                <a:rPr lang="en-US" sz="1800" dirty="0">
                  <a:solidFill>
                    <a:srgbClr val="FFFF00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arian.sustento@gmail.com</a:t>
              </a:r>
              <a:endParaRPr lang="en-US" sz="1800" dirty="0">
                <a:solidFill>
                  <a:srgbClr val="FFFF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5ECADF-155A-4332-B78F-6FA41319916C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0" y="1323200"/>
              <a:ext cx="9294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3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893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FacebookEmoji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 Sustento</dc:creator>
  <cp:lastModifiedBy>Arian Sustento</cp:lastModifiedBy>
  <cp:revision>89</cp:revision>
  <dcterms:created xsi:type="dcterms:W3CDTF">2020-06-14T06:04:13Z</dcterms:created>
  <dcterms:modified xsi:type="dcterms:W3CDTF">2020-06-14T09:09:47Z</dcterms:modified>
</cp:coreProperties>
</file>