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9" r:id="rId4"/>
    <p:sldId id="258" r:id="rId5"/>
    <p:sldId id="260" r:id="rId6"/>
    <p:sldId id="265"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3CC2C9-5D70-4018-A76A-F2FF759AAE70}" type="datetimeFigureOut">
              <a:rPr lang="en-GB" smtClean="0"/>
              <a:t>03/08/2021</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E3AD308-E64B-4EF9-9CAA-699EE19B6B13}" type="slidenum">
              <a:rPr lang="en-GB" smtClean="0"/>
              <a:t>‹#›</a:t>
            </a:fld>
            <a:endParaRPr lang="en-GB"/>
          </a:p>
        </p:txBody>
      </p:sp>
    </p:spTree>
    <p:extLst>
      <p:ext uri="{BB962C8B-B14F-4D97-AF65-F5344CB8AC3E}">
        <p14:creationId xmlns:p14="http://schemas.microsoft.com/office/powerpoint/2010/main" val="3384967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3CC2C9-5D70-4018-A76A-F2FF759AAE70}" type="datetimeFigureOut">
              <a:rPr lang="en-GB" smtClean="0"/>
              <a:t>03/08/2021</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3AD308-E64B-4EF9-9CAA-699EE19B6B13}" type="slidenum">
              <a:rPr lang="en-GB" smtClean="0"/>
              <a:t>‹#›</a:t>
            </a:fld>
            <a:endParaRPr lang="en-GB"/>
          </a:p>
        </p:txBody>
      </p:sp>
    </p:spTree>
    <p:extLst>
      <p:ext uri="{BB962C8B-B14F-4D97-AF65-F5344CB8AC3E}">
        <p14:creationId xmlns:p14="http://schemas.microsoft.com/office/powerpoint/2010/main" val="3330654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3CC2C9-5D70-4018-A76A-F2FF759AAE70}" type="datetimeFigureOut">
              <a:rPr lang="en-GB" smtClean="0"/>
              <a:t>03/08/2021</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3AD308-E64B-4EF9-9CAA-699EE19B6B13}"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4037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D3CC2C9-5D70-4018-A76A-F2FF759AAE70}" type="datetimeFigureOut">
              <a:rPr lang="en-GB" smtClean="0"/>
              <a:t>03/08/2021</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3AD308-E64B-4EF9-9CAA-699EE19B6B13}" type="slidenum">
              <a:rPr lang="en-GB" smtClean="0"/>
              <a:t>‹#›</a:t>
            </a:fld>
            <a:endParaRPr lang="en-GB"/>
          </a:p>
        </p:txBody>
      </p:sp>
    </p:spTree>
    <p:extLst>
      <p:ext uri="{BB962C8B-B14F-4D97-AF65-F5344CB8AC3E}">
        <p14:creationId xmlns:p14="http://schemas.microsoft.com/office/powerpoint/2010/main" val="2426426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D3CC2C9-5D70-4018-A76A-F2FF759AAE70}" type="datetimeFigureOut">
              <a:rPr lang="en-GB" smtClean="0"/>
              <a:t>03/08/2021</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3AD308-E64B-4EF9-9CAA-699EE19B6B13}"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3444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D3CC2C9-5D70-4018-A76A-F2FF759AAE70}" type="datetimeFigureOut">
              <a:rPr lang="en-GB" smtClean="0"/>
              <a:t>03/08/2021</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3AD308-E64B-4EF9-9CAA-699EE19B6B13}" type="slidenum">
              <a:rPr lang="en-GB" smtClean="0"/>
              <a:t>‹#›</a:t>
            </a:fld>
            <a:endParaRPr lang="en-GB"/>
          </a:p>
        </p:txBody>
      </p:sp>
    </p:spTree>
    <p:extLst>
      <p:ext uri="{BB962C8B-B14F-4D97-AF65-F5344CB8AC3E}">
        <p14:creationId xmlns:p14="http://schemas.microsoft.com/office/powerpoint/2010/main" val="2924335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3CC2C9-5D70-4018-A76A-F2FF759AAE70}" type="datetimeFigureOut">
              <a:rPr lang="en-GB" smtClean="0"/>
              <a:t>03/08/2021</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3AD308-E64B-4EF9-9CAA-699EE19B6B13}" type="slidenum">
              <a:rPr lang="en-GB" smtClean="0"/>
              <a:t>‹#›</a:t>
            </a:fld>
            <a:endParaRPr lang="en-GB"/>
          </a:p>
        </p:txBody>
      </p:sp>
    </p:spTree>
    <p:extLst>
      <p:ext uri="{BB962C8B-B14F-4D97-AF65-F5344CB8AC3E}">
        <p14:creationId xmlns:p14="http://schemas.microsoft.com/office/powerpoint/2010/main" val="795812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3CC2C9-5D70-4018-A76A-F2FF759AAE70}" type="datetimeFigureOut">
              <a:rPr lang="en-GB" smtClean="0"/>
              <a:t>03/08/2021</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3AD308-E64B-4EF9-9CAA-699EE19B6B13}" type="slidenum">
              <a:rPr lang="en-GB" smtClean="0"/>
              <a:t>‹#›</a:t>
            </a:fld>
            <a:endParaRPr lang="en-GB"/>
          </a:p>
        </p:txBody>
      </p:sp>
    </p:spTree>
    <p:extLst>
      <p:ext uri="{BB962C8B-B14F-4D97-AF65-F5344CB8AC3E}">
        <p14:creationId xmlns:p14="http://schemas.microsoft.com/office/powerpoint/2010/main" val="3153664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3CC2C9-5D70-4018-A76A-F2FF759AAE70}" type="datetimeFigureOut">
              <a:rPr lang="en-GB" smtClean="0"/>
              <a:t>03/08/2021</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3AD308-E64B-4EF9-9CAA-699EE19B6B13}" type="slidenum">
              <a:rPr lang="en-GB" smtClean="0"/>
              <a:t>‹#›</a:t>
            </a:fld>
            <a:endParaRPr lang="en-GB"/>
          </a:p>
        </p:txBody>
      </p:sp>
    </p:spTree>
    <p:extLst>
      <p:ext uri="{BB962C8B-B14F-4D97-AF65-F5344CB8AC3E}">
        <p14:creationId xmlns:p14="http://schemas.microsoft.com/office/powerpoint/2010/main" val="18898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3CC2C9-5D70-4018-A76A-F2FF759AAE70}" type="datetimeFigureOut">
              <a:rPr lang="en-GB" smtClean="0"/>
              <a:t>03/08/2021</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3AD308-E64B-4EF9-9CAA-699EE19B6B13}" type="slidenum">
              <a:rPr lang="en-GB" smtClean="0"/>
              <a:t>‹#›</a:t>
            </a:fld>
            <a:endParaRPr lang="en-GB"/>
          </a:p>
        </p:txBody>
      </p:sp>
    </p:spTree>
    <p:extLst>
      <p:ext uri="{BB962C8B-B14F-4D97-AF65-F5344CB8AC3E}">
        <p14:creationId xmlns:p14="http://schemas.microsoft.com/office/powerpoint/2010/main" val="941253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3CC2C9-5D70-4018-A76A-F2FF759AAE70}" type="datetimeFigureOut">
              <a:rPr lang="en-GB" smtClean="0"/>
              <a:t>03/08/2021</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E3AD308-E64B-4EF9-9CAA-699EE19B6B13}" type="slidenum">
              <a:rPr lang="en-GB" smtClean="0"/>
              <a:t>‹#›</a:t>
            </a:fld>
            <a:endParaRPr lang="en-GB"/>
          </a:p>
        </p:txBody>
      </p:sp>
    </p:spTree>
    <p:extLst>
      <p:ext uri="{BB962C8B-B14F-4D97-AF65-F5344CB8AC3E}">
        <p14:creationId xmlns:p14="http://schemas.microsoft.com/office/powerpoint/2010/main" val="3455657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3CC2C9-5D70-4018-A76A-F2FF759AAE70}" type="datetimeFigureOut">
              <a:rPr lang="en-GB" smtClean="0"/>
              <a:t>03/08/2021</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E3AD308-E64B-4EF9-9CAA-699EE19B6B13}" type="slidenum">
              <a:rPr lang="en-GB" smtClean="0"/>
              <a:t>‹#›</a:t>
            </a:fld>
            <a:endParaRPr lang="en-GB"/>
          </a:p>
        </p:txBody>
      </p:sp>
    </p:spTree>
    <p:extLst>
      <p:ext uri="{BB962C8B-B14F-4D97-AF65-F5344CB8AC3E}">
        <p14:creationId xmlns:p14="http://schemas.microsoft.com/office/powerpoint/2010/main" val="198066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D3CC2C9-5D70-4018-A76A-F2FF759AAE70}" type="datetimeFigureOut">
              <a:rPr lang="en-GB" smtClean="0"/>
              <a:t>03/08/2021</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E3AD308-E64B-4EF9-9CAA-699EE19B6B13}" type="slidenum">
              <a:rPr lang="en-GB" smtClean="0"/>
              <a:t>‹#›</a:t>
            </a:fld>
            <a:endParaRPr lang="en-GB"/>
          </a:p>
        </p:txBody>
      </p:sp>
    </p:spTree>
    <p:extLst>
      <p:ext uri="{BB962C8B-B14F-4D97-AF65-F5344CB8AC3E}">
        <p14:creationId xmlns:p14="http://schemas.microsoft.com/office/powerpoint/2010/main" val="2998401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3CC2C9-5D70-4018-A76A-F2FF759AAE70}" type="datetimeFigureOut">
              <a:rPr lang="en-GB" smtClean="0"/>
              <a:t>03/08/2021</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E3AD308-E64B-4EF9-9CAA-699EE19B6B13}" type="slidenum">
              <a:rPr lang="en-GB" smtClean="0"/>
              <a:t>‹#›</a:t>
            </a:fld>
            <a:endParaRPr lang="en-GB"/>
          </a:p>
        </p:txBody>
      </p:sp>
    </p:spTree>
    <p:extLst>
      <p:ext uri="{BB962C8B-B14F-4D97-AF65-F5344CB8AC3E}">
        <p14:creationId xmlns:p14="http://schemas.microsoft.com/office/powerpoint/2010/main" val="21525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3CC2C9-5D70-4018-A76A-F2FF759AAE70}" type="datetimeFigureOut">
              <a:rPr lang="en-GB" smtClean="0"/>
              <a:t>03/08/2021</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E3AD308-E64B-4EF9-9CAA-699EE19B6B13}" type="slidenum">
              <a:rPr lang="en-GB" smtClean="0"/>
              <a:t>‹#›</a:t>
            </a:fld>
            <a:endParaRPr lang="en-GB"/>
          </a:p>
        </p:txBody>
      </p:sp>
    </p:spTree>
    <p:extLst>
      <p:ext uri="{BB962C8B-B14F-4D97-AF65-F5344CB8AC3E}">
        <p14:creationId xmlns:p14="http://schemas.microsoft.com/office/powerpoint/2010/main" val="441145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3CC2C9-5D70-4018-A76A-F2FF759AAE70}" type="datetimeFigureOut">
              <a:rPr lang="en-GB" smtClean="0"/>
              <a:t>03/08/2021</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3AD308-E64B-4EF9-9CAA-699EE19B6B13}" type="slidenum">
              <a:rPr lang="en-GB" smtClean="0"/>
              <a:t>‹#›</a:t>
            </a:fld>
            <a:endParaRPr lang="en-GB"/>
          </a:p>
        </p:txBody>
      </p:sp>
    </p:spTree>
    <p:extLst>
      <p:ext uri="{BB962C8B-B14F-4D97-AF65-F5344CB8AC3E}">
        <p14:creationId xmlns:p14="http://schemas.microsoft.com/office/powerpoint/2010/main" val="2350808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D3CC2C9-5D70-4018-A76A-F2FF759AAE70}" type="datetimeFigureOut">
              <a:rPr lang="en-GB" smtClean="0"/>
              <a:t>03/08/2021</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E3AD308-E64B-4EF9-9CAA-699EE19B6B13}" type="slidenum">
              <a:rPr lang="en-GB" smtClean="0"/>
              <a:t>‹#›</a:t>
            </a:fld>
            <a:endParaRPr lang="en-GB"/>
          </a:p>
        </p:txBody>
      </p:sp>
    </p:spTree>
    <p:extLst>
      <p:ext uri="{BB962C8B-B14F-4D97-AF65-F5344CB8AC3E}">
        <p14:creationId xmlns:p14="http://schemas.microsoft.com/office/powerpoint/2010/main" val="322113082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Big Mountain resort</a:t>
            </a:r>
            <a:endParaRPr lang="en-GB" dirty="0"/>
          </a:p>
        </p:txBody>
      </p:sp>
      <p:sp>
        <p:nvSpPr>
          <p:cNvPr id="3" name="Subtitle 2"/>
          <p:cNvSpPr>
            <a:spLocks noGrp="1"/>
          </p:cNvSpPr>
          <p:nvPr>
            <p:ph type="subTitle" idx="1"/>
          </p:nvPr>
        </p:nvSpPr>
        <p:spPr/>
        <p:txBody>
          <a:bodyPr/>
          <a:lstStyle/>
          <a:p>
            <a:r>
              <a:rPr lang="en-GB" dirty="0" smtClean="0"/>
              <a:t>Proposal on pricing strategy based on empirical data</a:t>
            </a:r>
            <a:endParaRPr lang="en-GB" dirty="0"/>
          </a:p>
        </p:txBody>
      </p:sp>
    </p:spTree>
    <p:extLst>
      <p:ext uri="{BB962C8B-B14F-4D97-AF65-F5344CB8AC3E}">
        <p14:creationId xmlns:p14="http://schemas.microsoft.com/office/powerpoint/2010/main" val="3826603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identification</a:t>
            </a:r>
            <a:endParaRPr lang="en-GB" dirty="0"/>
          </a:p>
        </p:txBody>
      </p:sp>
      <p:sp>
        <p:nvSpPr>
          <p:cNvPr id="3" name="Content Placeholder 2"/>
          <p:cNvSpPr>
            <a:spLocks noGrp="1"/>
          </p:cNvSpPr>
          <p:nvPr>
            <p:ph idx="1"/>
          </p:nvPr>
        </p:nvSpPr>
        <p:spPr>
          <a:xfrm>
            <a:off x="2572433" y="2215393"/>
            <a:ext cx="8915400" cy="4468536"/>
          </a:xfrm>
        </p:spPr>
        <p:txBody>
          <a:bodyPr>
            <a:normAutofit/>
          </a:bodyPr>
          <a:lstStyle/>
          <a:p>
            <a:r>
              <a:rPr lang="en-GB" sz="1400" dirty="0" smtClean="0"/>
              <a:t>Big Mountain resort has access to 105 trails, serviced by 11 lifts, 2 T-bars, and 1 magic carpet for novice skiers. The longest run is 3.3 miles in length. The base elevation is 4,464 </a:t>
            </a:r>
            <a:r>
              <a:rPr lang="en-GB" sz="1400" dirty="0" err="1" smtClean="0"/>
              <a:t>ft</a:t>
            </a:r>
            <a:r>
              <a:rPr lang="en-GB" sz="1400" dirty="0" smtClean="0"/>
              <a:t>, and the summit is 6,817 </a:t>
            </a:r>
            <a:r>
              <a:rPr lang="en-GB" sz="1400" dirty="0" err="1" smtClean="0"/>
              <a:t>ft</a:t>
            </a:r>
            <a:r>
              <a:rPr lang="en-GB" sz="1400" dirty="0" smtClean="0"/>
              <a:t> with a vertical drop of 2,353 ft. </a:t>
            </a:r>
          </a:p>
          <a:p>
            <a:r>
              <a:rPr lang="en-GB" sz="1400" dirty="0" smtClean="0"/>
              <a:t>In addition, an additional chair lift has been installed recently to help increase the distribution of visitors across the mountain. This additional chair increases their operating costs by $1,540,000 this season.</a:t>
            </a:r>
          </a:p>
          <a:p>
            <a:r>
              <a:rPr lang="en-GB" sz="1400" dirty="0" smtClean="0"/>
              <a:t>The pricing strategy has been to charge a premium above the average price of resorts in its market segment. However, this comes with certain limitations, especially since it is not obvious how important some facilities are compared to others and whether it can be further capitalized. </a:t>
            </a:r>
          </a:p>
          <a:p>
            <a:pPr marL="0" indent="0">
              <a:buNone/>
            </a:pPr>
            <a:endParaRPr lang="en-GB" sz="1400" dirty="0" smtClean="0"/>
          </a:p>
          <a:p>
            <a:pPr marL="0" indent="0">
              <a:buNone/>
            </a:pPr>
            <a:endParaRPr lang="en-GB" sz="1400" dirty="0"/>
          </a:p>
          <a:p>
            <a:pPr marL="0" indent="0">
              <a:buNone/>
            </a:pPr>
            <a:endParaRPr lang="en-GB" sz="1400" dirty="0" smtClean="0"/>
          </a:p>
          <a:p>
            <a:pPr marL="0" indent="0">
              <a:buNone/>
            </a:pPr>
            <a:r>
              <a:rPr lang="en-GB" sz="1400" dirty="0" smtClean="0"/>
              <a:t>How can Big Mountain resort select a better value for their ticket price? And would any of the planned changes cut costs without undermining the ticket price or support an even higher ticket price?</a:t>
            </a:r>
            <a:endParaRPr lang="en-GB" sz="1400" dirty="0"/>
          </a:p>
        </p:txBody>
      </p:sp>
      <p:sp>
        <p:nvSpPr>
          <p:cNvPr id="4" name="Down Arrow 3"/>
          <p:cNvSpPr/>
          <p:nvPr/>
        </p:nvSpPr>
        <p:spPr>
          <a:xfrm>
            <a:off x="5268286" y="4580389"/>
            <a:ext cx="2944535" cy="7939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2572433" y="5469627"/>
            <a:ext cx="8652037"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1114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identification</a:t>
            </a:r>
            <a:endParaRPr lang="en-GB" dirty="0"/>
          </a:p>
        </p:txBody>
      </p:sp>
      <p:sp>
        <p:nvSpPr>
          <p:cNvPr id="3" name="Content Placeholder 2"/>
          <p:cNvSpPr>
            <a:spLocks noGrp="1"/>
          </p:cNvSpPr>
          <p:nvPr>
            <p:ph idx="1"/>
          </p:nvPr>
        </p:nvSpPr>
        <p:spPr/>
        <p:txBody>
          <a:bodyPr>
            <a:noAutofit/>
          </a:bodyPr>
          <a:lstStyle/>
          <a:p>
            <a:r>
              <a:rPr lang="en-GB" sz="1400" dirty="0" smtClean="0"/>
              <a:t>Current ticket price Big Mountain resort </a:t>
            </a:r>
            <a:r>
              <a:rPr lang="en-GB" sz="1400" dirty="0" smtClean="0"/>
              <a:t>is charging </a:t>
            </a:r>
            <a:r>
              <a:rPr lang="en-GB" sz="1400" dirty="0" smtClean="0"/>
              <a:t>for </a:t>
            </a:r>
            <a:r>
              <a:rPr lang="en-GB" sz="1400" dirty="0" smtClean="0"/>
              <a:t>Adults is $81 for both weekdays and weekends, no difference.</a:t>
            </a:r>
          </a:p>
          <a:p>
            <a:r>
              <a:rPr lang="en-GB" sz="1400" dirty="0"/>
              <a:t>Big Mountain Resort has been reviewing potential scenarios for either cutting costs or increasing revenue (from ticket prices). </a:t>
            </a:r>
            <a:r>
              <a:rPr lang="en-GB" sz="1400" dirty="0" smtClean="0"/>
              <a:t>The </a:t>
            </a:r>
            <a:r>
              <a:rPr lang="en-GB" sz="1400" dirty="0"/>
              <a:t>resort operates within a market where people pay more for certain facilities, and less for others. Being able to sense how facilities support a given ticket price is valuable business intelligence. </a:t>
            </a:r>
          </a:p>
          <a:p>
            <a:r>
              <a:rPr lang="en-GB" sz="1400" dirty="0"/>
              <a:t>The business has shortlisted some </a:t>
            </a:r>
            <a:r>
              <a:rPr lang="en-GB" sz="1400" dirty="0" smtClean="0"/>
              <a:t>options (on next slides presented as Scenarios):</a:t>
            </a:r>
            <a:endParaRPr lang="en-GB" sz="1400" dirty="0"/>
          </a:p>
          <a:p>
            <a:pPr marL="800100" lvl="1" indent="-342900">
              <a:buFont typeface="+mj-lt"/>
              <a:buAutoNum type="arabicPeriod"/>
            </a:pPr>
            <a:r>
              <a:rPr lang="en-GB" sz="1400" dirty="0"/>
              <a:t>Permanently closing down up to 10 of the least used runs. This doesn't impact any other resort </a:t>
            </a:r>
            <a:r>
              <a:rPr lang="en-GB" sz="1400" dirty="0" smtClean="0"/>
              <a:t>statistics.</a:t>
            </a:r>
          </a:p>
          <a:p>
            <a:pPr marL="800100" lvl="1" indent="-342900">
              <a:buFont typeface="+mj-lt"/>
              <a:buAutoNum type="arabicPeriod"/>
            </a:pPr>
            <a:r>
              <a:rPr lang="en-GB" sz="1400" dirty="0" smtClean="0"/>
              <a:t>Increase </a:t>
            </a:r>
            <a:r>
              <a:rPr lang="en-GB" sz="1400" dirty="0"/>
              <a:t>the vertical drop by adding a run to a point 150 feet lower down but requiring the installation of an additional chair lift to bring skiers back up, without additional snow making </a:t>
            </a:r>
            <a:r>
              <a:rPr lang="en-GB" sz="1400" dirty="0" smtClean="0"/>
              <a:t>coverage</a:t>
            </a:r>
          </a:p>
          <a:p>
            <a:pPr marL="800100" lvl="1" indent="-342900">
              <a:buFont typeface="+mj-lt"/>
              <a:buAutoNum type="arabicPeriod"/>
            </a:pPr>
            <a:r>
              <a:rPr lang="en-GB" sz="1400" dirty="0" smtClean="0"/>
              <a:t>Same </a:t>
            </a:r>
            <a:r>
              <a:rPr lang="en-GB" sz="1400" dirty="0"/>
              <a:t>as number 2, but adding 2 acres of snow making </a:t>
            </a:r>
            <a:r>
              <a:rPr lang="en-GB" sz="1400" dirty="0" smtClean="0"/>
              <a:t>cover</a:t>
            </a:r>
          </a:p>
          <a:p>
            <a:pPr marL="800100" lvl="1" indent="-342900">
              <a:buFont typeface="+mj-lt"/>
              <a:buAutoNum type="arabicPeriod"/>
            </a:pPr>
            <a:r>
              <a:rPr lang="en-GB" sz="1400" dirty="0" smtClean="0"/>
              <a:t>Increase </a:t>
            </a:r>
            <a:r>
              <a:rPr lang="en-GB" sz="1400" dirty="0"/>
              <a:t>the longest run by 0.2 mile to boast 3.5 miles length, requiring an additional snow making coverage of 4 acres</a:t>
            </a:r>
          </a:p>
          <a:p>
            <a:r>
              <a:rPr lang="en-GB" sz="1400" dirty="0"/>
              <a:t>The expected number of visitors over the season is 350,000 and, on average, visitors ski for five days</a:t>
            </a:r>
            <a:r>
              <a:rPr lang="en-GB" sz="1400" dirty="0" smtClean="0"/>
              <a:t>.</a:t>
            </a:r>
          </a:p>
          <a:p>
            <a:endParaRPr lang="en-GB" sz="1400" dirty="0" smtClean="0"/>
          </a:p>
        </p:txBody>
      </p:sp>
    </p:spTree>
    <p:extLst>
      <p:ext uri="{BB962C8B-B14F-4D97-AF65-F5344CB8AC3E}">
        <p14:creationId xmlns:p14="http://schemas.microsoft.com/office/powerpoint/2010/main" val="216011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Recommendation and key findings</a:t>
            </a:r>
            <a:endParaRPr lang="en-GB" dirty="0"/>
          </a:p>
        </p:txBody>
      </p:sp>
      <p:sp>
        <p:nvSpPr>
          <p:cNvPr id="3" name="Content Placeholder 2"/>
          <p:cNvSpPr>
            <a:spLocks noGrp="1"/>
          </p:cNvSpPr>
          <p:nvPr>
            <p:ph idx="1"/>
          </p:nvPr>
        </p:nvSpPr>
        <p:spPr/>
        <p:txBody>
          <a:bodyPr>
            <a:normAutofit/>
          </a:bodyPr>
          <a:lstStyle/>
          <a:p>
            <a:r>
              <a:rPr lang="en-GB" sz="1400" dirty="0" smtClean="0"/>
              <a:t>The implemented model suggests that the resort </a:t>
            </a:r>
            <a:r>
              <a:rPr lang="en-GB" sz="1400" b="1" dirty="0" smtClean="0"/>
              <a:t>should charge $95.87. </a:t>
            </a:r>
            <a:r>
              <a:rPr lang="en-GB" sz="1400" dirty="0" smtClean="0"/>
              <a:t>Even with the expected mean absolute error of the model’s suggested price of $10.39, Big Mountain resort should definitely charge more than currently. </a:t>
            </a:r>
          </a:p>
          <a:p>
            <a:r>
              <a:rPr lang="en-GB" sz="1400" dirty="0" smtClean="0"/>
              <a:t>Big Mountain resort stands very high up on the board for all the most important features for visitors, which also supports the price increase. More on the most important features on next slides.</a:t>
            </a:r>
          </a:p>
          <a:p>
            <a:r>
              <a:rPr lang="en-GB" sz="1400" dirty="0" smtClean="0"/>
              <a:t>In regards to the </a:t>
            </a:r>
            <a:r>
              <a:rPr lang="en-GB" sz="1400" dirty="0" smtClean="0"/>
              <a:t>possible changes</a:t>
            </a:r>
            <a:r>
              <a:rPr lang="en-GB" sz="1400" dirty="0" smtClean="0"/>
              <a:t>, </a:t>
            </a:r>
            <a:r>
              <a:rPr lang="en-GB" sz="1400" dirty="0" smtClean="0"/>
              <a:t>the two that could be considered:</a:t>
            </a:r>
          </a:p>
          <a:p>
            <a:pPr lvl="1">
              <a:spcBef>
                <a:spcPts val="600"/>
              </a:spcBef>
              <a:buFont typeface="+mj-lt"/>
              <a:buAutoNum type="arabicPeriod"/>
            </a:pPr>
            <a:r>
              <a:rPr lang="en-GB" sz="1400" dirty="0" smtClean="0"/>
              <a:t>Closing 10 runs will lead to huge drop in price. However, closing one run makes no difference in price, so if maintenance of runs is costly, closing one run can be considered. </a:t>
            </a:r>
          </a:p>
          <a:p>
            <a:pPr lvl="1">
              <a:spcBef>
                <a:spcPts val="600"/>
              </a:spcBef>
              <a:buFont typeface="+mj-lt"/>
              <a:buAutoNum type="arabicPeriod"/>
            </a:pPr>
            <a:r>
              <a:rPr lang="en-GB" sz="1400" dirty="0" smtClean="0"/>
              <a:t>Nevertheless, even better outcome is if Big Mountain is to add a run, increase the vertical drop by 150 feet, and install an additional chair lift, this would increase the price by $1.99, and over the season, this could be expected to amount to $3.474.638. Important to keep in mind that we are missing operational costs to be able to compare price increase to costs to run this!</a:t>
            </a:r>
          </a:p>
        </p:txBody>
      </p:sp>
    </p:spTree>
    <p:extLst>
      <p:ext uri="{BB962C8B-B14F-4D97-AF65-F5344CB8AC3E}">
        <p14:creationId xmlns:p14="http://schemas.microsoft.com/office/powerpoint/2010/main" val="4288566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Modelling and results</a:t>
            </a:r>
            <a:endParaRPr lang="en-GB" dirty="0"/>
          </a:p>
        </p:txBody>
      </p:sp>
      <p:sp>
        <p:nvSpPr>
          <p:cNvPr id="3" name="Content Placeholder 2"/>
          <p:cNvSpPr>
            <a:spLocks noGrp="1"/>
          </p:cNvSpPr>
          <p:nvPr>
            <p:ph idx="1"/>
          </p:nvPr>
        </p:nvSpPr>
        <p:spPr/>
        <p:txBody>
          <a:bodyPr>
            <a:noAutofit/>
          </a:bodyPr>
          <a:lstStyle/>
          <a:p>
            <a:r>
              <a:rPr lang="en-GB" sz="1400" dirty="0"/>
              <a:t>Our target feature for </a:t>
            </a:r>
            <a:r>
              <a:rPr lang="en-GB" sz="1400" dirty="0" smtClean="0"/>
              <a:t>modelling was Adult Weekend </a:t>
            </a:r>
            <a:r>
              <a:rPr lang="en-GB" sz="1400" dirty="0"/>
              <a:t>ticket price. </a:t>
            </a:r>
            <a:endParaRPr lang="en-GB" sz="1400" dirty="0" smtClean="0"/>
          </a:p>
          <a:p>
            <a:r>
              <a:rPr lang="en-GB" sz="1400" dirty="0"/>
              <a:t>First and foremost, </a:t>
            </a:r>
            <a:r>
              <a:rPr lang="en-GB" sz="1400" dirty="0" smtClean="0"/>
              <a:t>it was </a:t>
            </a:r>
            <a:r>
              <a:rPr lang="en-GB" sz="1400" dirty="0"/>
              <a:t>tested whether average price would be good indicator. R </a:t>
            </a:r>
            <a:r>
              <a:rPr lang="en-GB" sz="1400" dirty="0" smtClean="0"/>
              <a:t>squared which explains how one variable explains another (in our case how well average price explains Adult weekend ticket price) was </a:t>
            </a:r>
            <a:r>
              <a:rPr lang="en-GB" sz="1400" dirty="0"/>
              <a:t>0, </a:t>
            </a:r>
            <a:r>
              <a:rPr lang="en-GB" sz="1400" dirty="0" smtClean="0"/>
              <a:t>confirming </a:t>
            </a:r>
            <a:r>
              <a:rPr lang="en-GB" sz="1400" dirty="0"/>
              <a:t>that it is not a good approach to use average price. Also, </a:t>
            </a:r>
            <a:r>
              <a:rPr lang="en-GB" sz="1400" dirty="0" smtClean="0"/>
              <a:t>it </a:t>
            </a:r>
            <a:r>
              <a:rPr lang="en-GB" sz="1400" dirty="0"/>
              <a:t>would be off by around 19 dollars if ticket price is guessed based on an average </a:t>
            </a:r>
            <a:r>
              <a:rPr lang="en-GB" sz="1400" dirty="0" smtClean="0"/>
              <a:t>of market prices.</a:t>
            </a:r>
          </a:p>
          <a:p>
            <a:r>
              <a:rPr lang="en-GB" sz="1400" dirty="0" smtClean="0"/>
              <a:t>Therefore, we decided to focus on how different features impact the price. It </a:t>
            </a:r>
            <a:r>
              <a:rPr lang="en-GB" sz="1400" dirty="0"/>
              <a:t>was noticed that some have higher correlation with ticket price than </a:t>
            </a:r>
            <a:r>
              <a:rPr lang="en-GB" sz="1400" dirty="0" smtClean="0"/>
              <a:t>others:</a:t>
            </a:r>
          </a:p>
          <a:p>
            <a:pPr lvl="1"/>
            <a:r>
              <a:rPr lang="en-GB" sz="1400" dirty="0" smtClean="0"/>
              <a:t>One </a:t>
            </a:r>
            <a:r>
              <a:rPr lang="en-GB" sz="1400" dirty="0"/>
              <a:t>of the most interesting ones is </a:t>
            </a:r>
            <a:r>
              <a:rPr lang="en-GB" sz="1400" b="1" dirty="0" smtClean="0"/>
              <a:t>the area of snow making </a:t>
            </a:r>
            <a:r>
              <a:rPr lang="en-GB" sz="1400" dirty="0"/>
              <a:t>as visitors seem to value more guaranteed snow. </a:t>
            </a:r>
            <a:endParaRPr lang="en-GB" sz="1400" dirty="0" smtClean="0"/>
          </a:p>
          <a:p>
            <a:pPr lvl="1"/>
            <a:r>
              <a:rPr lang="en-GB" sz="1400" dirty="0" smtClean="0"/>
              <a:t>In </a:t>
            </a:r>
            <a:r>
              <a:rPr lang="en-GB" sz="1400" dirty="0"/>
              <a:t>addition, </a:t>
            </a:r>
            <a:r>
              <a:rPr lang="en-GB" sz="1400" b="1" dirty="0" smtClean="0"/>
              <a:t>number of runs </a:t>
            </a:r>
            <a:r>
              <a:rPr lang="en-GB" sz="1400" b="1" dirty="0"/>
              <a:t>and </a:t>
            </a:r>
            <a:r>
              <a:rPr lang="en-GB" sz="1400" b="1" dirty="0" smtClean="0"/>
              <a:t>total chairs </a:t>
            </a:r>
            <a:r>
              <a:rPr lang="en-GB" sz="1400" dirty="0"/>
              <a:t>are also quite well correlated with ticket price which </a:t>
            </a:r>
            <a:r>
              <a:rPr lang="en-GB" sz="1400" dirty="0" smtClean="0"/>
              <a:t>also naturally leads to conclusion that the </a:t>
            </a:r>
            <a:r>
              <a:rPr lang="en-GB" sz="1400" dirty="0"/>
              <a:t>more runs you have, the more chairs you'd need to ferry people to them. </a:t>
            </a:r>
            <a:endParaRPr lang="en-GB" sz="1400" dirty="0" smtClean="0"/>
          </a:p>
          <a:p>
            <a:pPr lvl="1"/>
            <a:r>
              <a:rPr lang="en-GB" sz="1400" dirty="0" smtClean="0"/>
              <a:t>Additional features </a:t>
            </a:r>
            <a:r>
              <a:rPr lang="en-GB" sz="1400" dirty="0" smtClean="0"/>
              <a:t>that </a:t>
            </a:r>
            <a:r>
              <a:rPr lang="en-GB" sz="1400" dirty="0" smtClean="0"/>
              <a:t>impact </a:t>
            </a:r>
            <a:r>
              <a:rPr lang="en-GB" sz="1400" dirty="0" smtClean="0"/>
              <a:t>the price greatly </a:t>
            </a:r>
            <a:r>
              <a:rPr lang="en-GB" sz="1400" dirty="0" smtClean="0"/>
              <a:t>are</a:t>
            </a:r>
            <a:r>
              <a:rPr lang="en-GB" sz="1400" dirty="0" smtClean="0"/>
              <a:t> </a:t>
            </a:r>
            <a:r>
              <a:rPr lang="en-GB" sz="1400" b="1" dirty="0" smtClean="0"/>
              <a:t>vertical </a:t>
            </a:r>
            <a:r>
              <a:rPr lang="en-GB" sz="1400" b="1" dirty="0" smtClean="0"/>
              <a:t>drop</a:t>
            </a:r>
            <a:r>
              <a:rPr lang="en-GB" sz="1400" dirty="0"/>
              <a:t> </a:t>
            </a:r>
            <a:r>
              <a:rPr lang="en-GB" sz="1400" dirty="0" smtClean="0"/>
              <a:t>and</a:t>
            </a:r>
            <a:r>
              <a:rPr lang="en-GB" sz="1400" dirty="0" smtClean="0"/>
              <a:t> </a:t>
            </a:r>
            <a:r>
              <a:rPr lang="en-GB" sz="1400" b="1" dirty="0" smtClean="0"/>
              <a:t>number of fast quads </a:t>
            </a:r>
            <a:r>
              <a:rPr lang="en-GB" sz="1400" dirty="0" smtClean="0"/>
              <a:t>especially considering the ratio with skiable area.</a:t>
            </a:r>
            <a:r>
              <a:rPr lang="en-GB" sz="1400" dirty="0"/>
              <a:t> </a:t>
            </a:r>
          </a:p>
        </p:txBody>
      </p:sp>
    </p:spTree>
    <p:extLst>
      <p:ext uri="{BB962C8B-B14F-4D97-AF65-F5344CB8AC3E}">
        <p14:creationId xmlns:p14="http://schemas.microsoft.com/office/powerpoint/2010/main" val="839914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Scenario 1</a:t>
            </a:r>
            <a:endParaRPr lang="en-GB" dirty="0"/>
          </a:p>
        </p:txBody>
      </p:sp>
      <p:sp>
        <p:nvSpPr>
          <p:cNvPr id="3" name="Content Placeholder 2"/>
          <p:cNvSpPr>
            <a:spLocks noGrp="1"/>
          </p:cNvSpPr>
          <p:nvPr>
            <p:ph idx="1"/>
          </p:nvPr>
        </p:nvSpPr>
        <p:spPr/>
        <p:txBody>
          <a:bodyPr/>
          <a:lstStyle/>
          <a:p>
            <a:r>
              <a:rPr lang="en-GB" dirty="0"/>
              <a:t>Closing 10 runs will lead to huge drop in price. The model says that closing one run makes no difference in price, however everything else is dragging the ticket price down. If Big Mountain closes down 3 runs, it seems they may as well close down 4 or 5 as there's no further loss in ticket price. Increasing the closures down to 6 or more leads to a large drop. </a:t>
            </a:r>
          </a:p>
          <a:p>
            <a:pPr marL="0" indent="0">
              <a:buNone/>
            </a:pPr>
            <a:endParaRPr lang="en-GB" dirty="0"/>
          </a:p>
        </p:txBody>
      </p:sp>
      <p:pic>
        <p:nvPicPr>
          <p:cNvPr id="4" name="Content Placeholder 3"/>
          <p:cNvPicPr>
            <a:picLocks noChangeAspect="1"/>
          </p:cNvPicPr>
          <p:nvPr/>
        </p:nvPicPr>
        <p:blipFill rotWithShape="1">
          <a:blip r:embed="rId2"/>
          <a:srcRect l="22597" t="44915" r="36562" b="23471"/>
          <a:stretch/>
        </p:blipFill>
        <p:spPr>
          <a:xfrm>
            <a:off x="4292936" y="4022411"/>
            <a:ext cx="4521552" cy="1968844"/>
          </a:xfrm>
          <a:prstGeom prst="rect">
            <a:avLst/>
          </a:prstGeom>
        </p:spPr>
      </p:pic>
    </p:spTree>
    <p:extLst>
      <p:ext uri="{BB962C8B-B14F-4D97-AF65-F5344CB8AC3E}">
        <p14:creationId xmlns:p14="http://schemas.microsoft.com/office/powerpoint/2010/main" val="3598318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Scenarios 2-4</a:t>
            </a:r>
            <a:endParaRPr lang="en-GB" dirty="0"/>
          </a:p>
        </p:txBody>
      </p:sp>
      <p:sp>
        <p:nvSpPr>
          <p:cNvPr id="3" name="Content Placeholder 2"/>
          <p:cNvSpPr>
            <a:spLocks noGrp="1"/>
          </p:cNvSpPr>
          <p:nvPr>
            <p:ph idx="1"/>
          </p:nvPr>
        </p:nvSpPr>
        <p:spPr/>
        <p:txBody>
          <a:bodyPr/>
          <a:lstStyle/>
          <a:p>
            <a:r>
              <a:rPr lang="en-GB" sz="1600" dirty="0" smtClean="0"/>
              <a:t>Scenario 2: If Big Mountain is to add a run, increase the vertical drop by 150 feet, and install an additional chair lift, this would increase the price by $1.99, and over the season, this could be expected to amount to $3.474.638.</a:t>
            </a:r>
          </a:p>
          <a:p>
            <a:r>
              <a:rPr lang="en-GB" sz="1600" dirty="0" smtClean="0"/>
              <a:t>Scenario 3: If the resort is to add the same condition as in the previous one, plus 2 acres of snow making, the outcome would be the same as in Scenario 2 showing that adding 2 acres of snow making area makes no difference.</a:t>
            </a:r>
          </a:p>
          <a:p>
            <a:r>
              <a:rPr lang="en-GB" sz="1600" dirty="0" smtClean="0"/>
              <a:t>Scenario 4: If the longest run is increased by 0.2 miles and the snow coverage is guaranteed by adding 4 acres of snow making capability, there would be no difference to the price at all. </a:t>
            </a:r>
            <a:endParaRPr lang="en-GB" sz="2000" dirty="0" smtClean="0"/>
          </a:p>
          <a:p>
            <a:pPr marL="0" indent="0">
              <a:buNone/>
            </a:pPr>
            <a:endParaRPr lang="en-GB" sz="1600" dirty="0" smtClean="0"/>
          </a:p>
          <a:p>
            <a:endParaRPr lang="en-GB" sz="1600" dirty="0" smtClean="0"/>
          </a:p>
          <a:p>
            <a:endParaRPr lang="en-GB" dirty="0"/>
          </a:p>
        </p:txBody>
      </p:sp>
      <p:sp>
        <p:nvSpPr>
          <p:cNvPr id="4" name="Down Arrow 3"/>
          <p:cNvSpPr/>
          <p:nvPr/>
        </p:nvSpPr>
        <p:spPr>
          <a:xfrm>
            <a:off x="5494638" y="4727972"/>
            <a:ext cx="2800865" cy="931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522576" y="5693010"/>
            <a:ext cx="7048671" cy="646331"/>
          </a:xfrm>
          <a:prstGeom prst="rect">
            <a:avLst/>
          </a:prstGeom>
          <a:noFill/>
        </p:spPr>
        <p:txBody>
          <a:bodyPr wrap="square" rtlCol="0">
            <a:spAutoFit/>
          </a:bodyPr>
          <a:lstStyle/>
          <a:p>
            <a:pPr algn="ctr"/>
            <a:r>
              <a:rPr lang="en-GB" dirty="0" smtClean="0"/>
              <a:t>Recommendation is clearly </a:t>
            </a:r>
            <a:r>
              <a:rPr lang="en-GB" b="1" dirty="0" smtClean="0"/>
              <a:t>Scenario 2</a:t>
            </a:r>
            <a:r>
              <a:rPr lang="en-GB" dirty="0" smtClean="0"/>
              <a:t> if the revenue is higher than operating costs (to be cross-checked)</a:t>
            </a:r>
            <a:endParaRPr lang="en-GB" dirty="0"/>
          </a:p>
        </p:txBody>
      </p:sp>
    </p:spTree>
    <p:extLst>
      <p:ext uri="{BB962C8B-B14F-4D97-AF65-F5344CB8AC3E}">
        <p14:creationId xmlns:p14="http://schemas.microsoft.com/office/powerpoint/2010/main" val="1906604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and conclusion</a:t>
            </a:r>
            <a:endParaRPr lang="en-GB" dirty="0"/>
          </a:p>
        </p:txBody>
      </p:sp>
      <p:sp>
        <p:nvSpPr>
          <p:cNvPr id="3" name="Content Placeholder 2"/>
          <p:cNvSpPr>
            <a:spLocks noGrp="1"/>
          </p:cNvSpPr>
          <p:nvPr>
            <p:ph idx="1"/>
          </p:nvPr>
        </p:nvSpPr>
        <p:spPr/>
        <p:txBody>
          <a:bodyPr>
            <a:normAutofit/>
          </a:bodyPr>
          <a:lstStyle/>
          <a:p>
            <a:r>
              <a:rPr lang="en-GB" sz="1400" dirty="0" smtClean="0"/>
              <a:t>Pricing strategy should definitely be adjusted to reflect the learnings from this model as using market average is proven to be wrong.</a:t>
            </a:r>
          </a:p>
          <a:p>
            <a:r>
              <a:rPr lang="en-GB" sz="1400" dirty="0" smtClean="0"/>
              <a:t>Resort should consider implementing changes from Scenario 2 as this would lead to significant additional revenue in the long run.</a:t>
            </a:r>
          </a:p>
          <a:p>
            <a:r>
              <a:rPr lang="en-GB" sz="1400" dirty="0" smtClean="0"/>
              <a:t>How can the model be further improved? If </a:t>
            </a:r>
            <a:r>
              <a:rPr lang="en-GB" sz="1400" dirty="0"/>
              <a:t>there were </a:t>
            </a:r>
            <a:r>
              <a:rPr lang="en-GB" sz="1400" dirty="0" smtClean="0"/>
              <a:t>operating </a:t>
            </a:r>
            <a:r>
              <a:rPr lang="en-GB" sz="1400" dirty="0"/>
              <a:t>costs included in the data (such as the costs for snow making or all the costs associated with maintenance of runs</a:t>
            </a:r>
            <a:r>
              <a:rPr lang="en-GB" sz="1400" dirty="0" smtClean="0"/>
              <a:t>), it would further support the analysis, as well as the </a:t>
            </a:r>
            <a:r>
              <a:rPr lang="en-GB" sz="1400" dirty="0"/>
              <a:t>number of visitors in other resorts or </a:t>
            </a:r>
            <a:r>
              <a:rPr lang="en-GB" sz="1400" dirty="0" smtClean="0"/>
              <a:t>within </a:t>
            </a:r>
            <a:r>
              <a:rPr lang="en-GB" sz="1400" dirty="0"/>
              <a:t>different </a:t>
            </a:r>
            <a:r>
              <a:rPr lang="en-GB" sz="1400" dirty="0" smtClean="0"/>
              <a:t>states.</a:t>
            </a:r>
          </a:p>
          <a:p>
            <a:r>
              <a:rPr lang="en-GB" sz="1400" dirty="0" smtClean="0"/>
              <a:t>Also</a:t>
            </a:r>
            <a:r>
              <a:rPr lang="en-GB" sz="1400" dirty="0"/>
              <a:t>, the outcome of the </a:t>
            </a:r>
            <a:r>
              <a:rPr lang="en-GB" sz="1400" dirty="0" smtClean="0"/>
              <a:t>modelling </a:t>
            </a:r>
            <a:r>
              <a:rPr lang="en-GB" sz="1400" dirty="0"/>
              <a:t>clearly shows that our resort is "undercharging", but it is important to highlight that this model assumes that other resorts accurately set their prices according to what the market supports. But if ours is mispricing itself, are others? However, if others correctly set their prices, it could be that our model is simply lacking some key data, such as data on operating costs.</a:t>
            </a:r>
          </a:p>
        </p:txBody>
      </p:sp>
    </p:spTree>
    <p:extLst>
      <p:ext uri="{BB962C8B-B14F-4D97-AF65-F5344CB8AC3E}">
        <p14:creationId xmlns:p14="http://schemas.microsoft.com/office/powerpoint/2010/main" val="4272747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368</TotalTime>
  <Words>1222</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Big Mountain resort</vt:lpstr>
      <vt:lpstr>Problem identification</vt:lpstr>
      <vt:lpstr>Problem identification</vt:lpstr>
      <vt:lpstr>Recommendation and key findings</vt:lpstr>
      <vt:lpstr>Modelling and results</vt:lpstr>
      <vt:lpstr>Scenario 1</vt:lpstr>
      <vt:lpstr>Scenarios 2-4</vt:lpstr>
      <vt:lpstr>Summary and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Windows-Benutzer</dc:creator>
  <cp:lastModifiedBy>Windows-Benutzer</cp:lastModifiedBy>
  <cp:revision>13</cp:revision>
  <dcterms:created xsi:type="dcterms:W3CDTF">2021-08-02T16:36:23Z</dcterms:created>
  <dcterms:modified xsi:type="dcterms:W3CDTF">2021-08-03T08:59:51Z</dcterms:modified>
</cp:coreProperties>
</file>