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1300" r:id="rId5"/>
    <p:sldId id="1291" r:id="rId6"/>
    <p:sldId id="1301" r:id="rId7"/>
    <p:sldId id="1302" r:id="rId8"/>
    <p:sldId id="1304" r:id="rId9"/>
    <p:sldId id="1305" r:id="rId10"/>
    <p:sldId id="1306" r:id="rId11"/>
    <p:sldId id="1307" r:id="rId12"/>
    <p:sldId id="1308" r:id="rId13"/>
    <p:sldId id="1309" r:id="rId14"/>
    <p:sldId id="1310" r:id="rId15"/>
    <p:sldId id="1311" r:id="rId16"/>
    <p:sldId id="1295" r:id="rId17"/>
    <p:sldId id="1296" r:id="rId18"/>
    <p:sldId id="1250"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44" autoAdjust="0"/>
  </p:normalViewPr>
  <p:slideViewPr>
    <p:cSldViewPr snapToGrid="0">
      <p:cViewPr varScale="1">
        <p:scale>
          <a:sx n="76" d="100"/>
          <a:sy n="76" d="100"/>
        </p:scale>
        <p:origin x="917" y="6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cikit-learn.org/stable/documentation.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891948" y="2767280"/>
            <a:ext cx="5950223"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Air Quality Prediction in Urban Areas </a:t>
            </a: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5411092" y="4379026"/>
            <a:ext cx="5671745" cy="1528945"/>
          </a:xfrm>
          <a:prstGeom prst="rect">
            <a:avLst/>
          </a:prstGeom>
          <a:noFill/>
        </p:spPr>
        <p:txBody>
          <a:bodyPr wrap="none" rtlCol="0">
            <a:spAutoFit/>
          </a:bodyPr>
          <a:lstStyle/>
          <a:p>
            <a:r>
              <a:rPr lang="en-US" dirty="0">
                <a:solidFill>
                  <a:schemeClr val="bg1"/>
                </a:solidFill>
              </a:rPr>
              <a:t>College: Acharya Institute of Graduate Studies</a:t>
            </a:r>
          </a:p>
          <a:p>
            <a:r>
              <a:rPr lang="en-US" dirty="0">
                <a:solidFill>
                  <a:schemeClr val="bg1"/>
                </a:solidFill>
              </a:rPr>
              <a:t>Student names :</a:t>
            </a:r>
            <a:r>
              <a:rPr lang="en-US" dirty="0" err="1">
                <a:solidFill>
                  <a:schemeClr val="bg1"/>
                </a:solidFill>
              </a:rPr>
              <a:t>Jelvin</a:t>
            </a:r>
            <a:r>
              <a:rPr lang="en-US" dirty="0">
                <a:solidFill>
                  <a:schemeClr val="bg1"/>
                </a:solidFill>
              </a:rPr>
              <a:t> Soji(U18AJ22S0393)</a:t>
            </a:r>
          </a:p>
          <a:p>
            <a:r>
              <a:rPr lang="en-US" dirty="0">
                <a:solidFill>
                  <a:schemeClr val="bg1"/>
                </a:solidFill>
              </a:rPr>
              <a:t>                           </a:t>
            </a:r>
            <a:r>
              <a:rPr lang="en-US" dirty="0" err="1">
                <a:solidFill>
                  <a:schemeClr val="bg1"/>
                </a:solidFill>
              </a:rPr>
              <a:t>Abhinanth</a:t>
            </a:r>
            <a:r>
              <a:rPr lang="en-US" dirty="0">
                <a:solidFill>
                  <a:schemeClr val="bg1"/>
                </a:solidFill>
              </a:rPr>
              <a:t> S Pillai(U18AJ22S0409)</a:t>
            </a:r>
          </a:p>
          <a:p>
            <a:r>
              <a:rPr lang="en-US" dirty="0">
                <a:solidFill>
                  <a:schemeClr val="bg1"/>
                </a:solidFill>
              </a:rPr>
              <a:t>                           Austine Siby(U18AJ22S0303)</a:t>
            </a:r>
          </a:p>
          <a:p>
            <a:r>
              <a:rPr lang="en-US" dirty="0">
                <a:solidFill>
                  <a:schemeClr val="bg1"/>
                </a:solidFill>
              </a:rPr>
              <a:t>                           </a:t>
            </a:r>
            <a:r>
              <a:rPr lang="en-US" dirty="0" err="1">
                <a:solidFill>
                  <a:schemeClr val="bg1"/>
                </a:solidFill>
              </a:rPr>
              <a:t>Aswindev</a:t>
            </a:r>
            <a:r>
              <a:rPr lang="en-US" dirty="0">
                <a:solidFill>
                  <a:schemeClr val="bg1"/>
                </a:solidFill>
              </a:rPr>
              <a:t> MD(U18AJ22S0393)</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6D5B85-0830-322C-78A5-FD3BB70FE9ED}"/>
              </a:ext>
            </a:extLst>
          </p:cNvPr>
          <p:cNvPicPr>
            <a:picLocks noChangeAspect="1"/>
          </p:cNvPicPr>
          <p:nvPr/>
        </p:nvPicPr>
        <p:blipFill>
          <a:blip r:embed="rId2"/>
          <a:stretch>
            <a:fillRect/>
          </a:stretch>
        </p:blipFill>
        <p:spPr>
          <a:xfrm>
            <a:off x="2703057" y="762694"/>
            <a:ext cx="6785885" cy="6014919"/>
          </a:xfrm>
          <a:prstGeom prst="rect">
            <a:avLst/>
          </a:prstGeom>
        </p:spPr>
      </p:pic>
    </p:spTree>
    <p:extLst>
      <p:ext uri="{BB962C8B-B14F-4D97-AF65-F5344CB8AC3E}">
        <p14:creationId xmlns:p14="http://schemas.microsoft.com/office/powerpoint/2010/main" val="45824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AB03C4-E6A4-A061-5FA2-B2FD86E8C397}"/>
              </a:ext>
            </a:extLst>
          </p:cNvPr>
          <p:cNvPicPr>
            <a:picLocks noChangeAspect="1"/>
          </p:cNvPicPr>
          <p:nvPr/>
        </p:nvPicPr>
        <p:blipFill>
          <a:blip r:embed="rId2"/>
          <a:stretch>
            <a:fillRect/>
          </a:stretch>
        </p:blipFill>
        <p:spPr>
          <a:xfrm>
            <a:off x="2798284" y="806827"/>
            <a:ext cx="6595431" cy="5953640"/>
          </a:xfrm>
          <a:prstGeom prst="rect">
            <a:avLst/>
          </a:prstGeom>
        </p:spPr>
      </p:pic>
    </p:spTree>
    <p:extLst>
      <p:ext uri="{BB962C8B-B14F-4D97-AF65-F5344CB8AC3E}">
        <p14:creationId xmlns:p14="http://schemas.microsoft.com/office/powerpoint/2010/main" val="50277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AC9DB1-FF12-0D47-F449-701817DF4B76}"/>
              </a:ext>
            </a:extLst>
          </p:cNvPr>
          <p:cNvPicPr>
            <a:picLocks noChangeAspect="1"/>
          </p:cNvPicPr>
          <p:nvPr/>
        </p:nvPicPr>
        <p:blipFill>
          <a:blip r:embed="rId2"/>
          <a:stretch>
            <a:fillRect/>
          </a:stretch>
        </p:blipFill>
        <p:spPr>
          <a:xfrm>
            <a:off x="3031026" y="793821"/>
            <a:ext cx="5851718" cy="5372169"/>
          </a:xfrm>
          <a:prstGeom prst="rect">
            <a:avLst/>
          </a:prstGeom>
        </p:spPr>
      </p:pic>
      <p:pic>
        <p:nvPicPr>
          <p:cNvPr id="7" name="Picture 6">
            <a:extLst>
              <a:ext uri="{FF2B5EF4-FFF2-40B4-BE49-F238E27FC236}">
                <a16:creationId xmlns:a16="http://schemas.microsoft.com/office/drawing/2014/main" id="{9705D2A5-C405-E22C-88E0-52F765DF49A8}"/>
              </a:ext>
            </a:extLst>
          </p:cNvPr>
          <p:cNvPicPr>
            <a:picLocks noChangeAspect="1"/>
          </p:cNvPicPr>
          <p:nvPr/>
        </p:nvPicPr>
        <p:blipFill>
          <a:blip r:embed="rId3"/>
          <a:stretch>
            <a:fillRect/>
          </a:stretch>
        </p:blipFill>
        <p:spPr>
          <a:xfrm>
            <a:off x="3031026" y="6109893"/>
            <a:ext cx="5851718" cy="748107"/>
          </a:xfrm>
          <a:prstGeom prst="rect">
            <a:avLst/>
          </a:prstGeom>
        </p:spPr>
      </p:pic>
    </p:spTree>
    <p:extLst>
      <p:ext uri="{BB962C8B-B14F-4D97-AF65-F5344CB8AC3E}">
        <p14:creationId xmlns:p14="http://schemas.microsoft.com/office/powerpoint/2010/main" val="2279711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6974257" cy="4555093"/>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a:spcAft>
                <a:spcPts val="800"/>
              </a:spcAft>
            </a:pPr>
            <a:r>
              <a:rPr lang="en-US" sz="1800" dirty="0">
                <a:latin typeface="Times New Roman" panose="02020603050405020304" pitchFamily="18" charset="0"/>
                <a:cs typeface="Times New Roman" panose="02020603050405020304" pitchFamily="18" charset="0"/>
              </a:rPr>
              <a:t>This project utilizes machine learning to predict air quality levels in urban areas based on pollution, weather, and traffic data. By using Random Forest Regression, the model provides accurate AQI forecasts, helping authorities and the public take proactive measures. The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dashboard allows users to visualize trends and make real-time predictions.</a:t>
            </a: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Future Work:</a:t>
            </a:r>
            <a:br>
              <a:rPr lang="en-US" sz="1800" dirty="0">
                <a:latin typeface="+mn-lt"/>
              </a:rPr>
            </a:br>
            <a:r>
              <a:rPr lang="en-US" sz="1800" dirty="0">
                <a:latin typeface="Times New Roman" panose="02020603050405020304" pitchFamily="18" charset="0"/>
                <a:cs typeface="Times New Roman" panose="02020603050405020304" pitchFamily="18" charset="0"/>
              </a:rPr>
              <a:t>With proper data preprocessing, feature selection, and evaluation, the model ensures reliability. Future improvements can include real-time data integration, deep learning models (LSTMs), and expanded datasets for better accuracy and scalability. This project offers a data-driven solution to mitigate air pollution and promote public health awareness.</a:t>
            </a: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184571" y="1233522"/>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1128514"/>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hlinkClick r:id="rId3"/>
              </a:rPr>
              <a:t>www.Kaggle.com</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hlinkClick r:id="rId4"/>
              </a:rPr>
              <a:t>https://scikit-learn.org/stable/documentation.html</a:t>
            </a: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116785"/>
            <a:ext cx="11800282" cy="7345601"/>
          </a:xfrm>
          <a:prstGeom prst="rect">
            <a:avLst/>
          </a:prstGeom>
          <a:noFill/>
        </p:spPr>
        <p:txBody>
          <a:bodyPr wrap="square" rtlCol="0">
            <a:spAutoFit/>
          </a:bodyPr>
          <a:lstStyle/>
          <a:p>
            <a:pPr>
              <a:spcAft>
                <a:spcPts val="800"/>
              </a:spcAft>
            </a:pPr>
            <a:r>
              <a:rPr lang="en-US" sz="2000" dirty="0">
                <a:latin typeface="+mn-lt"/>
              </a:rPr>
              <a:t>Brief Overview</a:t>
            </a:r>
            <a:r>
              <a:rPr lang="en-US" sz="1800" dirty="0">
                <a:latin typeface="+mn-lt"/>
              </a:rPr>
              <a:t>:</a:t>
            </a:r>
          </a:p>
          <a:p>
            <a:pPr>
              <a:spcAft>
                <a:spcPts val="800"/>
              </a:spcAft>
            </a:pPr>
            <a:r>
              <a:rPr lang="en-US" sz="1800" dirty="0">
                <a:latin typeface="Times New Roman" panose="02020603050405020304" pitchFamily="18" charset="0"/>
                <a:cs typeface="Times New Roman" panose="02020603050405020304" pitchFamily="18" charset="0"/>
              </a:rPr>
              <a:t>Air pollution is a growing concern in urban areas, posing significant risks to public health and the environment. Traditional air quality monitoring systems rely on physical sensors, which have limited coverage and real-time reporting constraints. To address these challenges, this project leverages machine learning to predict air quality based on historical data, weather conditions, and traffic patterns. By accurately forecasting pollution levels such as PM2.5, PM10, NO2, CO, and AQI, the system aims to provide timely insights that help city officials, environmental agencies, and the public take proactive measures to reduce pollution and safeguard health.</a:t>
            </a:r>
          </a:p>
          <a:p>
            <a:pPr>
              <a:spcAft>
                <a:spcPts val="800"/>
              </a:spcAft>
            </a:pPr>
            <a:endParaRPr lang="en-US" sz="1800" dirty="0">
              <a:latin typeface="+mn-lt"/>
            </a:endParaRPr>
          </a:p>
          <a:p>
            <a:pPr>
              <a:spcAft>
                <a:spcPts val="800"/>
              </a:spcAft>
            </a:pPr>
            <a:r>
              <a:rPr lang="en-US" sz="2000" dirty="0">
                <a:latin typeface="+mn-lt"/>
              </a:rPr>
              <a:t>Key Objectives</a:t>
            </a:r>
            <a:r>
              <a:rPr lang="en-US" sz="1800" dirty="0">
                <a:latin typeface="+mn-lt"/>
              </a:rPr>
              <a:t>:</a:t>
            </a:r>
          </a:p>
          <a:p>
            <a:pPr marL="285750" indent="-285750">
              <a:spcAft>
                <a:spcPts val="8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 a predictive model to forecast air quality using machine learning.</a:t>
            </a:r>
          </a:p>
          <a:p>
            <a:pPr marL="285750" indent="-285750">
              <a:spcAft>
                <a:spcPts val="8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Utilize historical data, weather, and traffic patterns for accurate predictions.</a:t>
            </a:r>
          </a:p>
          <a:p>
            <a:pPr marL="285750" indent="-285750">
              <a:spcAft>
                <a:spcPts val="8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 real-time monitoring beyond traditional sensor limitations.</a:t>
            </a:r>
          </a:p>
          <a:p>
            <a:pPr marL="285750" indent="-285750">
              <a:spcAft>
                <a:spcPts val="8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Provide actionable insights for city officials and environmental agencies.</a:t>
            </a:r>
          </a:p>
          <a:p>
            <a:pPr marL="285750" indent="-285750">
              <a:spcAft>
                <a:spcPts val="8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Improve public awareness and preparedness for air pollution risks.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91909" y="716675"/>
            <a:ext cx="5904091" cy="461665"/>
          </a:xfrm>
          <a:prstGeom prst="rect">
            <a:avLst/>
          </a:prstGeom>
          <a:noFill/>
        </p:spPr>
        <p:txBody>
          <a:bodyPr wrap="square">
            <a:spAutoFit/>
          </a:bodyPr>
          <a:lstStyle/>
          <a:p>
            <a:r>
              <a:rPr lang="en-IN" sz="2400" b="1" dirty="0">
                <a:solidFill>
                  <a:srgbClr val="213163"/>
                </a:solidFill>
              </a:rPr>
              <a:t>Problem Statement</a:t>
            </a:r>
            <a:endParaRPr lang="en-IN" sz="24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348690"/>
            <a:ext cx="11626644" cy="4821833"/>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2000" dirty="0">
                <a:latin typeface="+mn-lt"/>
                <a:cs typeface="Times New Roman" panose="02020603050405020304" pitchFamily="18" charset="0"/>
              </a:rPr>
              <a:t>Dataset Description</a:t>
            </a:r>
            <a:r>
              <a:rPr lang="en-US" sz="1800" dirty="0">
                <a:latin typeface="Times New Roman" panose="02020603050405020304" pitchFamily="18" charset="0"/>
                <a:cs typeface="Times New Roman" panose="02020603050405020304" pitchFamily="18" charset="0"/>
              </a:rPr>
              <a:t>:</a:t>
            </a:r>
          </a:p>
          <a:p>
            <a:pPr>
              <a:spcAft>
                <a:spcPts val="800"/>
              </a:spcAft>
            </a:pPr>
            <a:r>
              <a:rPr lang="en-US" sz="1800" dirty="0">
                <a:latin typeface="Times New Roman" panose="02020603050405020304" pitchFamily="18" charset="0"/>
                <a:cs typeface="Times New Roman" panose="02020603050405020304" pitchFamily="18" charset="0"/>
              </a:rPr>
              <a:t>The dataset contains 30 days of air quality data, including pollution levels, weather conditions, and traffic patterns. Each row represents a daily observation with the following attributes.</a:t>
            </a:r>
          </a:p>
          <a:p>
            <a:pPr>
              <a:spcAft>
                <a:spcPts val="800"/>
              </a:spcAft>
            </a:pPr>
            <a:r>
              <a:rPr lang="en-US" sz="1800" dirty="0">
                <a:latin typeface="Times New Roman" panose="02020603050405020304" pitchFamily="18" charset="0"/>
                <a:cs typeface="Times New Roman" panose="02020603050405020304" pitchFamily="18" charset="0"/>
              </a:rPr>
              <a:t>Date – The recorded date of the observation.</a:t>
            </a:r>
          </a:p>
          <a:p>
            <a:pPr>
              <a:spcAft>
                <a:spcPts val="800"/>
              </a:spcAft>
            </a:pPr>
            <a:r>
              <a:rPr lang="en-US" sz="1800" dirty="0">
                <a:latin typeface="Times New Roman" panose="02020603050405020304" pitchFamily="18" charset="0"/>
                <a:cs typeface="Times New Roman" panose="02020603050405020304" pitchFamily="18" charset="0"/>
              </a:rPr>
              <a:t>PM2.5 – Fine particulate matter (≤2.5 µm), a key air pollutant.</a:t>
            </a:r>
          </a:p>
          <a:p>
            <a:pPr>
              <a:spcAft>
                <a:spcPts val="800"/>
              </a:spcAft>
            </a:pPr>
            <a:r>
              <a:rPr lang="en-US" sz="1800" dirty="0">
                <a:latin typeface="Times New Roman" panose="02020603050405020304" pitchFamily="18" charset="0"/>
                <a:cs typeface="Times New Roman" panose="02020603050405020304" pitchFamily="18" charset="0"/>
              </a:rPr>
              <a:t>PM10 – Coarse particulate matter (≤10 µm), affecting air quality.</a:t>
            </a:r>
          </a:p>
          <a:p>
            <a:pPr>
              <a:spcAft>
                <a:spcPts val="800"/>
              </a:spcAft>
            </a:pPr>
            <a:r>
              <a:rPr lang="en-US" sz="1800" dirty="0">
                <a:latin typeface="Times New Roman" panose="02020603050405020304" pitchFamily="18" charset="0"/>
                <a:cs typeface="Times New Roman" panose="02020603050405020304" pitchFamily="18" charset="0"/>
              </a:rPr>
              <a:t>NO2 – Nitrogen Dioxide levels, a major urban pollutant.</a:t>
            </a:r>
          </a:p>
          <a:p>
            <a:pPr>
              <a:spcAft>
                <a:spcPts val="800"/>
              </a:spcAft>
            </a:pPr>
            <a:r>
              <a:rPr lang="en-US" sz="1800" dirty="0">
                <a:latin typeface="Times New Roman" panose="02020603050405020304" pitchFamily="18" charset="0"/>
                <a:cs typeface="Times New Roman" panose="02020603050405020304" pitchFamily="18" charset="0"/>
              </a:rPr>
              <a:t>CO – Carbon Monoxide concentration in the air.</a:t>
            </a:r>
          </a:p>
          <a:p>
            <a:pPr>
              <a:spcAft>
                <a:spcPts val="800"/>
              </a:spcAft>
            </a:pPr>
            <a:r>
              <a:rPr lang="en-US" sz="1800" dirty="0">
                <a:latin typeface="Times New Roman" panose="02020603050405020304" pitchFamily="18" charset="0"/>
                <a:cs typeface="Times New Roman" panose="02020603050405020304" pitchFamily="18" charset="0"/>
              </a:rPr>
              <a:t>Temperature – Ambient temperature in degrees Celsius.</a:t>
            </a:r>
          </a:p>
          <a:p>
            <a:pPr>
              <a:spcAft>
                <a:spcPts val="800"/>
              </a:spcAft>
            </a:pPr>
            <a:r>
              <a:rPr lang="en-US" sz="1800" dirty="0">
                <a:latin typeface="Times New Roman" panose="02020603050405020304" pitchFamily="18" charset="0"/>
                <a:cs typeface="Times New Roman" panose="02020603050405020304" pitchFamily="18" charset="0"/>
              </a:rPr>
              <a:t>Humidity – Percentage of moisture in the air.</a:t>
            </a:r>
          </a:p>
          <a:p>
            <a:pPr>
              <a:spcAft>
                <a:spcPts val="800"/>
              </a:spcAft>
            </a:pPr>
            <a:r>
              <a:rPr lang="en-US" sz="1800" dirty="0">
                <a:latin typeface="Times New Roman" panose="02020603050405020304" pitchFamily="18" charset="0"/>
                <a:cs typeface="Times New Roman" panose="02020603050405020304" pitchFamily="18" charset="0"/>
              </a:rPr>
              <a:t>Traffic – Estimated traffic density, which influences pollution levels.</a:t>
            </a:r>
          </a:p>
          <a:p>
            <a:pPr>
              <a:spcAft>
                <a:spcPts val="800"/>
              </a:spcAft>
            </a:pPr>
            <a:r>
              <a:rPr lang="en-US" sz="1800" dirty="0">
                <a:latin typeface="Times New Roman" panose="02020603050405020304" pitchFamily="18" charset="0"/>
                <a:cs typeface="Times New Roman" panose="02020603050405020304" pitchFamily="18" charset="0"/>
              </a:rPr>
              <a:t>AQI – Air Quality Index, an overall measure of pollution severity.</a:t>
            </a:r>
          </a:p>
          <a:p>
            <a:pPr>
              <a:spcAft>
                <a:spcPts val="800"/>
              </a:spcAft>
            </a:pPr>
            <a:endParaRPr lang="en-US" sz="1800" b="1"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99809" y="833418"/>
            <a:ext cx="5904091" cy="461665"/>
          </a:xfrm>
          <a:prstGeom prst="rect">
            <a:avLst/>
          </a:prstGeom>
          <a:noFill/>
        </p:spPr>
        <p:txBody>
          <a:bodyPr wrap="square">
            <a:spAutoFit/>
          </a:bodyPr>
          <a:lstStyle/>
          <a:p>
            <a:r>
              <a:rPr lang="en-IN" sz="2400" b="1" dirty="0">
                <a:solidFill>
                  <a:srgbClr val="213163"/>
                </a:solidFill>
              </a:rPr>
              <a:t>Dataset Overview</a:t>
            </a:r>
            <a:endParaRPr lang="en-IN" sz="24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rPr>
              <a:t>www.Kaggle.com</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105326"/>
            <a:ext cx="9416463" cy="4175502"/>
          </a:xfrm>
          <a:prstGeom prst="rect">
            <a:avLst/>
          </a:prstGeom>
          <a:noFill/>
        </p:spPr>
        <p:txBody>
          <a:bodyPr wrap="square" rtlCol="0">
            <a:spAutoFit/>
          </a:bodyPr>
          <a:lstStyle/>
          <a:p>
            <a:pPr marL="231642" indent="-231642">
              <a:spcAft>
                <a:spcPts val="800"/>
              </a:spcAft>
              <a:buFont typeface="Arial" panose="020B0604020202020204" pitchFamily="34" charset="0"/>
              <a:buChar char="•"/>
            </a:pPr>
            <a:endParaRPr lang="en-US" sz="2000" dirty="0">
              <a:latin typeface="+mn-lt"/>
            </a:endParaRPr>
          </a:p>
          <a:p>
            <a:pPr marL="231642" indent="-231642">
              <a:spcAft>
                <a:spcPts val="800"/>
              </a:spcAft>
              <a:buFont typeface="Arial" panose="020B0604020202020204" pitchFamily="34" charset="0"/>
              <a:buChar char="•"/>
            </a:pPr>
            <a:endParaRPr lang="en-US" sz="2000" dirty="0">
              <a:latin typeface="+mn-lt"/>
            </a:endParaRPr>
          </a:p>
          <a:p>
            <a:pPr marL="231642" indent="-231642">
              <a:spcAft>
                <a:spcPts val="800"/>
              </a:spcAft>
              <a:buFont typeface="Arial" panose="020B0604020202020204" pitchFamily="34" charset="0"/>
              <a:buChar char="•"/>
            </a:pPr>
            <a:r>
              <a:rPr lang="en-US" sz="2800" dirty="0">
                <a:latin typeface="+mn-lt"/>
              </a:rPr>
              <a:t>Approach:</a:t>
            </a:r>
          </a:p>
          <a:p>
            <a:pPr>
              <a:spcAft>
                <a:spcPts val="800"/>
              </a:spcAft>
            </a:pPr>
            <a:r>
              <a:rPr lang="en-US" sz="1800" dirty="0">
                <a:latin typeface="+mn-lt"/>
              </a:rPr>
              <a:t> </a:t>
            </a:r>
            <a:r>
              <a:rPr lang="en-US" sz="1800" dirty="0">
                <a:latin typeface="Times New Roman" panose="02020603050405020304" pitchFamily="18" charset="0"/>
                <a:cs typeface="Times New Roman" panose="02020603050405020304" pitchFamily="18" charset="0"/>
              </a:rPr>
              <a:t>This system follows a machine learning workflow to predict air quality based on uploaded data. The  methodology includes:</a:t>
            </a:r>
          </a:p>
          <a:p>
            <a:pPr>
              <a:spcAft>
                <a:spcPts val="800"/>
              </a:spcAft>
            </a:pPr>
            <a:endParaRPr lang="en-US" sz="1800" dirty="0">
              <a:latin typeface="+mn-lt"/>
            </a:endParaRPr>
          </a:p>
          <a:p>
            <a:pPr marL="342900" indent="-342900">
              <a:spcAft>
                <a:spcPts val="800"/>
              </a:spcAft>
              <a:buAutoNum type="arabicPeriod"/>
            </a:pPr>
            <a:r>
              <a:rPr lang="en-US" sz="1800" dirty="0">
                <a:latin typeface="Times New Roman" panose="02020603050405020304" pitchFamily="18" charset="0"/>
                <a:cs typeface="Times New Roman" panose="02020603050405020304" pitchFamily="18" charset="0"/>
              </a:rPr>
              <a:t>Data Processing: Users upload a dataset, missing values are handled, and data is standardized. </a:t>
            </a:r>
          </a:p>
          <a:p>
            <a:pPr marL="342900" indent="-342900">
              <a:spcAft>
                <a:spcPts val="800"/>
              </a:spcAft>
              <a:buAutoNum type="arabicPeriod"/>
            </a:pPr>
            <a:r>
              <a:rPr lang="en-US" sz="1800" dirty="0">
                <a:latin typeface="Times New Roman" panose="02020603050405020304" pitchFamily="18" charset="0"/>
                <a:cs typeface="Times New Roman" panose="02020603050405020304" pitchFamily="18" charset="0"/>
              </a:rPr>
              <a:t>Model Training: A Random Forest Regressor is trained on selected features and saved.</a:t>
            </a:r>
          </a:p>
          <a:p>
            <a:pPr marL="342900" indent="-342900">
              <a:spcAft>
                <a:spcPts val="800"/>
              </a:spcAft>
              <a:buAutoNum type="arabicPeriod"/>
            </a:pPr>
            <a:r>
              <a:rPr lang="en-US" sz="1800" dirty="0">
                <a:latin typeface="Times New Roman" panose="02020603050405020304" pitchFamily="18" charset="0"/>
                <a:cs typeface="Times New Roman" panose="02020603050405020304" pitchFamily="18" charset="0"/>
              </a:rPr>
              <a:t>Evaluation: Model accuracy is checked using MAE and R² Score, and feature importance is displayed.</a:t>
            </a:r>
          </a:p>
          <a:p>
            <a:pPr marL="342900" indent="-342900">
              <a:spcAft>
                <a:spcPts val="800"/>
              </a:spcAft>
              <a:buAutoNum type="arabicPeriod"/>
            </a:pPr>
            <a:r>
              <a:rPr lang="en-US" sz="1800" dirty="0">
                <a:latin typeface="Times New Roman" panose="02020603050405020304" pitchFamily="18" charset="0"/>
                <a:cs typeface="Times New Roman" panose="02020603050405020304" pitchFamily="18" charset="0"/>
              </a:rPr>
              <a:t>Prediction: Users input values, and the model predicts air quality in real time.</a:t>
            </a:r>
          </a:p>
        </p:txBody>
      </p:sp>
      <p:sp>
        <p:nvSpPr>
          <p:cNvPr id="2" name="TextBox 1">
            <a:extLst>
              <a:ext uri="{FF2B5EF4-FFF2-40B4-BE49-F238E27FC236}">
                <a16:creationId xmlns:a16="http://schemas.microsoft.com/office/drawing/2014/main" id="{687AFAD5-578C-DC2D-F127-90FF4287354D}"/>
              </a:ext>
            </a:extLst>
          </p:cNvPr>
          <p:cNvSpPr txBox="1"/>
          <p:nvPr/>
        </p:nvSpPr>
        <p:spPr>
          <a:xfrm>
            <a:off x="199809" y="1025358"/>
            <a:ext cx="5904091" cy="461665"/>
          </a:xfrm>
          <a:prstGeom prst="rect">
            <a:avLst/>
          </a:prstGeom>
          <a:noFill/>
        </p:spPr>
        <p:txBody>
          <a:bodyPr wrap="square">
            <a:spAutoFit/>
          </a:bodyPr>
          <a:lstStyle/>
          <a:p>
            <a:r>
              <a:rPr lang="en-IN" sz="2400" b="1" dirty="0">
                <a:solidFill>
                  <a:srgbClr val="213163"/>
                </a:solidFill>
              </a:rPr>
              <a:t>Methodology</a:t>
            </a:r>
            <a:endParaRPr lang="en-IN" sz="2400" dirty="0">
              <a:solidFill>
                <a:srgbClr val="213163"/>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6599BE-9F38-BE75-F0C1-3021FA4C37D0}"/>
              </a:ext>
            </a:extLst>
          </p:cNvPr>
          <p:cNvSpPr txBox="1"/>
          <p:nvPr/>
        </p:nvSpPr>
        <p:spPr>
          <a:xfrm>
            <a:off x="90435" y="711446"/>
            <a:ext cx="11002945" cy="5161285"/>
          </a:xfrm>
          <a:prstGeom prst="rect">
            <a:avLst/>
          </a:prstGeom>
          <a:noFill/>
        </p:spPr>
        <p:txBody>
          <a:bodyPr wrap="square" rtlCol="0">
            <a:spAutoFit/>
          </a:bodyPr>
          <a:lstStyle/>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800" dirty="0">
                <a:latin typeface="+mn-lt"/>
              </a:rPr>
              <a:t>Algorithms Used:</a:t>
            </a:r>
          </a:p>
          <a:p>
            <a:endParaRPr lang="en-IN" dirty="0">
              <a:latin typeface="Times New Roman" panose="02020603050405020304" pitchFamily="18" charset="0"/>
              <a:cs typeface="Times New Roman" panose="02020603050405020304" pitchFamily="18" charset="0"/>
            </a:endParaRPr>
          </a:p>
          <a:p>
            <a:pPr marL="457200" indent="-457200">
              <a:buAutoNum type="arabicPeriod"/>
            </a:pPr>
            <a:r>
              <a:rPr lang="en-IN" dirty="0">
                <a:latin typeface="Times New Roman" panose="02020603050405020304" pitchFamily="18" charset="0"/>
                <a:cs typeface="Times New Roman" panose="02020603050405020304" pitchFamily="18" charset="0"/>
              </a:rPr>
              <a:t>Data Preprocessing Algorithms</a:t>
            </a:r>
          </a:p>
          <a:p>
            <a:r>
              <a:rPr lang="en-IN" dirty="0">
                <a:latin typeface="Times New Roman" panose="02020603050405020304" pitchFamily="18" charset="0"/>
                <a:cs typeface="Times New Roman" panose="02020603050405020304" pitchFamily="18" charset="0"/>
              </a:rPr>
              <a:t>        Handling Missing Data → </a:t>
            </a:r>
            <a:r>
              <a:rPr lang="en-IN" dirty="0" err="1">
                <a:latin typeface="Times New Roman" panose="02020603050405020304" pitchFamily="18" charset="0"/>
                <a:cs typeface="Times New Roman" panose="02020603050405020304" pitchFamily="18" charset="0"/>
              </a:rPr>
              <a:t>dropna</a:t>
            </a:r>
            <a:r>
              <a:rPr lang="en-IN" dirty="0">
                <a:latin typeface="Times New Roman" panose="02020603050405020304" pitchFamily="18" charset="0"/>
                <a:cs typeface="Times New Roman" panose="02020603050405020304" pitchFamily="18" charset="0"/>
              </a:rPr>
              <a:t>() (removes empty values) or </a:t>
            </a:r>
            <a:r>
              <a:rPr lang="en-IN" dirty="0" err="1">
                <a:latin typeface="Times New Roman" panose="02020603050405020304" pitchFamily="18" charset="0"/>
                <a:cs typeface="Times New Roman" panose="02020603050405020304" pitchFamily="18" charset="0"/>
              </a:rPr>
              <a:t>fillna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df.mean</a:t>
            </a:r>
            <a:r>
              <a:rPr lang="en-IN" dirty="0">
                <a:latin typeface="Times New Roman" panose="02020603050405020304" pitchFamily="18" charset="0"/>
                <a:cs typeface="Times New Roman" panose="02020603050405020304" pitchFamily="18" charset="0"/>
              </a:rPr>
              <a:t>()) (fills missing values).</a:t>
            </a:r>
          </a:p>
          <a:p>
            <a:r>
              <a:rPr lang="en-IN" dirty="0">
                <a:latin typeface="Times New Roman" panose="02020603050405020304" pitchFamily="18" charset="0"/>
                <a:cs typeface="Times New Roman" panose="02020603050405020304" pitchFamily="18" charset="0"/>
              </a:rPr>
              <a:t>        Feature Scaling → </a:t>
            </a:r>
            <a:r>
              <a:rPr lang="en-IN" dirty="0" err="1">
                <a:latin typeface="Times New Roman" panose="02020603050405020304" pitchFamily="18" charset="0"/>
                <a:cs typeface="Times New Roman" panose="02020603050405020304" pitchFamily="18" charset="0"/>
              </a:rPr>
              <a:t>StandardScaler</a:t>
            </a:r>
            <a:r>
              <a:rPr lang="en-IN" dirty="0">
                <a:latin typeface="Times New Roman" panose="02020603050405020304" pitchFamily="18" charset="0"/>
                <a:cs typeface="Times New Roman" panose="02020603050405020304" pitchFamily="18" charset="0"/>
              </a:rPr>
              <a:t>() (standardizes data for better model performance).</a:t>
            </a:r>
          </a:p>
          <a:p>
            <a:r>
              <a:rPr lang="en-IN" dirty="0">
                <a:latin typeface="Times New Roman" panose="02020603050405020304" pitchFamily="18" charset="0"/>
                <a:cs typeface="Times New Roman" panose="02020603050405020304" pitchFamily="18" charset="0"/>
              </a:rPr>
              <a:t>        Train-Test Split → </a:t>
            </a:r>
            <a:r>
              <a:rPr lang="en-IN" dirty="0" err="1">
                <a:latin typeface="Times New Roman" panose="02020603050405020304" pitchFamily="18" charset="0"/>
                <a:cs typeface="Times New Roman" panose="02020603050405020304" pitchFamily="18" charset="0"/>
              </a:rPr>
              <a:t>train_test_split</a:t>
            </a:r>
            <a:r>
              <a:rPr lang="en-IN" dirty="0">
                <a:latin typeface="Times New Roman" panose="02020603050405020304" pitchFamily="18" charset="0"/>
                <a:cs typeface="Times New Roman" panose="02020603050405020304" pitchFamily="18" charset="0"/>
              </a:rPr>
              <a:t>() (splits data into 80% training and 20% testing).</a:t>
            </a:r>
          </a:p>
          <a:p>
            <a:endParaRPr lang="en-IN" dirty="0">
              <a:latin typeface="Times New Roman" panose="02020603050405020304" pitchFamily="18" charset="0"/>
              <a:cs typeface="Times New Roman" panose="02020603050405020304" pitchFamily="18" charset="0"/>
            </a:endParaRPr>
          </a:p>
          <a:p>
            <a:pPr marL="457200" indent="-457200">
              <a:buAutoNum type="arabicPeriod" startAt="2"/>
            </a:pPr>
            <a:r>
              <a:rPr lang="en-IN" dirty="0">
                <a:latin typeface="Times New Roman" panose="02020603050405020304" pitchFamily="18" charset="0"/>
                <a:cs typeface="Times New Roman" panose="02020603050405020304" pitchFamily="18" charset="0"/>
              </a:rPr>
              <a:t>Machine Learning Model</a:t>
            </a:r>
          </a:p>
          <a:p>
            <a:r>
              <a:rPr lang="en-IN" dirty="0">
                <a:latin typeface="Times New Roman" panose="02020603050405020304" pitchFamily="18" charset="0"/>
                <a:cs typeface="Times New Roman" panose="02020603050405020304" pitchFamily="18" charset="0"/>
              </a:rPr>
              <a:t>        Random Forest Regressor → An ensemble learning algorithm that combines multiple</a:t>
            </a:r>
          </a:p>
          <a:p>
            <a:r>
              <a:rPr lang="en-US" dirty="0">
                <a:latin typeface="Times New Roman" panose="02020603050405020304" pitchFamily="18" charset="0"/>
                <a:cs typeface="Times New Roman" panose="02020603050405020304" pitchFamily="18" charset="0"/>
              </a:rPr>
              <a:t>        decision trees for accurate air quality prediction.</a:t>
            </a:r>
          </a:p>
          <a:p>
            <a:endParaRPr lang="en-US" dirty="0">
              <a:latin typeface="Times New Roman" panose="02020603050405020304" pitchFamily="18" charset="0"/>
              <a:cs typeface="Times New Roman" panose="02020603050405020304" pitchFamily="18" charset="0"/>
            </a:endParaRPr>
          </a:p>
          <a:p>
            <a:pPr marL="457200" indent="-457200">
              <a:buAutoNum type="arabicPeriod" startAt="3"/>
            </a:pPr>
            <a:r>
              <a:rPr lang="en-US" dirty="0">
                <a:latin typeface="Times New Roman" panose="02020603050405020304" pitchFamily="18" charset="0"/>
                <a:cs typeface="Times New Roman" panose="02020603050405020304" pitchFamily="18" charset="0"/>
              </a:rPr>
              <a:t>Model Evaluation </a:t>
            </a:r>
            <a:r>
              <a:rPr lang="en-US" dirty="0" err="1">
                <a:latin typeface="Times New Roman" panose="02020603050405020304" pitchFamily="18" charset="0"/>
                <a:cs typeface="Times New Roman" panose="02020603050405020304" pitchFamily="18" charset="0"/>
              </a:rPr>
              <a:t>MetricsMean</a:t>
            </a:r>
            <a:r>
              <a:rPr lang="en-US" dirty="0">
                <a:latin typeface="Times New Roman" panose="02020603050405020304" pitchFamily="18" charset="0"/>
                <a:cs typeface="Times New Roman" panose="02020603050405020304" pitchFamily="18" charset="0"/>
              </a:rPr>
              <a:t> Absolute Error (MAE) → Measures prediction accuracy.</a:t>
            </a:r>
          </a:p>
          <a:p>
            <a:r>
              <a:rPr lang="en-US" dirty="0">
                <a:latin typeface="Times New Roman" panose="02020603050405020304" pitchFamily="18" charset="0"/>
                <a:cs typeface="Times New Roman" panose="02020603050405020304" pitchFamily="18" charset="0"/>
              </a:rPr>
              <a:t>        R² Score → Measures how     well the model explains variations in air quality.</a:t>
            </a:r>
          </a:p>
          <a:p>
            <a:pPr marL="457200" indent="-457200">
              <a:buAutoNum type="arabicPeriod" startAt="2"/>
            </a:pPr>
            <a:endParaRPr lang="en-IN" dirty="0">
              <a:latin typeface="Times New Roman" panose="02020603050405020304" pitchFamily="18" charset="0"/>
              <a:cs typeface="Times New Roman" panose="02020603050405020304" pitchFamily="18" charset="0"/>
            </a:endParaRPr>
          </a:p>
          <a:p>
            <a:pPr marL="457200" indent="-457200">
              <a:buAutoNum type="arabicPeriod" startAt="2"/>
            </a:pPr>
            <a:endParaRPr lang="en-IN" dirty="0"/>
          </a:p>
        </p:txBody>
      </p:sp>
    </p:spTree>
    <p:extLst>
      <p:ext uri="{BB962C8B-B14F-4D97-AF65-F5344CB8AC3E}">
        <p14:creationId xmlns:p14="http://schemas.microsoft.com/office/powerpoint/2010/main" val="153936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17EBD5-347E-84DB-5055-F3923B4F2C4C}"/>
              </a:ext>
            </a:extLst>
          </p:cNvPr>
          <p:cNvSpPr txBox="1"/>
          <p:nvPr/>
        </p:nvSpPr>
        <p:spPr>
          <a:xfrm>
            <a:off x="3314281" y="2994215"/>
            <a:ext cx="6563248" cy="1302985"/>
          </a:xfrm>
          <a:prstGeom prst="rect">
            <a:avLst/>
          </a:prstGeom>
          <a:noFill/>
        </p:spPr>
        <p:txBody>
          <a:bodyPr wrap="square" rtlCol="0">
            <a:spAutoFit/>
          </a:bodyPr>
          <a:lstStyle/>
          <a:p>
            <a:r>
              <a:rPr lang="en-IN" sz="6000" b="1" dirty="0">
                <a:solidFill>
                  <a:srgbClr val="213163"/>
                </a:solidFill>
              </a:rPr>
              <a:t>Source Code</a:t>
            </a:r>
            <a:endParaRPr lang="en-IN" sz="6000" dirty="0">
              <a:solidFill>
                <a:srgbClr val="213163"/>
              </a:solidFill>
            </a:endParaRPr>
          </a:p>
          <a:p>
            <a:endParaRPr lang="en-IN" dirty="0"/>
          </a:p>
        </p:txBody>
      </p:sp>
    </p:spTree>
    <p:extLst>
      <p:ext uri="{BB962C8B-B14F-4D97-AF65-F5344CB8AC3E}">
        <p14:creationId xmlns:p14="http://schemas.microsoft.com/office/powerpoint/2010/main" val="169000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7B6B7-6F03-21DD-7FF7-4D1104654E67}"/>
              </a:ext>
            </a:extLst>
          </p:cNvPr>
          <p:cNvPicPr>
            <a:picLocks noChangeAspect="1"/>
          </p:cNvPicPr>
          <p:nvPr/>
        </p:nvPicPr>
        <p:blipFill>
          <a:blip r:embed="rId2"/>
          <a:stretch>
            <a:fillRect/>
          </a:stretch>
        </p:blipFill>
        <p:spPr>
          <a:xfrm>
            <a:off x="1635369" y="775322"/>
            <a:ext cx="8895304" cy="6064980"/>
          </a:xfrm>
          <a:prstGeom prst="rect">
            <a:avLst/>
          </a:prstGeom>
        </p:spPr>
      </p:pic>
    </p:spTree>
    <p:extLst>
      <p:ext uri="{BB962C8B-B14F-4D97-AF65-F5344CB8AC3E}">
        <p14:creationId xmlns:p14="http://schemas.microsoft.com/office/powerpoint/2010/main" val="98834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E92F19-7708-39C1-04D8-C9088395319F}"/>
              </a:ext>
            </a:extLst>
          </p:cNvPr>
          <p:cNvPicPr>
            <a:picLocks noChangeAspect="1"/>
          </p:cNvPicPr>
          <p:nvPr/>
        </p:nvPicPr>
        <p:blipFill>
          <a:blip r:embed="rId2"/>
          <a:stretch>
            <a:fillRect/>
          </a:stretch>
        </p:blipFill>
        <p:spPr>
          <a:xfrm>
            <a:off x="2005929" y="783771"/>
            <a:ext cx="7962036" cy="6037356"/>
          </a:xfrm>
          <a:prstGeom prst="rect">
            <a:avLst/>
          </a:prstGeom>
        </p:spPr>
      </p:pic>
    </p:spTree>
    <p:extLst>
      <p:ext uri="{BB962C8B-B14F-4D97-AF65-F5344CB8AC3E}">
        <p14:creationId xmlns:p14="http://schemas.microsoft.com/office/powerpoint/2010/main" val="168013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137384-7804-B744-CA69-CE753FFB4F01}"/>
              </a:ext>
            </a:extLst>
          </p:cNvPr>
          <p:cNvSpPr txBox="1"/>
          <p:nvPr/>
        </p:nvSpPr>
        <p:spPr>
          <a:xfrm>
            <a:off x="3835121" y="2767280"/>
            <a:ext cx="4521758" cy="1323439"/>
          </a:xfrm>
          <a:prstGeom prst="rect">
            <a:avLst/>
          </a:prstGeom>
          <a:noFill/>
        </p:spPr>
        <p:txBody>
          <a:bodyPr wrap="square" rtlCol="0">
            <a:spAutoFit/>
          </a:bodyPr>
          <a:lstStyle/>
          <a:p>
            <a:r>
              <a:rPr lang="en-IN" sz="8000" b="1" dirty="0">
                <a:solidFill>
                  <a:srgbClr val="213163"/>
                </a:solidFill>
              </a:rPr>
              <a:t>Output</a:t>
            </a:r>
            <a:endParaRPr lang="en-IN" sz="8000" dirty="0">
              <a:solidFill>
                <a:srgbClr val="213163"/>
              </a:solidFill>
            </a:endParaRPr>
          </a:p>
        </p:txBody>
      </p:sp>
    </p:spTree>
    <p:extLst>
      <p:ext uri="{BB962C8B-B14F-4D97-AF65-F5344CB8AC3E}">
        <p14:creationId xmlns:p14="http://schemas.microsoft.com/office/powerpoint/2010/main" val="8175382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3964</TotalTime>
  <Words>713</Words>
  <Application>Microsoft Office PowerPoint</Application>
  <PresentationFormat>Widescreen</PresentationFormat>
  <Paragraphs>74</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ASWINDEV MD</cp:lastModifiedBy>
  <cp:revision>72</cp:revision>
  <dcterms:modified xsi:type="dcterms:W3CDTF">2025-03-06T15:35:38Z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