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67" r:id="rId2"/>
    <p:sldId id="257" r:id="rId3"/>
    <p:sldId id="274" r:id="rId4"/>
    <p:sldId id="275" r:id="rId5"/>
    <p:sldId id="276" r:id="rId6"/>
    <p:sldId id="277" r:id="rId7"/>
    <p:sldId id="258" r:id="rId8"/>
    <p:sldId id="259" r:id="rId9"/>
    <p:sldId id="268" r:id="rId10"/>
    <p:sldId id="263" r:id="rId11"/>
    <p:sldId id="279" r:id="rId12"/>
    <p:sldId id="278" r:id="rId13"/>
    <p:sldId id="28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8FEFCC-7B32-42AE-9670-E75BA3E9F796}">
          <p14:sldIdLst>
            <p14:sldId id="267"/>
            <p14:sldId id="257"/>
            <p14:sldId id="274"/>
            <p14:sldId id="275"/>
            <p14:sldId id="276"/>
            <p14:sldId id="277"/>
            <p14:sldId id="258"/>
            <p14:sldId id="259"/>
            <p14:sldId id="268"/>
            <p14:sldId id="263"/>
            <p14:sldId id="279"/>
            <p14:sldId id="278"/>
            <p14:sldId id="285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CA56"/>
    <a:srgbClr val="008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>
      <p:cViewPr>
        <p:scale>
          <a:sx n="75" d="100"/>
          <a:sy n="75" d="100"/>
        </p:scale>
        <p:origin x="-838" y="-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25/3/2018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027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25/3/2018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693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25/3/2018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847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25/3/2018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046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25/3/2018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983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25/3/2018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437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25/3/2018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780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25/3/2018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138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7C5E980-106F-4BE7-97A7-53F4F15E0A91}" type="datetimeFigureOut">
              <a:rPr lang="es-AR" smtClean="0"/>
              <a:t>25/3/2018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88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25/3/2018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888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25/3/2018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22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25/3/2018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361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25/3/2018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097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25/3/2018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951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25/3/2018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161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25/3/2018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30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25/3/2018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218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E980-106F-4BE7-97A7-53F4F15E0A91}" type="datetimeFigureOut">
              <a:rPr lang="es-AR" smtClean="0"/>
              <a:t>25/3/2018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131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c.org.ar/" TargetMode="External"/><Relationship Id="rId2" Type="http://schemas.openxmlformats.org/officeDocument/2006/relationships/hyperlink" Target="http://www.imshealth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tes.google.com/site/compendiumofphysicalactiviti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Introduccion</a:t>
            </a:r>
            <a:endParaRPr lang="en-US" smtClean="0"/>
          </a:p>
          <a:p>
            <a:r>
              <a:rPr lang="en-US" smtClean="0"/>
              <a:t>Necesidad</a:t>
            </a:r>
          </a:p>
          <a:p>
            <a:r>
              <a:rPr lang="en-US" smtClean="0"/>
              <a:t>Qué es ? Cómo funciona ? </a:t>
            </a:r>
          </a:p>
          <a:p>
            <a:r>
              <a:rPr lang="en-US" smtClean="0"/>
              <a:t>Funcionalidades principales</a:t>
            </a:r>
          </a:p>
          <a:p>
            <a:r>
              <a:rPr lang="en-US" smtClean="0">
                <a:solidFill>
                  <a:srgbClr val="C00000"/>
                </a:solidFill>
              </a:rPr>
              <a:t>Comparación </a:t>
            </a:r>
          </a:p>
          <a:p>
            <a:r>
              <a:rPr lang="en-US" smtClean="0"/>
              <a:t>Conclusiones </a:t>
            </a:r>
          </a:p>
          <a:p>
            <a:r>
              <a:rPr lang="en-US" smtClean="0"/>
              <a:t>Preguntas</a:t>
            </a:r>
          </a:p>
          <a:p>
            <a:pPr marL="0" indent="0">
              <a:buNone/>
            </a:pPr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7091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Funcionalidades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Principales Funcionalidades</a:t>
            </a:r>
            <a:r>
              <a:rPr lang="en-US" smtClean="0"/>
              <a:t>: </a:t>
            </a:r>
            <a:endParaRPr lang="en-US" smtClean="0"/>
          </a:p>
          <a:p>
            <a:pPr lvl="1"/>
            <a:r>
              <a:rPr lang="en-US" smtClean="0"/>
              <a:t>Establecimiento y control del </a:t>
            </a:r>
            <a:r>
              <a:rPr lang="en-US" smtClean="0">
                <a:solidFill>
                  <a:srgbClr val="C00000"/>
                </a:solidFill>
              </a:rPr>
              <a:t>objetivo de consumo </a:t>
            </a:r>
            <a:r>
              <a:rPr lang="en-US"/>
              <a:t>(ingesta) </a:t>
            </a:r>
            <a:r>
              <a:rPr lang="en-US" smtClean="0"/>
              <a:t>diario de energía/calorías. </a:t>
            </a:r>
          </a:p>
          <a:p>
            <a:pPr lvl="1"/>
            <a:r>
              <a:rPr lang="en-US" smtClean="0"/>
              <a:t>Establecimiento y control del </a:t>
            </a:r>
            <a:r>
              <a:rPr lang="en-US" smtClean="0">
                <a:solidFill>
                  <a:srgbClr val="C00000"/>
                </a:solidFill>
              </a:rPr>
              <a:t>objetivo diario de gasto</a:t>
            </a:r>
            <a:r>
              <a:rPr lang="en-US" smtClean="0"/>
              <a:t> de energía/calorías como consecuencia de las actividades fisicas del usuario</a:t>
            </a:r>
          </a:p>
          <a:p>
            <a:pPr lvl="1"/>
            <a:r>
              <a:rPr lang="en-US" smtClean="0"/>
              <a:t>La diferencia entre las dos anteriores se denomina </a:t>
            </a:r>
            <a:r>
              <a:rPr lang="en-US" smtClean="0">
                <a:solidFill>
                  <a:srgbClr val="C00000"/>
                </a:solidFill>
              </a:rPr>
              <a:t>Balance Energético Diario</a:t>
            </a:r>
          </a:p>
          <a:p>
            <a:pPr lvl="1"/>
            <a:r>
              <a:rPr lang="en-US" smtClean="0"/>
              <a:t>Establecimiento y control de los </a:t>
            </a:r>
            <a:r>
              <a:rPr lang="en-US" smtClean="0">
                <a:solidFill>
                  <a:srgbClr val="C00000"/>
                </a:solidFill>
              </a:rPr>
              <a:t>objetivos nutricionales </a:t>
            </a:r>
            <a:r>
              <a:rPr lang="en-US" smtClean="0"/>
              <a:t>de los usuarios en función de los 3 principales macronutrientes (Proteínas, Grasas, e Hidratos de Carbono) </a:t>
            </a:r>
          </a:p>
          <a:p>
            <a:pPr lvl="1"/>
            <a:r>
              <a:rPr lang="en-US" smtClean="0"/>
              <a:t>Establecimiento y control permanente de los </a:t>
            </a:r>
            <a:r>
              <a:rPr lang="en-US" smtClean="0">
                <a:solidFill>
                  <a:srgbClr val="C00000"/>
                </a:solidFill>
              </a:rPr>
              <a:t>objetivos de peso corporal </a:t>
            </a:r>
            <a:r>
              <a:rPr lang="en-US" smtClean="0"/>
              <a:t>del usuario, permitiendo una proyección o estimación de la fecha probable de logro del mismo</a:t>
            </a:r>
          </a:p>
          <a:p>
            <a:pPr lvl="1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28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Actividades </a:t>
            </a:r>
            <a:r>
              <a:rPr lang="en-US" smtClean="0"/>
              <a:t>Físicas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444879" cy="3599316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Registro </a:t>
            </a:r>
            <a:r>
              <a:rPr lang="en-US" smtClean="0"/>
              <a:t>de actividades físicas tanto en forma manual como en forma automática a través de sus sensors: </a:t>
            </a:r>
          </a:p>
          <a:p>
            <a:r>
              <a:rPr lang="en-US" smtClean="0"/>
              <a:t>Carga manual </a:t>
            </a:r>
          </a:p>
          <a:p>
            <a:pPr lvl="1"/>
            <a:r>
              <a:rPr lang="en-US" smtClean="0"/>
              <a:t>Basada en el </a:t>
            </a:r>
            <a:r>
              <a:rPr lang="en-US" b="1" smtClean="0">
                <a:solidFill>
                  <a:srgbClr val="C00000"/>
                </a:solidFill>
              </a:rPr>
              <a:t>Compendio de Actividades Físicas </a:t>
            </a:r>
            <a:r>
              <a:rPr lang="en-US" smtClean="0"/>
              <a:t>(Universidad de Stanford) permite estimar gastos promedios de energía en función de los indicadores físicos del usuario (peso, altura, etc) </a:t>
            </a:r>
          </a:p>
          <a:p>
            <a:r>
              <a:rPr lang="en-US" smtClean="0"/>
              <a:t>Carga Automática</a:t>
            </a:r>
          </a:p>
          <a:p>
            <a:pPr lvl="1"/>
            <a:r>
              <a:rPr lang="en-US" smtClean="0"/>
              <a:t>Adquisición de datos basada en el uso de sensores contenidos en su dispositivo Bluetooth</a:t>
            </a:r>
            <a:r>
              <a:rPr lang="es-AR" smtClean="0"/>
              <a:t>. </a:t>
            </a:r>
          </a:p>
          <a:p>
            <a:pPr lvl="1"/>
            <a:r>
              <a:rPr lang="en-US" smtClean="0"/>
              <a:t>Principalmente </a:t>
            </a:r>
            <a:r>
              <a:rPr lang="en-US" b="1" smtClean="0">
                <a:solidFill>
                  <a:srgbClr val="C00000"/>
                </a:solidFill>
              </a:rPr>
              <a:t>sensor de frecuencia cardíaca</a:t>
            </a:r>
            <a:r>
              <a:rPr lang="en-US" smtClean="0"/>
              <a:t>, lo que otorga mayor precisión en el cálculo de energía expendida. </a:t>
            </a:r>
          </a:p>
        </p:txBody>
      </p:sp>
    </p:spTree>
    <p:extLst>
      <p:ext uri="{BB962C8B-B14F-4D97-AF65-F5344CB8AC3E}">
        <p14:creationId xmlns:p14="http://schemas.microsoft.com/office/powerpoint/2010/main" val="243926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Conclusiones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Alternativa </a:t>
            </a:r>
            <a:r>
              <a:rPr lang="en-US" smtClean="0"/>
              <a:t>disponible a todos los usuarios en forma gratuita. </a:t>
            </a:r>
          </a:p>
          <a:p>
            <a:r>
              <a:rPr lang="en-US" smtClean="0"/>
              <a:t>El único costo asociado a la misma es el costo necesario del dispositivo fitness de monitoreo de actividad física</a:t>
            </a:r>
          </a:p>
          <a:p>
            <a:r>
              <a:rPr lang="en-US" smtClean="0"/>
              <a:t>Se integra fácilmente con dispositivos Bluetooth estandarizados</a:t>
            </a:r>
          </a:p>
          <a:p>
            <a:r>
              <a:rPr lang="en-US" smtClean="0"/>
              <a:t>Integra las 3 principales funcionalidades esperadas en este tipo de aplicaciones</a:t>
            </a:r>
          </a:p>
          <a:p>
            <a:pPr lvl="1"/>
            <a:r>
              <a:rPr lang="en-US" smtClean="0"/>
              <a:t>Monitoreo de actividades físicas</a:t>
            </a:r>
          </a:p>
          <a:p>
            <a:pPr lvl="1"/>
            <a:r>
              <a:rPr lang="en-US" smtClean="0"/>
              <a:t>Control de alimentación</a:t>
            </a:r>
          </a:p>
          <a:p>
            <a:pPr lvl="1"/>
            <a:r>
              <a:rPr lang="en-US" smtClean="0"/>
              <a:t>Control de peso</a:t>
            </a:r>
          </a:p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294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Referencias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IMS Health</a:t>
            </a:r>
          </a:p>
          <a:p>
            <a:pPr lvl="1"/>
            <a:r>
              <a:rPr lang="en-US" smtClean="0">
                <a:hlinkClick r:id="rId2"/>
              </a:rPr>
              <a:t>www.imshealth.com</a:t>
            </a:r>
            <a:endParaRPr lang="en-US" smtClean="0"/>
          </a:p>
          <a:p>
            <a:pPr lvl="1"/>
            <a:endParaRPr lang="en-US"/>
          </a:p>
          <a:p>
            <a:pPr lvl="1"/>
            <a:endParaRPr lang="en-US" smtClean="0"/>
          </a:p>
          <a:p>
            <a:r>
              <a:rPr lang="en-US" smtClean="0"/>
              <a:t>Sociedad Argentina de Cardiología</a:t>
            </a:r>
          </a:p>
          <a:p>
            <a:pPr lvl="1"/>
            <a:r>
              <a:rPr lang="en-US" smtClean="0">
                <a:hlinkClick r:id="rId3"/>
              </a:rPr>
              <a:t>www.sac.org.ar</a:t>
            </a:r>
            <a:r>
              <a:rPr lang="en-US" smtClean="0"/>
              <a:t>	</a:t>
            </a:r>
          </a:p>
          <a:p>
            <a:pPr lvl="1"/>
            <a:endParaRPr lang="en-US"/>
          </a:p>
          <a:p>
            <a:pPr lvl="1"/>
            <a:endParaRPr lang="en-US" smtClean="0"/>
          </a:p>
          <a:p>
            <a:r>
              <a:rPr lang="en-US" smtClean="0"/>
              <a:t>Compendio de Actividades Físicas</a:t>
            </a:r>
          </a:p>
          <a:p>
            <a:pPr lvl="1"/>
            <a:r>
              <a:rPr lang="en-US">
                <a:hlinkClick r:id="rId4"/>
              </a:rPr>
              <a:t>https://sites.google.com/site/compendiumofphysicalactivities</a:t>
            </a:r>
            <a:r>
              <a:rPr lang="en-US" smtClean="0">
                <a:hlinkClick r:id="rId4"/>
              </a:rPr>
              <a:t>/</a:t>
            </a:r>
            <a:endParaRPr lang="en-US" smtClean="0"/>
          </a:p>
          <a:p>
            <a:pPr marL="457200" lvl="1" indent="0">
              <a:buNone/>
            </a:pPr>
            <a:endParaRPr lang="en-US"/>
          </a:p>
          <a:p>
            <a:endParaRPr lang="en-US" smtClean="0"/>
          </a:p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808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Estadísticas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mtClean="0">
                <a:latin typeface="+mj-lt"/>
              </a:rPr>
              <a:t>Según IMS Health: </a:t>
            </a:r>
          </a:p>
          <a:p>
            <a:pPr lvl="1"/>
            <a:r>
              <a:rPr lang="en-US" sz="2400" smtClean="0">
                <a:latin typeface="+mj-lt"/>
              </a:rPr>
              <a:t>Se estima que en el mundo alrededor de 500M de personas usan aplicaciones orientadas al cuidado de la salud</a:t>
            </a:r>
          </a:p>
          <a:p>
            <a:pPr lvl="1"/>
            <a:r>
              <a:rPr lang="en-US" sz="2400" smtClean="0">
                <a:latin typeface="+mj-lt"/>
              </a:rPr>
              <a:t>Para </a:t>
            </a:r>
            <a:r>
              <a:rPr lang="en-US" sz="2400" smtClean="0">
                <a:latin typeface="+mj-lt"/>
              </a:rPr>
              <a:t>mediados de </a:t>
            </a:r>
            <a:r>
              <a:rPr lang="en-US" sz="2400" smtClean="0">
                <a:latin typeface="+mj-lt"/>
              </a:rPr>
              <a:t>2018 más de la mitad de los usuarios de Smartphones se habrán descargado una aplicación orientada al cuidado de la salud</a:t>
            </a:r>
          </a:p>
          <a:p>
            <a:pPr lvl="1"/>
            <a:r>
              <a:rPr lang="en-US" sz="2400" smtClean="0">
                <a:latin typeface="+mj-lt"/>
              </a:rPr>
              <a:t>Desde el año 2011 hasta la actualidad, este sector es el de mayor crecimiento sostenido a nivel mundial</a:t>
            </a:r>
          </a:p>
          <a:p>
            <a:pPr lvl="1"/>
            <a:r>
              <a:rPr lang="en-US" sz="2400" smtClean="0">
                <a:latin typeface="+mj-lt"/>
              </a:rPr>
              <a:t>Aprox. 100K aplicaciones orientadas a este nicho entre iOS y Android</a:t>
            </a:r>
          </a:p>
          <a:p>
            <a:pPr lvl="1"/>
            <a:r>
              <a:rPr lang="en-US" sz="2400" smtClean="0">
                <a:solidFill>
                  <a:srgbClr val="C00000"/>
                </a:solidFill>
                <a:latin typeface="+mj-lt"/>
              </a:rPr>
              <a:t>Pero…</a:t>
            </a:r>
            <a:endParaRPr lang="es-AR" sz="240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876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Estadísticas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Sólo la mitad puede ser descargada en forma gratuita</a:t>
            </a:r>
          </a:p>
          <a:p>
            <a:r>
              <a:rPr lang="en-US" smtClean="0"/>
              <a:t>Alredor de 20K están destinadas a usuarios finales, las demás a profesionales de la salud</a:t>
            </a:r>
          </a:p>
          <a:p>
            <a:r>
              <a:rPr lang="en-US" smtClean="0"/>
              <a:t>Sólo aprox. 150 contienen o integran sensores que permiten monitorear la actividad física del usuario</a:t>
            </a:r>
          </a:p>
          <a:p>
            <a:r>
              <a:rPr lang="en-US" smtClean="0"/>
              <a:t>Aún así, la cantidad de descargas no para de aumentar desde el año 2011 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979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 la Argentina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 tendencia es similar. </a:t>
            </a:r>
          </a:p>
          <a:p>
            <a:r>
              <a:rPr lang="en-US" smtClean="0"/>
              <a:t>En Latinoamérica es el país con mayor cantidad de descargas</a:t>
            </a:r>
          </a:p>
          <a:p>
            <a:r>
              <a:rPr lang="en-US" smtClean="0"/>
              <a:t>La mayoría de los consumidores de este tipo de aplicaciones son personas de entre 16 y 48 años de edad. </a:t>
            </a:r>
          </a:p>
          <a:p>
            <a:pPr lvl="1"/>
            <a:r>
              <a:rPr lang="en-US" smtClean="0"/>
              <a:t>Milenials en su gran mayoría</a:t>
            </a:r>
          </a:p>
          <a:p>
            <a:r>
              <a:rPr lang="en-US" smtClean="0"/>
              <a:t>Se estima que existe un 1.5 dispositivo móvil por habitante (adultos de entre 16 y 55 años) </a:t>
            </a:r>
          </a:p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444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Oportunidades actuales	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Sociales: </a:t>
            </a:r>
          </a:p>
          <a:p>
            <a:pPr lvl="1"/>
            <a:r>
              <a:rPr lang="en-US" smtClean="0"/>
              <a:t>Existe cada vez una mayor concientización sobre el cuidado de la salud (OMS)</a:t>
            </a:r>
          </a:p>
          <a:p>
            <a:pPr lvl="1"/>
            <a:r>
              <a:rPr lang="en-US" smtClean="0"/>
              <a:t>Comunidad creciente en espacios sociales de individuos orientados al mundo “Fit” </a:t>
            </a:r>
          </a:p>
          <a:p>
            <a:r>
              <a:rPr lang="en-US" smtClean="0"/>
              <a:t>Tecnológicas: </a:t>
            </a:r>
          </a:p>
          <a:p>
            <a:pPr lvl="1"/>
            <a:r>
              <a:rPr lang="en-US" smtClean="0"/>
              <a:t>Más de 90% de los dispositivos </a:t>
            </a:r>
            <a:r>
              <a:rPr lang="en-US" smtClean="0"/>
              <a:t>móviles poseen </a:t>
            </a:r>
            <a:r>
              <a:rPr lang="en-US" smtClean="0"/>
              <a:t>funcionalidad </a:t>
            </a:r>
            <a:r>
              <a:rPr lang="en-US" smtClean="0"/>
              <a:t>GPS</a:t>
            </a:r>
            <a:endParaRPr lang="en-US" smtClean="0"/>
          </a:p>
          <a:p>
            <a:pPr lvl="1"/>
            <a:r>
              <a:rPr lang="en-US" smtClean="0"/>
              <a:t>Dispositivos fitness </a:t>
            </a:r>
            <a:r>
              <a:rPr lang="en-US" smtClean="0">
                <a:solidFill>
                  <a:srgbClr val="C00000"/>
                </a:solidFill>
              </a:rPr>
              <a:t>Bluetooth Low Energy </a:t>
            </a:r>
            <a:r>
              <a:rPr lang="en-US" smtClean="0"/>
              <a:t>con interfaces estandarizadas integran principals </a:t>
            </a:r>
            <a:r>
              <a:rPr lang="en-US" smtClean="0"/>
              <a:t>sensores </a:t>
            </a:r>
            <a:r>
              <a:rPr lang="en-US" smtClean="0"/>
              <a:t>de actividades fisicas: </a:t>
            </a:r>
          </a:p>
          <a:p>
            <a:pPr lvl="2"/>
            <a:r>
              <a:rPr lang="en-US" smtClean="0"/>
              <a:t>Sensores de Frecuencia Cardíaca</a:t>
            </a:r>
          </a:p>
          <a:p>
            <a:pPr lvl="2"/>
            <a:r>
              <a:rPr lang="en-US" smtClean="0"/>
              <a:t>Sensores contadores de Pasos (Podómetros)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0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Principales soluciones actuales en el mercado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GoogleFit</a:t>
            </a:r>
          </a:p>
          <a:p>
            <a:pPr lvl="1"/>
            <a:r>
              <a:rPr lang="en-US" smtClean="0"/>
              <a:t>Principalmente orientados a la adquisición de datos a través de su servicio web. </a:t>
            </a:r>
          </a:p>
          <a:p>
            <a:pPr lvl="1"/>
            <a:r>
              <a:rPr lang="en-US" smtClean="0"/>
              <a:t>Ofrecen su aplicación, pero la misma carece de control de </a:t>
            </a:r>
            <a:r>
              <a:rPr lang="en-US" smtClean="0"/>
              <a:t>alimentación</a:t>
            </a:r>
            <a:endParaRPr lang="en-US" smtClean="0"/>
          </a:p>
          <a:p>
            <a:r>
              <a:rPr lang="en-US" smtClean="0"/>
              <a:t>FitBit</a:t>
            </a:r>
          </a:p>
          <a:p>
            <a:pPr lvl="1"/>
            <a:r>
              <a:rPr lang="en-US" smtClean="0"/>
              <a:t>Círculo 100% propietario. </a:t>
            </a:r>
          </a:p>
          <a:p>
            <a:pPr lvl="1"/>
            <a:r>
              <a:rPr lang="en-US" smtClean="0"/>
              <a:t>Nada por fuera de sus productos puede ser usado</a:t>
            </a:r>
          </a:p>
          <a:p>
            <a:pPr lvl="1"/>
            <a:r>
              <a:rPr lang="en-US" smtClean="0"/>
              <a:t>Ofrecen todo tipo de hardware, pero los mismos no necesariamente están estandarizados</a:t>
            </a:r>
          </a:p>
          <a:p>
            <a:pPr lvl="1"/>
            <a:r>
              <a:rPr lang="en-US" smtClean="0"/>
              <a:t>El costo de una pulsera fitbit se encuentra por encima de los $ 8K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146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Propuesta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Aplicación orientada al cuidado de la salud del usuario y consecuente mejora en la calidad de vida del mismo</a:t>
            </a:r>
          </a:p>
          <a:p>
            <a:r>
              <a:rPr lang="en-US" smtClean="0"/>
              <a:t>Fácilmente integrable con dispositivos Bluetooth disponibles en el </a:t>
            </a:r>
            <a:r>
              <a:rPr lang="en-US" smtClean="0"/>
              <a:t>mercado </a:t>
            </a:r>
            <a:r>
              <a:rPr lang="en-US" smtClean="0"/>
              <a:t>a precios menores a $ 1K</a:t>
            </a:r>
          </a:p>
          <a:p>
            <a:r>
              <a:rPr lang="en-US" smtClean="0"/>
              <a:t>Integra las tres principales funcionalidades que los usuarios esperan en este tipo de aplicaciones: </a:t>
            </a:r>
          </a:p>
          <a:p>
            <a:pPr lvl="1"/>
            <a:r>
              <a:rPr lang="en-US" smtClean="0">
                <a:solidFill>
                  <a:srgbClr val="C00000"/>
                </a:solidFill>
              </a:rPr>
              <a:t>Control y monitoreo </a:t>
            </a:r>
            <a:r>
              <a:rPr lang="en-US" smtClean="0">
                <a:solidFill>
                  <a:srgbClr val="C00000"/>
                </a:solidFill>
              </a:rPr>
              <a:t>automatico de </a:t>
            </a:r>
            <a:r>
              <a:rPr lang="en-US" smtClean="0">
                <a:solidFill>
                  <a:srgbClr val="C00000"/>
                </a:solidFill>
              </a:rPr>
              <a:t>actividades físicas</a:t>
            </a:r>
          </a:p>
          <a:p>
            <a:pPr lvl="1"/>
            <a:r>
              <a:rPr lang="en-US" smtClean="0">
                <a:solidFill>
                  <a:srgbClr val="C00000"/>
                </a:solidFill>
              </a:rPr>
              <a:t>Control de la alimentación </a:t>
            </a:r>
          </a:p>
          <a:p>
            <a:pPr lvl="1"/>
            <a:r>
              <a:rPr lang="en-US" smtClean="0">
                <a:solidFill>
                  <a:srgbClr val="C00000"/>
                </a:solidFill>
              </a:rPr>
              <a:t>Control y análisis de la evolución del peso del </a:t>
            </a:r>
            <a:r>
              <a:rPr lang="en-US" smtClean="0">
                <a:solidFill>
                  <a:srgbClr val="C00000"/>
                </a:solidFill>
              </a:rPr>
              <a:t>usuario</a:t>
            </a:r>
          </a:p>
        </p:txBody>
      </p:sp>
    </p:spTree>
    <p:extLst>
      <p:ext uri="{BB962C8B-B14F-4D97-AF65-F5344CB8AC3E}">
        <p14:creationId xmlns:p14="http://schemas.microsoft.com/office/powerpoint/2010/main" val="385937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Qué </a:t>
            </a:r>
            <a:r>
              <a:rPr lang="en-US" smtClean="0"/>
              <a:t>es </a:t>
            </a:r>
            <a:r>
              <a:rPr lang="en-US" smtClean="0"/>
              <a:t>? / Como funciona ? </a:t>
            </a:r>
            <a:endParaRPr lang="es-AR"/>
          </a:p>
        </p:txBody>
      </p:sp>
      <p:pic>
        <p:nvPicPr>
          <p:cNvPr id="4098" name="Picture 2" descr="https://d30y9cdsu7xlg0.cloudfront.net/png/410196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5" y="3086735"/>
            <a:ext cx="1596390" cy="159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htc.com/uploadedimages/common/ditahowto/site_us/ua-band/GUID-1174ADED-12FA-4ECF-A782-6437C45EF17A-we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055" y="2597467"/>
            <a:ext cx="306705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425" y="2463800"/>
            <a:ext cx="1708702" cy="3479800"/>
          </a:xfrm>
          <a:prstGeom prst="rect">
            <a:avLst/>
          </a:prstGeom>
        </p:spPr>
      </p:pic>
      <p:pic>
        <p:nvPicPr>
          <p:cNvPr id="4102" name="Picture 6" descr="https://www.svgimages.com/svg-image/s7/heart-rate-line-256x25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56" y="3032760"/>
            <a:ext cx="947420" cy="94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userscontent2.emaze.com/images/4c7bc863-a7ab-4d66-ba33-49c5094634b5/1c1cbeb1-2bad-4bab-98d0-f8160c78d0a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765" y="4225211"/>
            <a:ext cx="2085551" cy="156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d30y9cdsu7xlg0.cloudfront.net/png/892421-2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56" y="42672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2398119" y="3879691"/>
            <a:ext cx="733880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 rot="20213836">
            <a:off x="6480265" y="3637280"/>
            <a:ext cx="733880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6" name="Picture 2" descr="https://images.vexels.com/media/users/3/129256/isolated/lists/2b286e6daab5e9067e5e983fd6719b8b-athlete-female-silhouett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808" y="2746724"/>
            <a:ext cx="1298067" cy="129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>
          <a:xfrm rot="1345773">
            <a:off x="6481039" y="4272812"/>
            <a:ext cx="733880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8" name="Picture 4" descr="http://www.doctortipster.com/wp-content/uploads/2016/05/heart-rate-600x424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142" y="4423740"/>
            <a:ext cx="2150745" cy="151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15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Qué es / Como </a:t>
            </a:r>
            <a:r>
              <a:rPr lang="en-US" smtClean="0"/>
              <a:t>funciona ? </a:t>
            </a:r>
            <a:endParaRPr lang="es-AR"/>
          </a:p>
        </p:txBody>
      </p:sp>
      <p:pic>
        <p:nvPicPr>
          <p:cNvPr id="4" name="Picture 2" descr="https://d30y9cdsu7xlg0.cloudfront.net/png/410196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66" y="4789672"/>
            <a:ext cx="1596390" cy="159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87" y="2459990"/>
            <a:ext cx="1708702" cy="3479800"/>
          </a:xfrm>
          <a:prstGeom prst="rect">
            <a:avLst/>
          </a:prstGeom>
        </p:spPr>
      </p:pic>
      <p:pic>
        <p:nvPicPr>
          <p:cNvPr id="6" name="Picture 6" descr="https://www.svgimages.com/svg-image/s7/heart-rate-line-256x2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018" y="3028950"/>
            <a:ext cx="947420" cy="94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s://d30y9cdsu7xlg0.cloudfront.net/png/892421-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018" y="426339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5806">
            <a:off x="2931993" y="4902909"/>
            <a:ext cx="737161" cy="7371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781" y="3091887"/>
            <a:ext cx="2058638" cy="2058638"/>
          </a:xfrm>
          <a:prstGeom prst="rect">
            <a:avLst/>
          </a:prstGeom>
        </p:spPr>
      </p:pic>
      <p:sp>
        <p:nvSpPr>
          <p:cNvPr id="10" name="Left-Right Arrow 9"/>
          <p:cNvSpPr/>
          <p:nvPr/>
        </p:nvSpPr>
        <p:spPr>
          <a:xfrm>
            <a:off x="6926996" y="3976370"/>
            <a:ext cx="1198846" cy="2235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32" name="Picture 8" descr="Image result for satellite icon png transparen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505" y="2183130"/>
            <a:ext cx="2016759" cy="201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eft-Right Arrow 13"/>
          <p:cNvSpPr/>
          <p:nvPr/>
        </p:nvSpPr>
        <p:spPr>
          <a:xfrm rot="1461541">
            <a:off x="3128999" y="3676650"/>
            <a:ext cx="1198846" cy="2235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TextBox 2"/>
          <p:cNvSpPr txBox="1"/>
          <p:nvPr/>
        </p:nvSpPr>
        <p:spPr>
          <a:xfrm>
            <a:off x="3637245" y="32546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GPS</a:t>
            </a:r>
            <a:endParaRPr lang="es-ES" b="1"/>
          </a:p>
        </p:txBody>
      </p:sp>
      <p:sp>
        <p:nvSpPr>
          <p:cNvPr id="16" name="TextBox 15"/>
          <p:cNvSpPr txBox="1"/>
          <p:nvPr/>
        </p:nvSpPr>
        <p:spPr>
          <a:xfrm>
            <a:off x="7087035" y="3603744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HTTPS</a:t>
            </a:r>
            <a:endParaRPr lang="es-ES" b="1"/>
          </a:p>
        </p:txBody>
      </p:sp>
    </p:spTree>
    <p:extLst>
      <p:ext uri="{BB962C8B-B14F-4D97-AF65-F5344CB8AC3E}">
        <p14:creationId xmlns:p14="http://schemas.microsoft.com/office/powerpoint/2010/main" val="14794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Custom 6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C00000"/>
      </a:accent1>
      <a:accent2>
        <a:srgbClr val="464646"/>
      </a:accent2>
      <a:accent3>
        <a:srgbClr val="7F7F7F"/>
      </a:accent3>
      <a:accent4>
        <a:srgbClr val="7F7F7F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553</TotalTime>
  <Words>704</Words>
  <Application>Microsoft Office PowerPoint</Application>
  <PresentationFormat>Custom</PresentationFormat>
  <Paragraphs>89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Berlin</vt:lpstr>
      <vt:lpstr>Agenda</vt:lpstr>
      <vt:lpstr>Estadísticas</vt:lpstr>
      <vt:lpstr>Estadísticas</vt:lpstr>
      <vt:lpstr>En la Argentina</vt:lpstr>
      <vt:lpstr>Oportunidades actuales </vt:lpstr>
      <vt:lpstr>Principales soluciones actuales en el mercado</vt:lpstr>
      <vt:lpstr>Propuesta</vt:lpstr>
      <vt:lpstr>Qué es ? / Como funciona ? </vt:lpstr>
      <vt:lpstr>Qué es / Como funciona ? </vt:lpstr>
      <vt:lpstr>Funcionalidades</vt:lpstr>
      <vt:lpstr>Actividades Físicas</vt:lpstr>
      <vt:lpstr>Conclusiones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EnergyFit</dc:title>
  <dc:creator>standard</dc:creator>
  <cp:lastModifiedBy>standard</cp:lastModifiedBy>
  <cp:revision>45</cp:revision>
  <dcterms:created xsi:type="dcterms:W3CDTF">2017-08-24T07:13:48Z</dcterms:created>
  <dcterms:modified xsi:type="dcterms:W3CDTF">2018-03-25T22:25:56Z</dcterms:modified>
</cp:coreProperties>
</file>