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Serif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5">
          <p15:clr>
            <a:srgbClr val="747775"/>
          </p15:clr>
        </p15:guide>
        <p15:guide id="2" pos="340">
          <p15:clr>
            <a:srgbClr val="747775"/>
          </p15:clr>
        </p15:guide>
        <p15:guide id="3" pos="5613">
          <p15:clr>
            <a:srgbClr val="747775"/>
          </p15:clr>
        </p15:guide>
        <p15:guide id="4" pos="2041">
          <p15:clr>
            <a:srgbClr val="747775"/>
          </p15:clr>
        </p15:guide>
        <p15:guide id="5" pos="3685">
          <p15:clr>
            <a:srgbClr val="747775"/>
          </p15:clr>
        </p15:guide>
        <p15:guide id="6" orient="horz" pos="109">
          <p15:clr>
            <a:srgbClr val="747775"/>
          </p15:clr>
        </p15:guide>
        <p15:guide id="7" orient="horz" pos="59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5" orient="horz"/>
        <p:guide pos="340"/>
        <p:guide pos="5613"/>
        <p:guide pos="2041"/>
        <p:guide pos="3685"/>
        <p:guide pos="109" orient="horz"/>
        <p:guide pos="5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erif-bold.fntdata"/><Relationship Id="rId30" Type="http://schemas.openxmlformats.org/officeDocument/2006/relationships/font" Target="fonts/RobotoSerif-regular.fntdata"/><Relationship Id="rId11" Type="http://schemas.openxmlformats.org/officeDocument/2006/relationships/slide" Target="slides/slide6.xml"/><Relationship Id="rId33" Type="http://schemas.openxmlformats.org/officeDocument/2006/relationships/font" Target="fonts/RobotoSerif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Serif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4531034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a4531034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a4531034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a4531034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4531034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4531034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63c10b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a63c10b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4531034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4531034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a4531034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a4531034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a4531034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a4531034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a89d41e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a89d41e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a89d41e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a89d41e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89d41e0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a89d41e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a453103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a453103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89d41e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a89d41e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89d41e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a89d41e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89d41e0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a89d41e0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a89d41e0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a89d41e0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a89d41e0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a89d41e0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a4531034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a453103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a453103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a453103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a4531034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a4531034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453103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453103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4531034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a4531034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63c10b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63c10b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4531034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4531034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Relationship Id="rId4" Type="http://schemas.openxmlformats.org/officeDocument/2006/relationships/image" Target="../media/image3.jpg"/><Relationship Id="rId5" Type="http://schemas.openxmlformats.org/officeDocument/2006/relationships/image" Target="../media/image19.jpg"/><Relationship Id="rId6" Type="http://schemas.openxmlformats.org/officeDocument/2006/relationships/image" Target="../media/image1.jp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5" Type="http://schemas.openxmlformats.org/officeDocument/2006/relationships/image" Target="../media/image13.png"/><Relationship Id="rId6" Type="http://schemas.openxmlformats.org/officeDocument/2006/relationships/hyperlink" Target="https://commons.wikimedia.org/w/index.php?curid=289682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0" l="27820" r="23422" t="0"/>
          <a:stretch/>
        </p:blipFill>
        <p:spPr>
          <a:xfrm flipH="1">
            <a:off x="365225" y="2408775"/>
            <a:ext cx="21642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000" y="115100"/>
            <a:ext cx="5802425" cy="49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Code 2/2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Out of boundary handling </a:t>
            </a:r>
            <a:r>
              <a:rPr lang="pl"/>
              <a:t>visualization</a:t>
            </a:r>
            <a:r>
              <a:rPr lang="pl"/>
              <a:t> 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212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Once over the image edge, pixels are being mirrored.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62" y="1132274"/>
            <a:ext cx="665978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Multithreading issue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While each thread writes data in distinct area, they also read data from neighbouring areas. It must be ensured that no thread while performing the 2nd stage (vertical blur) reads a neighbouring area pixel that has not undergone transformation.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450" y="2002150"/>
            <a:ext cx="5412726" cy="270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53450" y="2395800"/>
            <a:ext cx="31101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The image is split into sub-images. White lines represent borders. More saturated areas represent pixels accessed by neighbouring threads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Segmentation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725" y="1819625"/>
            <a:ext cx="51816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6250"/>
            <a:ext cx="4394475" cy="21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Solution 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35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Before starting stage 2 every thread must </a:t>
            </a:r>
            <a:r>
              <a:rPr lang="pl"/>
              <a:t>complete</a:t>
            </a:r>
            <a:r>
              <a:rPr lang="pl"/>
              <a:t> stage 1.</a:t>
            </a:r>
            <a:br>
              <a:rPr lang="pl"/>
            </a:br>
            <a:br>
              <a:rPr lang="pl"/>
            </a:br>
            <a:r>
              <a:rPr lang="pl"/>
              <a:t>While </a:t>
            </a:r>
            <a:r>
              <a:rPr lang="pl"/>
              <a:t>losing</a:t>
            </a:r>
            <a:r>
              <a:rPr lang="pl"/>
              <a:t> time by </a:t>
            </a:r>
            <a:r>
              <a:rPr lang="pl"/>
              <a:t>waiting</a:t>
            </a:r>
            <a:r>
              <a:rPr lang="pl"/>
              <a:t> for the </a:t>
            </a:r>
            <a:r>
              <a:rPr lang="pl"/>
              <a:t>slowest</a:t>
            </a:r>
            <a:r>
              <a:rPr lang="pl"/>
              <a:t> thread, time is saved by not needing to supervise </a:t>
            </a:r>
            <a:r>
              <a:rPr lang="pl"/>
              <a:t>neighbour areas data access.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221825" y="972100"/>
            <a:ext cx="4250700" cy="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221825" y="972100"/>
            <a:ext cx="42507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Stage 1 - horizontal blur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221825" y="3246275"/>
            <a:ext cx="4250700" cy="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4221825" y="3246275"/>
            <a:ext cx="42507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Stage 2 - vertical blur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691475" y="2243138"/>
            <a:ext cx="3311400" cy="64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691475" y="2243138"/>
            <a:ext cx="3311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Wait for all </a:t>
            </a:r>
            <a:r>
              <a:rPr lang="pl" sz="1800">
                <a:solidFill>
                  <a:schemeClr val="dk2"/>
                </a:solidFill>
              </a:rPr>
              <a:t>threads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00" name="Google Shape;200;p26"/>
          <p:cNvCxnSpPr>
            <a:stCxn id="195" idx="2"/>
            <a:endCxn id="199" idx="0"/>
          </p:cNvCxnSpPr>
          <p:nvPr/>
        </p:nvCxnSpPr>
        <p:spPr>
          <a:xfrm>
            <a:off x="6347175" y="1888300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6"/>
          <p:cNvCxnSpPr>
            <a:stCxn id="199" idx="2"/>
            <a:endCxn id="197" idx="0"/>
          </p:cNvCxnSpPr>
          <p:nvPr/>
        </p:nvCxnSpPr>
        <p:spPr>
          <a:xfrm>
            <a:off x="6347175" y="2891438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</a:t>
            </a:r>
            <a:r>
              <a:rPr lang="pl"/>
              <a:t>esktop application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1017735"/>
            <a:ext cx="8160751" cy="394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Functionality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Applying</a:t>
            </a:r>
            <a:r>
              <a:rPr lang="pl"/>
              <a:t> G</a:t>
            </a:r>
            <a:r>
              <a:rPr lang="pl"/>
              <a:t>aussian</a:t>
            </a:r>
            <a:r>
              <a:rPr lang="pl"/>
              <a:t> blur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Adjusting blur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Saving </a:t>
            </a:r>
            <a:r>
              <a:rPr lang="pl"/>
              <a:t>blurred</a:t>
            </a:r>
            <a:r>
              <a:rPr lang="pl"/>
              <a:t>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Selecting number of threads to be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Choosing implementation between cpp and asm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Performing a </a:t>
            </a:r>
            <a:r>
              <a:rPr lang="pl"/>
              <a:t>speed</a:t>
            </a:r>
            <a:r>
              <a:rPr lang="pl"/>
              <a:t> test </a:t>
            </a:r>
            <a:r>
              <a:rPr lang="pl"/>
              <a:t>between</a:t>
            </a:r>
            <a:r>
              <a:rPr lang="pl"/>
              <a:t> implementations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Saving test result in csv files</a:t>
            </a:r>
            <a:endParaRPr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pl" sz="3600"/>
              <a:t>Cpp &amp; Asm performance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311700" y="1238425"/>
            <a:ext cx="85206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Cpu used for measurements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Name                            	 		AMD FX(tm)-6300 Six-Core Processor    </a:t>
            </a:r>
            <a:r>
              <a:rPr lang="pl"/>
              <a:t>Number of cores					3</a:t>
            </a:r>
            <a:br>
              <a:rPr lang="pl"/>
            </a:br>
            <a:r>
              <a:rPr lang="pl"/>
              <a:t>Number of logical processors		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00"/>
              <a:t>Test data size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small		900x450</a:t>
            </a:r>
            <a:br>
              <a:rPr lang="pl"/>
            </a:br>
            <a:r>
              <a:rPr lang="pl"/>
              <a:t>medium		2600x1462</a:t>
            </a:r>
            <a:br>
              <a:rPr lang="pl"/>
            </a:br>
            <a:r>
              <a:rPr lang="pl"/>
              <a:t>big			4624x3472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3941675" y="2882700"/>
            <a:ext cx="3000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2"/>
                </a:solidFill>
              </a:rPr>
              <a:t>Cpp optimization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Maximize Speed (/O2)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125" y="727300"/>
            <a:ext cx="6395751" cy="42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540000" y="172600"/>
            <a:ext cx="8370000" cy="55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</a:rPr>
              <a:t>Medium data 1 - 64 threads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75" y="736775"/>
            <a:ext cx="6394050" cy="426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40000" y="172600"/>
            <a:ext cx="8370000" cy="55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</a:rPr>
              <a:t>Big, m</a:t>
            </a:r>
            <a:r>
              <a:rPr lang="pl" sz="2200">
                <a:solidFill>
                  <a:schemeClr val="dk1"/>
                </a:solidFill>
              </a:rPr>
              <a:t>edium, small data 1 - 10 threads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Agenda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Gaussian blur explanation and </a:t>
            </a:r>
            <a:r>
              <a:rPr lang="pl"/>
              <a:t>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Cpp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</a:t>
            </a:r>
            <a:r>
              <a:rPr lang="pl"/>
              <a:t>ultithreading</a:t>
            </a:r>
            <a:r>
              <a:rPr lang="pl"/>
              <a:t>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Desktop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Cpp &amp; Asm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Observations and conclusions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13" y="720050"/>
            <a:ext cx="6446175" cy="4297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540000" y="172600"/>
            <a:ext cx="8370000" cy="55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</a:rPr>
              <a:t>Big</a:t>
            </a:r>
            <a:r>
              <a:rPr lang="pl" sz="2200">
                <a:solidFill>
                  <a:schemeClr val="dk1"/>
                </a:solidFill>
              </a:rPr>
              <a:t> data 1 - 10 threads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00" y="742575"/>
            <a:ext cx="6471399" cy="43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540000" y="172600"/>
            <a:ext cx="8370000" cy="55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</a:rPr>
              <a:t>Medium data 1 - 10 threads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00" y="697575"/>
            <a:ext cx="6479799" cy="43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540000" y="172600"/>
            <a:ext cx="8370000" cy="55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1"/>
                </a:solidFill>
              </a:rPr>
              <a:t>Small</a:t>
            </a:r>
            <a:r>
              <a:rPr lang="pl" sz="2200">
                <a:solidFill>
                  <a:schemeClr val="dk1"/>
                </a:solidFill>
              </a:rPr>
              <a:t> data 1 - 10 threads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20"/>
              <a:t>Observations </a:t>
            </a:r>
            <a:endParaRPr sz="3020"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11700" y="1602450"/>
            <a:ext cx="85206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Only larger data should be segmented.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/>
              <a:t>If </a:t>
            </a:r>
            <a:r>
              <a:rPr lang="pl" sz="2000"/>
              <a:t>the number of logical processors is </a:t>
            </a:r>
            <a:r>
              <a:rPr lang="pl" sz="2000"/>
              <a:t>exceeded,</a:t>
            </a:r>
            <a:r>
              <a:rPr lang="pl" sz="2000"/>
              <a:t> performance will suffer.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000"/>
              <a:t>More time-consuming processes may benefit more from multithreading.</a:t>
            </a:r>
            <a:endParaRPr sz="2000"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Conclusions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311700" y="1619250"/>
            <a:ext cx="8520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Although Asm is faster, the time spent writing it may not be worth it. </a:t>
            </a:r>
            <a:br>
              <a:rPr lang="pl" sz="2100"/>
            </a:br>
            <a:r>
              <a:rPr lang="pl" sz="2100"/>
              <a:t>It may be more beneficial to spend extra time optimising the Cpp code rather than writing in Asm.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100"/>
              <a:t>The fact that Cpp is </a:t>
            </a:r>
            <a:r>
              <a:rPr lang="pl" sz="2100"/>
              <a:t>that much </a:t>
            </a:r>
            <a:r>
              <a:rPr lang="pl" sz="2100"/>
              <a:t>slower may be a sign of poor code quality. Compilers usually do a good job.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075" y="858009"/>
            <a:ext cx="2825925" cy="202886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Gaussian blur </a:t>
            </a:r>
            <a:r>
              <a:rPr lang="pl"/>
              <a:t>explanation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0199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</a:t>
            </a:r>
            <a:r>
              <a:rPr lang="pl"/>
              <a:t>mage-blurring filter that uses a Gaussian function for calculating the transformation </a:t>
            </a:r>
            <a:r>
              <a:rPr lang="pl"/>
              <a:t>applied</a:t>
            </a:r>
            <a:r>
              <a:rPr lang="pl"/>
              <a:t> to each pixel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Using </a:t>
            </a:r>
            <a:r>
              <a:rPr lang="pl"/>
              <a:t>2 dimensional </a:t>
            </a:r>
            <a:r>
              <a:rPr lang="pl"/>
              <a:t>or 1</a:t>
            </a:r>
            <a:r>
              <a:rPr lang="pl"/>
              <a:t> dimensional</a:t>
            </a:r>
            <a:r>
              <a:rPr lang="pl"/>
              <a:t> </a:t>
            </a:r>
            <a:r>
              <a:rPr lang="pl"/>
              <a:t>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                       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730650" y="3697475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h  - image height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 - image width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k  - kernel size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75" y="2793500"/>
            <a:ext cx="6135450" cy="1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Separable Convolution Method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Using a 1 dimensional kernel going through all pixels of the image two times. </a:t>
            </a:r>
            <a:br>
              <a:rPr lang="pl"/>
            </a:br>
            <a:r>
              <a:rPr lang="pl"/>
              <a:t>Ones horizontally, ones vertically (kernel flipped 90°) on the result of the previous transformation. 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24775"/>
            <a:ext cx="2332550" cy="1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725" y="3024775"/>
            <a:ext cx="2332550" cy="1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750" y="3024775"/>
            <a:ext cx="2332550" cy="11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2750" y="4249075"/>
            <a:ext cx="2331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only </a:t>
            </a:r>
            <a:r>
              <a:rPr lang="pl" sz="1800">
                <a:solidFill>
                  <a:schemeClr val="dk2"/>
                </a:solidFill>
              </a:rPr>
              <a:t>horizontal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06200" y="4249075"/>
            <a:ext cx="2331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only</a:t>
            </a:r>
            <a:r>
              <a:rPr lang="pl" sz="1800">
                <a:solidFill>
                  <a:schemeClr val="dk2"/>
                </a:solidFill>
              </a:rPr>
              <a:t> vertical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499650" y="4267238"/>
            <a:ext cx="23316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outcome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644250" y="3024825"/>
            <a:ext cx="7614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737800" y="3024713"/>
            <a:ext cx="7614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12750" y="4703625"/>
            <a:ext cx="83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chemeClr val="dk2"/>
                </a:solidFill>
              </a:rPr>
              <a:t>Catfish image - https://rybyswiata.pl/ryby-slodkowodne/sum-smazony-czy-pieczony/ 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47700" y="4593975"/>
            <a:ext cx="5843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1059000" y="2534450"/>
            <a:ext cx="6827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Just a visualization. The actual pipeline is on the next slide.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</a:t>
            </a:r>
            <a:r>
              <a:rPr lang="pl"/>
              <a:t>rocess </a:t>
            </a:r>
            <a:r>
              <a:rPr lang="pl"/>
              <a:t>explanation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2320175"/>
            <a:ext cx="4901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Kernel is an array of uneven elements.</a:t>
            </a:r>
            <a:br>
              <a:rPr lang="pl"/>
            </a:br>
            <a:r>
              <a:rPr lang="pl"/>
              <a:t>Each cell contains a floating-point number </a:t>
            </a:r>
            <a:br>
              <a:rPr lang="pl"/>
            </a:br>
            <a:r>
              <a:rPr lang="pl"/>
              <a:t>calculated from the Gauss formula, where</a:t>
            </a:r>
            <a:br>
              <a:rPr lang="pl"/>
            </a:br>
            <a:r>
              <a:rPr lang="pl"/>
              <a:t>- sigma must be given as a parameter</a:t>
            </a:r>
            <a:br>
              <a:rPr lang="pl"/>
            </a:br>
            <a:r>
              <a:rPr lang="pl"/>
              <a:t>- x is the "index" of the cell (e.g. -5 ... 5)</a:t>
            </a:r>
            <a:br>
              <a:rPr lang="pl"/>
            </a:br>
            <a:r>
              <a:rPr lang="pl"/>
              <a:t>and later normalised.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                      </a:t>
            </a:r>
            <a:r>
              <a:rPr lang="pl"/>
              <a:t>- Standard deviation (sigma) to kernel size relation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300" y="51275"/>
            <a:ext cx="2803725" cy="14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300" y="1853125"/>
            <a:ext cx="2803725" cy="14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300" y="3654975"/>
            <a:ext cx="2803725" cy="140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>
            <a:off x="5876937" y="1457775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919587" y="3254985"/>
            <a:ext cx="0" cy="3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 txBox="1"/>
          <p:nvPr/>
        </p:nvSpPr>
        <p:spPr>
          <a:xfrm>
            <a:off x="5876925" y="1453125"/>
            <a:ext cx="2169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2"/>
                </a:solidFill>
              </a:rPr>
              <a:t>horizontal blur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919575" y="3214800"/>
            <a:ext cx="2169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2"/>
                </a:solidFill>
              </a:rPr>
              <a:t>vertical blur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075" y="1142011"/>
            <a:ext cx="3154075" cy="8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80075" y="1965763"/>
            <a:ext cx="3154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</a:rPr>
              <a:t>Kernel</a:t>
            </a:r>
            <a:r>
              <a:rPr lang="pl">
                <a:solidFill>
                  <a:schemeClr val="dk2"/>
                </a:solidFill>
              </a:rPr>
              <a:t> of size = 11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7">
            <a:alphaModFix/>
          </a:blip>
          <a:srcRect b="0" l="5345" r="5718" t="0"/>
          <a:stretch/>
        </p:blipFill>
        <p:spPr>
          <a:xfrm>
            <a:off x="380075" y="4221575"/>
            <a:ext cx="133187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013325" y="4301575"/>
            <a:ext cx="21696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pl" sz="1800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does 1 dimensional kernel work?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27100" y="1152475"/>
            <a:ext cx="272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l" sz="1600"/>
              <a:t>Simple but sufficient answer</a:t>
            </a:r>
            <a:endParaRPr sz="1600"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987588"/>
            <a:ext cx="28956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008" y="2410657"/>
            <a:ext cx="2429887" cy="7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475" y="3534188"/>
            <a:ext cx="2524950" cy="8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7113" y="2695224"/>
            <a:ext cx="2189750" cy="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949900" y="1152475"/>
            <a:ext cx="26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Additional explanation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249900" y="1152475"/>
            <a:ext cx="270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Mathematically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2000" y="1987600"/>
            <a:ext cx="2429900" cy="32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428625"/>
            <a:ext cx="8572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Transformation 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52475"/>
            <a:ext cx="85206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Is performed on each pixel element (RGB values)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21975"/>
            <a:ext cx="5288776" cy="11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575" y="1291362"/>
            <a:ext cx="3048726" cy="23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75" y="3633625"/>
            <a:ext cx="4816433" cy="10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783575" y="3642688"/>
            <a:ext cx="30486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chemeClr val="dk2"/>
                </a:solidFill>
              </a:rPr>
              <a:t>Authors User:Diliff, User:Ravedave - User:Diliff, CC BY 2.5,</a:t>
            </a:r>
            <a:br>
              <a:rPr lang="pl" sz="1700">
                <a:solidFill>
                  <a:schemeClr val="dk2"/>
                </a:solidFill>
              </a:rPr>
            </a:br>
            <a:r>
              <a:rPr lang="pl" sz="17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https://commons.wikimedia.org/w/index.php?curid=2896827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00" y="356073"/>
            <a:ext cx="6036450" cy="457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Code 1/2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26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This is an implementation of a Gaussian blur in cpp, adapted for use with a single thread.</a:t>
            </a:r>
            <a:br>
              <a:rPr lang="pl"/>
            </a:br>
            <a:r>
              <a:rPr lang="pl"/>
              <a:t>The implementation of multithreading introduces minor alterations to the boundary-checking process.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