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85" r:id="rId13"/>
    <p:sldId id="286" r:id="rId14"/>
    <p:sldId id="287" r:id="rId15"/>
    <p:sldId id="273" r:id="rId16"/>
    <p:sldId id="274" r:id="rId17"/>
    <p:sldId id="275" r:id="rId18"/>
    <p:sldId id="289" r:id="rId19"/>
    <p:sldId id="290" r:id="rId20"/>
    <p:sldId id="276" r:id="rId21"/>
    <p:sldId id="277" r:id="rId22"/>
    <p:sldId id="278" r:id="rId23"/>
    <p:sldId id="282" r:id="rId24"/>
    <p:sldId id="279" r:id="rId25"/>
    <p:sldId id="280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91" r:id="rId34"/>
    <p:sldId id="292" r:id="rId35"/>
    <p:sldId id="27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xd.adobe.com/view/0e5174db-97a6-4dcc-84c3-238e38903683-5b02/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5F4269-9A02-41FB-A989-1772684DF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5265" y="3788691"/>
            <a:ext cx="3087970" cy="1322587"/>
          </a:xfrm>
        </p:spPr>
        <p:txBody>
          <a:bodyPr/>
          <a:lstStyle/>
          <a:p>
            <a:pPr algn="l"/>
            <a:r>
              <a:rPr lang="en-US" err="1"/>
              <a:t>Sometido</a:t>
            </a:r>
            <a:r>
              <a:rPr lang="en-US"/>
              <a:t> a </a:t>
            </a:r>
            <a:r>
              <a:rPr lang="en-US" err="1"/>
              <a:t>evaluaci</a:t>
            </a:r>
            <a:r>
              <a:rPr lang="es-PA" err="1"/>
              <a:t>ón</a:t>
            </a:r>
            <a:r>
              <a:rPr lang="es-PA"/>
              <a:t> por:</a:t>
            </a:r>
            <a:endParaRPr lang="en-US"/>
          </a:p>
          <a:p>
            <a:pPr algn="l"/>
            <a:r>
              <a:rPr lang="en-US"/>
              <a:t>Prof. Erick </a:t>
            </a:r>
            <a:r>
              <a:rPr lang="en-US" err="1"/>
              <a:t>Agrazal</a:t>
            </a:r>
            <a:endParaRPr lang="es-P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3C13D-2DAD-49C2-BD4A-3DD0D0B60BF9}"/>
              </a:ext>
            </a:extLst>
          </p:cNvPr>
          <p:cNvSpPr txBox="1"/>
          <p:nvPr/>
        </p:nvSpPr>
        <p:spPr>
          <a:xfrm>
            <a:off x="1677879" y="1284585"/>
            <a:ext cx="88332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A" sz="2800">
                <a:solidFill>
                  <a:schemeClr val="bg1"/>
                </a:solidFill>
              </a:rPr>
              <a:t>Universidad Tecnológica de Panamá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C8F495D-3CA5-43F2-B709-C2C6C15CFD32}"/>
              </a:ext>
            </a:extLst>
          </p:cNvPr>
          <p:cNvSpPr txBox="1">
            <a:spLocks/>
          </p:cNvSpPr>
          <p:nvPr/>
        </p:nvSpPr>
        <p:spPr>
          <a:xfrm>
            <a:off x="1606858" y="1974407"/>
            <a:ext cx="8904303" cy="1552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A" sz="2400">
                <a:solidFill>
                  <a:schemeClr val="bg1"/>
                </a:solidFill>
              </a:rPr>
              <a:t>Facultad de Ingeniería en Sistemas Computacionales</a:t>
            </a:r>
          </a:p>
          <a:p>
            <a:r>
              <a:rPr lang="es-PA">
                <a:solidFill>
                  <a:schemeClr val="bg1"/>
                </a:solidFill>
              </a:rPr>
              <a:t>Licenciatura en Desarrollo de Software</a:t>
            </a:r>
          </a:p>
          <a:p>
            <a:r>
              <a:rPr lang="es-PA">
                <a:solidFill>
                  <a:schemeClr val="bg1"/>
                </a:solidFill>
              </a:rPr>
              <a:t>Proyecto Final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6F0C5C-157D-43F1-A3E5-11994A5F4FBA}"/>
              </a:ext>
            </a:extLst>
          </p:cNvPr>
          <p:cNvSpPr txBox="1">
            <a:spLocks/>
          </p:cNvSpPr>
          <p:nvPr/>
        </p:nvSpPr>
        <p:spPr>
          <a:xfrm>
            <a:off x="7159840" y="3622089"/>
            <a:ext cx="3087970" cy="1552021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Integrantes</a:t>
            </a:r>
            <a:r>
              <a:rPr lang="en-US" dirty="0"/>
              <a:t>:</a:t>
            </a:r>
          </a:p>
          <a:p>
            <a:pPr algn="r"/>
            <a:r>
              <a:rPr lang="en-US" dirty="0"/>
              <a:t>	Castillo, Jemerick </a:t>
            </a:r>
          </a:p>
          <a:p>
            <a:pPr algn="r"/>
            <a:r>
              <a:rPr lang="en-US" dirty="0"/>
              <a:t> 	Pineda, Victor</a:t>
            </a:r>
          </a:p>
          <a:p>
            <a:pPr algn="r"/>
            <a:r>
              <a:rPr lang="en-US" dirty="0"/>
              <a:t>                Vela, Evelyn 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441796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07BB4-B88C-4469-A065-3C16D173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>
                <a:ea typeface="+mj-lt"/>
                <a:cs typeface="+mj-lt"/>
              </a:rPr>
              <a:t>Realizar compras</a:t>
            </a:r>
            <a:endParaRPr lang="es-E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A4FE573-8C7C-40A8-83F6-AF35C2CEA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54052"/>
              </p:ext>
            </p:extLst>
          </p:nvPr>
        </p:nvGraphicFramePr>
        <p:xfrm>
          <a:off x="4579194" y="174221"/>
          <a:ext cx="7397051" cy="636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651">
                  <a:extLst>
                    <a:ext uri="{9D8B030D-6E8A-4147-A177-3AD203B41FA5}">
                      <a16:colId xmlns:a16="http://schemas.microsoft.com/office/drawing/2014/main" val="4000463406"/>
                    </a:ext>
                  </a:extLst>
                </a:gridCol>
                <a:gridCol w="4720400">
                  <a:extLst>
                    <a:ext uri="{9D8B030D-6E8A-4147-A177-3AD203B41FA5}">
                      <a16:colId xmlns:a16="http://schemas.microsoft.com/office/drawing/2014/main" val="3665344788"/>
                    </a:ext>
                  </a:extLst>
                </a:gridCol>
              </a:tblGrid>
              <a:tr h="438023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>
                          <a:effectLst/>
                        </a:rPr>
                        <a:t>Caso de Uso</a:t>
                      </a:r>
                      <a:endParaRPr lang="es-PA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>
                          <a:effectLst/>
                        </a:rPr>
                        <a:t>Realizar compras</a:t>
                      </a:r>
                      <a:endParaRPr lang="es-PA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8016794"/>
                  </a:ext>
                </a:extLst>
              </a:tr>
              <a:tr h="395859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>
                          <a:effectLst/>
                        </a:rPr>
                        <a:t>Actor</a:t>
                      </a:r>
                      <a:endParaRPr lang="es-PA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>
                          <a:effectLst/>
                        </a:rPr>
                        <a:t>Anónimos/Usuarios </a:t>
                      </a:r>
                      <a:endParaRPr lang="es-PA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1081222"/>
                  </a:ext>
                </a:extLst>
              </a:tr>
              <a:tr h="927100">
                <a:tc gridSpan="2"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>
                          <a:effectLst/>
                        </a:rPr>
                        <a:t>Descripción:</a:t>
                      </a:r>
                      <a:br>
                        <a:rPr lang="es-PA" sz="1400" kern="1200">
                          <a:effectLst/>
                        </a:rPr>
                      </a:br>
                      <a:r>
                        <a:rPr lang="es-PA" sz="1400" kern="1200">
                          <a:effectLst/>
                        </a:rPr>
                        <a:t>Se desea que el usuario pueda realizar una compra con un flujo fácil y completo para dicha compra.</a:t>
                      </a:r>
                      <a:endParaRPr lang="es-PA" sz="140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62242"/>
                  </a:ext>
                </a:extLst>
              </a:tr>
              <a:tr h="547116">
                <a:tc gridSpan="2"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>
                          <a:effectLst/>
                        </a:rPr>
                        <a:t>Precondiciones:</a:t>
                      </a:r>
                      <a:endParaRPr lang="es-PA" sz="140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>
                          <a:effectLst/>
                        </a:rPr>
                        <a:t>Se tener un carrito en su cuenta con uno o más productos.</a:t>
                      </a:r>
                      <a:endParaRPr lang="es-PA" sz="140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442215"/>
                  </a:ext>
                </a:extLst>
              </a:tr>
              <a:tr h="1203706">
                <a:tc gridSpan="2"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 dirty="0">
                          <a:effectLst/>
                        </a:rPr>
                        <a:t>Flujo Normal:</a:t>
                      </a:r>
                      <a:endParaRPr lang="es-PA" sz="14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 dirty="0">
                          <a:effectLst/>
                        </a:rPr>
                        <a:t>1.El usuario presionara botón carrito situado en el </a:t>
                      </a:r>
                      <a:r>
                        <a:rPr lang="es-PA" sz="1400" kern="1200" dirty="0" err="1">
                          <a:effectLst/>
                        </a:rPr>
                        <a:t>header</a:t>
                      </a:r>
                      <a:r>
                        <a:rPr lang="es-PA" sz="1400" kern="1200" dirty="0">
                          <a:effectLst/>
                        </a:rPr>
                        <a:t>.</a:t>
                      </a:r>
                      <a:endParaRPr lang="es-PA" sz="14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 dirty="0">
                          <a:effectLst/>
                        </a:rPr>
                        <a:t>2. El sistema mostrará los productos de su carrito con el precio y el total de su compra.</a:t>
                      </a:r>
                      <a:endParaRPr lang="es-PA" sz="14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 dirty="0">
                          <a:effectLst/>
                        </a:rPr>
                        <a:t>3. El usuario debe presiona el botón </a:t>
                      </a:r>
                      <a:r>
                        <a:rPr lang="es-PA" sz="1400" kern="1200" dirty="0" err="1">
                          <a:effectLst/>
                        </a:rPr>
                        <a:t>checkout</a:t>
                      </a:r>
                      <a:r>
                        <a:rPr lang="es-PA" sz="1400" kern="1200" dirty="0">
                          <a:effectLst/>
                        </a:rPr>
                        <a:t>.</a:t>
                      </a:r>
                      <a:endParaRPr lang="es-PA" sz="14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 dirty="0">
                          <a:effectLst/>
                        </a:rPr>
                        <a:t>4. El sistema desplegará la pantalla de información de la compra.</a:t>
                      </a:r>
                      <a:endParaRPr lang="es-PA" sz="14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 dirty="0">
                          <a:effectLst/>
                        </a:rPr>
                        <a:t>5. El usuario ingresa los datos y selecciona el método de envió.</a:t>
                      </a:r>
                      <a:endParaRPr lang="es-PA" sz="14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 dirty="0">
                          <a:effectLst/>
                        </a:rPr>
                        <a:t>6. El usuario presiona siguiente.</a:t>
                      </a:r>
                      <a:endParaRPr lang="es-PA" sz="14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 dirty="0">
                          <a:effectLst/>
                        </a:rPr>
                        <a:t>7. El sistema despliega la página de métodos de pagos.</a:t>
                      </a:r>
                      <a:endParaRPr lang="es-PA" sz="14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 dirty="0">
                          <a:effectLst/>
                        </a:rPr>
                        <a:t>8. El usuario selecciona su método de pago.</a:t>
                      </a:r>
                      <a:endParaRPr lang="es-PA" sz="14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 dirty="0">
                          <a:effectLst/>
                        </a:rPr>
                        <a:t>9.El usuario presiona siguiente.</a:t>
                      </a:r>
                      <a:endParaRPr lang="es-PA" sz="14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 dirty="0">
                          <a:effectLst/>
                        </a:rPr>
                        <a:t>10. El sistema despliega una página de revisión.</a:t>
                      </a:r>
                      <a:endParaRPr lang="es-PA" sz="14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 dirty="0">
                          <a:effectLst/>
                        </a:rPr>
                        <a:t>11. El cliente confirma la compra.</a:t>
                      </a:r>
                      <a:endParaRPr lang="es-PA" sz="14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 dirty="0">
                          <a:effectLst/>
                        </a:rPr>
                        <a:t>12. El sistema realiza los procesos para validar los datos del cliente.</a:t>
                      </a:r>
                      <a:endParaRPr lang="es-PA" sz="14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 dirty="0">
                          <a:effectLst/>
                        </a:rPr>
                        <a:t>13. El sistema confirma que no hay errores.</a:t>
                      </a:r>
                      <a:endParaRPr lang="es-PA" sz="14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 dirty="0">
                          <a:effectLst/>
                        </a:rPr>
                        <a:t>14. El sistema transforma el carrito a orden.</a:t>
                      </a:r>
                      <a:endParaRPr lang="es-PA" sz="14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 dirty="0">
                          <a:effectLst/>
                        </a:rPr>
                        <a:t>15. El sistema procesa la orden e indica el número de orden.</a:t>
                      </a:r>
                      <a:endParaRPr lang="es-PA" sz="14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 dirty="0">
                          <a:effectLst/>
                        </a:rPr>
                        <a:t>16. El sistema brinda el número de orden al cliente.</a:t>
                      </a:r>
                      <a:endParaRPr lang="es-PA" sz="14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 dirty="0">
                          <a:effectLst/>
                        </a:rPr>
                        <a:t>17. El usuario presiona ok.</a:t>
                      </a:r>
                      <a:endParaRPr lang="es-PA" sz="14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 dirty="0">
                          <a:effectLst/>
                        </a:rPr>
                        <a:t>18.El sistema regresa a la página home con cantidad 0 en el carrito.</a:t>
                      </a:r>
                      <a:endParaRPr lang="es-PA" sz="1400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36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36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E2F7A-FDDC-4E82-8FE5-00262C98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>
                <a:cs typeface="Calibri Light"/>
              </a:rPr>
              <a:t>Realizar compras</a:t>
            </a:r>
            <a:endParaRPr lang="es-ES">
              <a:ea typeface="+mj-lt"/>
              <a:cs typeface="+mj-lt"/>
            </a:endParaRPr>
          </a:p>
          <a:p>
            <a:endParaRPr lang="es-ES">
              <a:cs typeface="Calibri Light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10209A2-A991-4968-A90F-93A2B5DE8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714"/>
              </p:ext>
            </p:extLst>
          </p:nvPr>
        </p:nvGraphicFramePr>
        <p:xfrm>
          <a:off x="4993123" y="929728"/>
          <a:ext cx="6867810" cy="5218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43">
                  <a:extLst>
                    <a:ext uri="{9D8B030D-6E8A-4147-A177-3AD203B41FA5}">
                      <a16:colId xmlns:a16="http://schemas.microsoft.com/office/drawing/2014/main" val="4000463406"/>
                    </a:ext>
                  </a:extLst>
                </a:gridCol>
                <a:gridCol w="4382667">
                  <a:extLst>
                    <a:ext uri="{9D8B030D-6E8A-4147-A177-3AD203B41FA5}">
                      <a16:colId xmlns:a16="http://schemas.microsoft.com/office/drawing/2014/main" val="3665344788"/>
                    </a:ext>
                  </a:extLst>
                </a:gridCol>
              </a:tblGrid>
              <a:tr h="438023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>
                          <a:effectLst/>
                        </a:rPr>
                        <a:t>Caso de Uso</a:t>
                      </a:r>
                      <a:endParaRPr lang="es-PA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>
                          <a:effectLst/>
                        </a:rPr>
                        <a:t>Realizar compras</a:t>
                      </a:r>
                      <a:endParaRPr lang="es-PA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8016794"/>
                  </a:ext>
                </a:extLst>
              </a:tr>
              <a:tr h="395859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>
                          <a:effectLst/>
                        </a:rPr>
                        <a:t>Actor</a:t>
                      </a:r>
                      <a:endParaRPr lang="es-PA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>
                          <a:effectLst/>
                        </a:rPr>
                        <a:t>Anónimos/Usuarios </a:t>
                      </a:r>
                      <a:endParaRPr lang="es-PA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1081222"/>
                  </a:ext>
                </a:extLst>
              </a:tr>
              <a:tr h="927100">
                <a:tc gridSpan="2"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>
                          <a:effectLst/>
                        </a:rPr>
                        <a:t>Descripción:</a:t>
                      </a:r>
                      <a:br>
                        <a:rPr lang="es-PA" sz="1400" kern="1200">
                          <a:effectLst/>
                        </a:rPr>
                      </a:br>
                      <a:r>
                        <a:rPr lang="es-PA" sz="1400" kern="1200">
                          <a:effectLst/>
                        </a:rPr>
                        <a:t>Se desea que el usuario pueda realizar una compra con un flujo fácil y completo para dicha compra.</a:t>
                      </a:r>
                      <a:endParaRPr lang="es-PA" sz="140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62242"/>
                  </a:ext>
                </a:extLst>
              </a:tr>
              <a:tr h="547116">
                <a:tc gridSpan="2"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>
                          <a:effectLst/>
                        </a:rPr>
                        <a:t>Precondiciones:</a:t>
                      </a:r>
                      <a:endParaRPr lang="es-PA" sz="140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400" kern="1200">
                          <a:effectLst/>
                        </a:rPr>
                        <a:t>Se tener un carrito en su cuenta con uno o más productos.</a:t>
                      </a:r>
                      <a:endParaRPr lang="es-PA" sz="140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442215"/>
                  </a:ext>
                </a:extLst>
              </a:tr>
              <a:tr h="1203706">
                <a:tc grid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PA" sz="1400" b="0" i="0" u="none" strike="noStrike" kern="1200" noProof="0">
                          <a:effectLst/>
                          <a:latin typeface="Rockwell"/>
                        </a:rPr>
                        <a:t>Flujo Alterno: </a:t>
                      </a:r>
                      <a:endParaRPr lang="en-US" sz="1400" b="0" i="0" u="none" strike="noStrike" kern="1200" noProof="0">
                        <a:effectLst/>
                        <a:latin typeface="Rockwell"/>
                      </a:endParaRPr>
                    </a:p>
                    <a:p>
                      <a:pPr lvl="0" algn="l">
                        <a:buNone/>
                      </a:pPr>
                      <a:r>
                        <a:rPr lang="es-PA" sz="1400" b="0" i="0" u="none" strike="noStrike" kern="1200" noProof="0">
                          <a:effectLst/>
                          <a:latin typeface="Rockwell"/>
                        </a:rPr>
                        <a:t>1.El usuario presionara botón carrito situado en el </a:t>
                      </a:r>
                      <a:r>
                        <a:rPr lang="es-PA" sz="1400" b="0" i="0" u="none" strike="noStrike" kern="1200" noProof="0" err="1">
                          <a:effectLst/>
                          <a:latin typeface="Rockwell"/>
                        </a:rPr>
                        <a:t>header</a:t>
                      </a:r>
                      <a:r>
                        <a:rPr lang="es-PA" sz="1400" b="0" i="0" u="none" strike="noStrike" kern="1200" noProof="0">
                          <a:effectLst/>
                          <a:latin typeface="Rockwell"/>
                        </a:rPr>
                        <a:t>. </a:t>
                      </a:r>
                      <a:endParaRPr lang="en-US" sz="1400" b="0" i="0" u="none" strike="noStrike" kern="1200" noProof="0">
                        <a:effectLst/>
                        <a:latin typeface="Rockwell"/>
                      </a:endParaRPr>
                    </a:p>
                    <a:p>
                      <a:pPr lvl="0" algn="l">
                        <a:buNone/>
                      </a:pPr>
                      <a:r>
                        <a:rPr lang="es-PA" sz="1400" b="0" i="0" u="none" strike="noStrike" kern="1200" noProof="0">
                          <a:effectLst/>
                          <a:latin typeface="Rockwell"/>
                        </a:rPr>
                        <a:t>2. El sistema mostrará los productos de su carrito con el precio y el total de su compra. </a:t>
                      </a:r>
                      <a:endParaRPr lang="en-US" sz="1400" b="0" i="0" u="none" strike="noStrike" kern="1200" noProof="0">
                        <a:effectLst/>
                        <a:latin typeface="Rockwell"/>
                      </a:endParaRPr>
                    </a:p>
                    <a:p>
                      <a:pPr lvl="0" algn="l">
                        <a:buNone/>
                      </a:pPr>
                      <a:r>
                        <a:rPr lang="es-PA" sz="1400" b="0" i="0" u="none" strike="noStrike" kern="1200" noProof="0">
                          <a:effectLst/>
                          <a:latin typeface="Rockwell"/>
                        </a:rPr>
                        <a:t>3. El usuario no presiona el botón </a:t>
                      </a:r>
                      <a:r>
                        <a:rPr lang="es-PA" sz="1400" b="0" i="0" u="none" strike="noStrike" kern="1200" noProof="0" err="1">
                          <a:effectLst/>
                          <a:latin typeface="Rockwell"/>
                        </a:rPr>
                        <a:t>checkout</a:t>
                      </a:r>
                      <a:r>
                        <a:rPr lang="es-PA" sz="1400" b="0" i="0" u="none" strike="noStrike" kern="1200" noProof="0">
                          <a:effectLst/>
                          <a:latin typeface="Rockwell"/>
                        </a:rPr>
                        <a:t>. </a:t>
                      </a:r>
                      <a:endParaRPr lang="en-US" sz="1400" b="0" i="0" u="none" strike="noStrike" kern="1200" noProof="0">
                        <a:effectLst/>
                        <a:latin typeface="Rockwell"/>
                      </a:endParaRPr>
                    </a:p>
                    <a:p>
                      <a:pPr lvl="0" algn="l">
                        <a:buNone/>
                      </a:pPr>
                      <a:r>
                        <a:rPr lang="es-PA" sz="1400" b="0" i="0" u="none" strike="noStrike" kern="1200" noProof="0">
                          <a:effectLst/>
                          <a:latin typeface="Rockwell"/>
                        </a:rPr>
                        <a:t>4. El usuario Presiona productos. </a:t>
                      </a:r>
                      <a:endParaRPr lang="en-US" sz="1400" b="0" i="0" u="none" strike="noStrike" kern="1200" noProof="0">
                        <a:effectLst/>
                        <a:latin typeface="Rockwell"/>
                      </a:endParaRPr>
                    </a:p>
                    <a:p>
                      <a:pPr lvl="0" algn="l">
                        <a:buNone/>
                      </a:pPr>
                      <a:r>
                        <a:rPr lang="es-PA" sz="1400" b="0" i="0" u="none" strike="noStrike" kern="1200" noProof="0">
                          <a:effectLst/>
                          <a:latin typeface="Rockwell"/>
                        </a:rPr>
                        <a:t>5. El sistema no borra el carrito y carga la nueva página. 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PA" sz="1400" kern="120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36658"/>
                  </a:ext>
                </a:extLst>
              </a:tr>
              <a:tr h="1203706"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A" sz="1400" b="0" i="0" u="none" strike="noStrike" kern="1200" noProof="0">
                          <a:effectLst/>
                          <a:latin typeface="Rockwell"/>
                        </a:rPr>
                        <a:t>Postcondiciones: </a:t>
                      </a:r>
                      <a:br>
                        <a:rPr lang="es-PA" sz="1400" b="0" i="0" u="none" strike="noStrike" kern="1200" noProof="0">
                          <a:effectLst/>
                          <a:latin typeface="Rockwell"/>
                        </a:rPr>
                      </a:br>
                      <a:r>
                        <a:rPr lang="es-PA" sz="1400" b="0" i="0" u="none" strike="noStrike" kern="1200" noProof="0">
                          <a:effectLst/>
                          <a:latin typeface="Rockwell"/>
                        </a:rPr>
                        <a:t>Se crea una orden para el cliente, se culmina el proceso. 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PA" sz="1400" kern="120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13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78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33472B-9C63-4BF9-BC63-F695CE7A4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50" y="2075504"/>
            <a:ext cx="8848725" cy="1748729"/>
          </a:xfrm>
        </p:spPr>
        <p:txBody>
          <a:bodyPr>
            <a:normAutofit/>
          </a:bodyPr>
          <a:lstStyle/>
          <a:p>
            <a:r>
              <a:rPr lang="es-PA" sz="6600"/>
              <a:t>Diagrama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34654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C689-562C-4271-AB27-52EC877C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>
                <a:ea typeface="+mj-lt"/>
                <a:cs typeface="+mj-lt"/>
              </a:rPr>
              <a:t>Registrar</a:t>
            </a:r>
            <a:br>
              <a:rPr lang="es-PA" dirty="0">
                <a:ea typeface="+mj-lt"/>
                <a:cs typeface="+mj-lt"/>
              </a:rPr>
            </a:br>
            <a:r>
              <a:rPr lang="es-PA" dirty="0">
                <a:ea typeface="+mj-lt"/>
                <a:cs typeface="+mj-lt"/>
              </a:rPr>
              <a:t>Usuario</a:t>
            </a:r>
            <a:endParaRPr lang="es-ES" dirty="0">
              <a:ea typeface="+mj-lt"/>
              <a:cs typeface="+mj-lt"/>
            </a:endParaRPr>
          </a:p>
        </p:txBody>
      </p:sp>
      <p:pic>
        <p:nvPicPr>
          <p:cNvPr id="7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92034FF4-F810-47EA-9C0C-3CC90D5F0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6522" y="1972726"/>
            <a:ext cx="6828212" cy="3197087"/>
          </a:xfrm>
        </p:spPr>
      </p:pic>
    </p:spTree>
    <p:extLst>
      <p:ext uri="{BB962C8B-B14F-4D97-AF65-F5344CB8AC3E}">
        <p14:creationId xmlns:p14="http://schemas.microsoft.com/office/powerpoint/2010/main" val="315520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48D7-5974-4840-AC64-8D771656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>
                <a:cs typeface="Calibri Light"/>
              </a:rPr>
              <a:t>Iniciar Sesión</a:t>
            </a:r>
            <a:endParaRPr lang="es-PA" dirty="0">
              <a:ea typeface="+mj-lt"/>
              <a:cs typeface="+mj-lt"/>
            </a:endParaRPr>
          </a:p>
        </p:txBody>
      </p:sp>
      <p:pic>
        <p:nvPicPr>
          <p:cNvPr id="4" name="Imagen 4" descr="Imagen que contiene texto, mapa, tabla, mucho&#10;&#10;Descripción generada automáticamente">
            <a:extLst>
              <a:ext uri="{FF2B5EF4-FFF2-40B4-BE49-F238E27FC236}">
                <a16:creationId xmlns:a16="http://schemas.microsoft.com/office/drawing/2014/main" id="{F66448BD-E4E7-4703-A4B0-7D46A8AC3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0782" y="1068262"/>
            <a:ext cx="6659052" cy="4833488"/>
          </a:xfrm>
        </p:spPr>
      </p:pic>
    </p:spTree>
    <p:extLst>
      <p:ext uri="{BB962C8B-B14F-4D97-AF65-F5344CB8AC3E}">
        <p14:creationId xmlns:p14="http://schemas.microsoft.com/office/powerpoint/2010/main" val="4040730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9AA87-5F59-43DC-8B9D-1435A112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cs typeface="Calibri Light"/>
              </a:rPr>
              <a:t>Agregar al carrito</a:t>
            </a:r>
            <a:endParaRPr lang="es-ES">
              <a:ea typeface="+mj-lt"/>
              <a:cs typeface="+mj-lt"/>
            </a:endParaRPr>
          </a:p>
        </p:txBody>
      </p:sp>
      <p:pic>
        <p:nvPicPr>
          <p:cNvPr id="4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9B739225-BFBE-42AD-B70B-D79EAA67E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7850" y="1152639"/>
            <a:ext cx="4611178" cy="4449073"/>
          </a:xfrm>
        </p:spPr>
      </p:pic>
    </p:spTree>
    <p:extLst>
      <p:ext uri="{BB962C8B-B14F-4D97-AF65-F5344CB8AC3E}">
        <p14:creationId xmlns:p14="http://schemas.microsoft.com/office/powerpoint/2010/main" val="5608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EF518-09B8-448C-9348-12018C84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>
                <a:cs typeface="Calibri Light"/>
              </a:rPr>
              <a:t>Realizar compras</a:t>
            </a:r>
            <a:endParaRPr lang="es-ES" dirty="0"/>
          </a:p>
        </p:txBody>
      </p:sp>
      <p:pic>
        <p:nvPicPr>
          <p:cNvPr id="4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835E00F6-3E77-42CA-B191-427708E92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3703" y="803186"/>
            <a:ext cx="6056909" cy="5694320"/>
          </a:xfrm>
        </p:spPr>
      </p:pic>
    </p:spTree>
    <p:extLst>
      <p:ext uri="{BB962C8B-B14F-4D97-AF65-F5344CB8AC3E}">
        <p14:creationId xmlns:p14="http://schemas.microsoft.com/office/powerpoint/2010/main" val="4037099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33472B-9C63-4BF9-BC63-F695CE7A4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50" y="2075504"/>
            <a:ext cx="8848725" cy="1748729"/>
          </a:xfrm>
        </p:spPr>
        <p:txBody>
          <a:bodyPr>
            <a:normAutofit/>
          </a:bodyPr>
          <a:lstStyle/>
          <a:p>
            <a:r>
              <a:rPr lang="es-PA" sz="6600" dirty="0"/>
              <a:t>Diagrama de interacción</a:t>
            </a:r>
          </a:p>
        </p:txBody>
      </p:sp>
    </p:spTree>
    <p:extLst>
      <p:ext uri="{BB962C8B-B14F-4D97-AF65-F5344CB8AC3E}">
        <p14:creationId xmlns:p14="http://schemas.microsoft.com/office/powerpoint/2010/main" val="393805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51DF-38C3-4DE8-8D94-8CBA0DF7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>
                <a:cs typeface="Calibri Light"/>
              </a:rPr>
              <a:t>Cliente Registrado</a:t>
            </a:r>
            <a:endParaRPr lang="es-PA"/>
          </a:p>
        </p:txBody>
      </p:sp>
      <p:pic>
        <p:nvPicPr>
          <p:cNvPr id="4" name="Imagen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5958C3A1-68ED-419A-A54A-5A7FE63C2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1849" y="609222"/>
            <a:ext cx="7072050" cy="6010622"/>
          </a:xfrm>
        </p:spPr>
      </p:pic>
    </p:spTree>
    <p:extLst>
      <p:ext uri="{BB962C8B-B14F-4D97-AF65-F5344CB8AC3E}">
        <p14:creationId xmlns:p14="http://schemas.microsoft.com/office/powerpoint/2010/main" val="3154946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99FF-A30A-4FE3-A36A-1C9BD457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>
                <a:cs typeface="Calibri Light"/>
              </a:rPr>
              <a:t>Cliente No Registrado</a:t>
            </a:r>
            <a:endParaRPr lang="es-PA"/>
          </a:p>
        </p:txBody>
      </p:sp>
      <p:pic>
        <p:nvPicPr>
          <p:cNvPr id="3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2F886CE-4F03-40CB-BD0A-3AD3BE8BA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671" y="745936"/>
            <a:ext cx="5443970" cy="5823238"/>
          </a:xfrm>
        </p:spPr>
      </p:pic>
    </p:spTree>
    <p:extLst>
      <p:ext uri="{BB962C8B-B14F-4D97-AF65-F5344CB8AC3E}">
        <p14:creationId xmlns:p14="http://schemas.microsoft.com/office/powerpoint/2010/main" val="396819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8C58-9FCA-484E-B1C6-0AACA1D0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/>
              <a:t>Cronograma de Actividades</a:t>
            </a:r>
          </a:p>
        </p:txBody>
      </p:sp>
      <p:pic>
        <p:nvPicPr>
          <p:cNvPr id="3" name="Imagen 5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61287F42-599C-4272-A664-A0C38529B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790" y="638315"/>
            <a:ext cx="7277981" cy="54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20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87129-4B71-4756-A521-1089498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cs typeface="Calibri Light"/>
              </a:rPr>
              <a:t>Historial de Transacciones Cliente Registrado</a:t>
            </a:r>
            <a:endParaRPr lang="es-ES" dirty="0"/>
          </a:p>
        </p:txBody>
      </p:sp>
      <p:pic>
        <p:nvPicPr>
          <p:cNvPr id="4" name="Imagen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638B527A-195A-4A36-BFAA-5412A0BDA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934" y="803186"/>
            <a:ext cx="5814898" cy="5248622"/>
          </a:xfrm>
        </p:spPr>
      </p:pic>
    </p:spTree>
    <p:extLst>
      <p:ext uri="{BB962C8B-B14F-4D97-AF65-F5344CB8AC3E}">
        <p14:creationId xmlns:p14="http://schemas.microsoft.com/office/powerpoint/2010/main" val="311513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33472B-9C63-4BF9-BC63-F695CE7A4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50" y="2075504"/>
            <a:ext cx="8848725" cy="1748729"/>
          </a:xfrm>
        </p:spPr>
        <p:txBody>
          <a:bodyPr>
            <a:normAutofit fontScale="90000"/>
          </a:bodyPr>
          <a:lstStyle/>
          <a:p>
            <a:r>
              <a:rPr lang="es-PA" sz="6600"/>
              <a:t>Diagrama de entidades DB</a:t>
            </a:r>
          </a:p>
        </p:txBody>
      </p:sp>
    </p:spTree>
    <p:extLst>
      <p:ext uri="{BB962C8B-B14F-4D97-AF65-F5344CB8AC3E}">
        <p14:creationId xmlns:p14="http://schemas.microsoft.com/office/powerpoint/2010/main" val="977068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4372-4597-4D4F-A7FC-D06772B5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>
                <a:cs typeface="Calibri Light"/>
              </a:rPr>
              <a:t>Diagrama de Entidad de Relacion</a:t>
            </a:r>
            <a:endParaRPr lang="es-PA"/>
          </a:p>
        </p:txBody>
      </p:sp>
      <p:pic>
        <p:nvPicPr>
          <p:cNvPr id="3" name="Imagen 3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18C9B53E-A914-4806-AC33-A97F7A1DF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8" t="23688" r="41659" b="17647"/>
          <a:stretch/>
        </p:blipFill>
        <p:spPr>
          <a:xfrm>
            <a:off x="4809724" y="430400"/>
            <a:ext cx="6830702" cy="57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62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33472B-9C63-4BF9-BC63-F695CE7A4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A" sz="6600"/>
              <a:t>Prototipo de baja fidelidad</a:t>
            </a:r>
          </a:p>
        </p:txBody>
      </p:sp>
    </p:spTree>
    <p:extLst>
      <p:ext uri="{BB962C8B-B14F-4D97-AF65-F5344CB8AC3E}">
        <p14:creationId xmlns:p14="http://schemas.microsoft.com/office/powerpoint/2010/main" val="789036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FED7-BD32-4C77-A180-60E282EA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/>
              <a:t>Inicio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96435-D24F-4479-91C9-BC376F85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425" y="542522"/>
            <a:ext cx="4648849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01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41AC-2A4D-4323-AA41-9537E8A9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/>
              <a:t>Productos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683AA-BC48-4E33-AD9B-8F5FFCA54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257" y="566355"/>
            <a:ext cx="4620270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2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221D-65A6-497B-A777-ACC2D7FF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/>
              <a:t>Pantalla de Producto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12CB5-BD2A-436A-B0AB-8F23EB6EE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264" y="790314"/>
            <a:ext cx="6155429" cy="49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53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114B-DBC4-4797-85C1-4DE84747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/>
              <a:t>Carrito de Compra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CF75D-86B1-4A76-BDFF-9E6A465B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683" y="767043"/>
            <a:ext cx="6329686" cy="50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42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DFB1-53AE-4B6F-AA20-C1850D2C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/>
              <a:t>Pantalla de Pago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B7207-8BC5-4433-99CD-970030F7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624" y="785471"/>
            <a:ext cx="6096851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75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7087-2662-4664-BDCC-091E439E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/>
              <a:t>Inicio de Sesión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57794-9725-42F6-B760-9B0F4A009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012" y="737848"/>
            <a:ext cx="6087325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3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77E3-716D-4564-BCF8-B6E401C4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/>
              <a:t>Diagrama de Gantt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AEFB4D-0626-4796-AFD5-5734C574B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978" y="1387494"/>
            <a:ext cx="7066611" cy="40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94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33472B-9C63-4BF9-BC63-F695CE7A4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A" sz="6600"/>
              <a:t>Prototipo de Alta fidelidad</a:t>
            </a:r>
          </a:p>
        </p:txBody>
      </p:sp>
    </p:spTree>
    <p:extLst>
      <p:ext uri="{BB962C8B-B14F-4D97-AF65-F5344CB8AC3E}">
        <p14:creationId xmlns:p14="http://schemas.microsoft.com/office/powerpoint/2010/main" val="3116781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hlinkClick r:id="rId2"/>
            <a:extLst>
              <a:ext uri="{FF2B5EF4-FFF2-40B4-BE49-F238E27FC236}">
                <a16:creationId xmlns:a16="http://schemas.microsoft.com/office/drawing/2014/main" id="{1CF20AD4-488A-4DEE-908F-11F51A158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095" y="767167"/>
            <a:ext cx="9471313" cy="47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75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33472B-9C63-4BF9-BC63-F695CE7A4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A" sz="6600"/>
              <a:t>Muchas Gracias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757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7054-8ADC-4630-9CF8-1F3023E4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/>
              <a:t>Business </a:t>
            </a:r>
            <a:r>
              <a:rPr lang="es-PA" err="1"/>
              <a:t>Model</a:t>
            </a:r>
            <a:r>
              <a:rPr lang="es-PA"/>
              <a:t> </a:t>
            </a:r>
            <a:r>
              <a:rPr lang="es-PA" err="1"/>
              <a:t>Canvas</a:t>
            </a:r>
            <a:endParaRPr lang="es-P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4AC0E9-2392-4478-8E1D-C47BFBF7B610}"/>
              </a:ext>
            </a:extLst>
          </p:cNvPr>
          <p:cNvSpPr txBox="1"/>
          <p:nvPr/>
        </p:nvSpPr>
        <p:spPr>
          <a:xfrm>
            <a:off x="10564990" y="1468840"/>
            <a:ext cx="195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1100"/>
              <a:t>Segmentos de </a:t>
            </a:r>
          </a:p>
          <a:p>
            <a:r>
              <a:rPr lang="es-PA" sz="1100"/>
              <a:t>clientes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0DBECB-FC8F-4109-A9EC-78801FC110BE}"/>
              </a:ext>
            </a:extLst>
          </p:cNvPr>
          <p:cNvGrpSpPr/>
          <p:nvPr/>
        </p:nvGrpSpPr>
        <p:grpSpPr>
          <a:xfrm>
            <a:off x="4601342" y="1325595"/>
            <a:ext cx="7532282" cy="4505101"/>
            <a:chOff x="4590000" y="1127464"/>
            <a:chExt cx="7532282" cy="45051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DF9C20-63A8-4C59-9678-BE58C7509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000" y="1127464"/>
              <a:ext cx="7532282" cy="450510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FBA9E-C61C-48DA-A6D5-4C32F87D6225}"/>
                </a:ext>
              </a:extLst>
            </p:cNvPr>
            <p:cNvSpPr txBox="1"/>
            <p:nvPr/>
          </p:nvSpPr>
          <p:spPr>
            <a:xfrm>
              <a:off x="4688429" y="1553479"/>
              <a:ext cx="14186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A" sz="1100"/>
                <a:t>Asociados Clave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167C51-33DB-4B58-BEB9-5B58248254B2}"/>
                </a:ext>
              </a:extLst>
            </p:cNvPr>
            <p:cNvSpPr txBox="1"/>
            <p:nvPr/>
          </p:nvSpPr>
          <p:spPr>
            <a:xfrm>
              <a:off x="6175905" y="1257074"/>
              <a:ext cx="11459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A" sz="1100"/>
                <a:t>Actividades Clave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4B9D97-8E31-49EB-9582-04699C3FE277}"/>
                </a:ext>
              </a:extLst>
            </p:cNvPr>
            <p:cNvSpPr txBox="1"/>
            <p:nvPr/>
          </p:nvSpPr>
          <p:spPr>
            <a:xfrm>
              <a:off x="6205491" y="2848116"/>
              <a:ext cx="1209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A" sz="1100"/>
                <a:t>Recursos Clave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8F7325-61A3-4F83-B380-939037472554}"/>
                </a:ext>
              </a:extLst>
            </p:cNvPr>
            <p:cNvSpPr txBox="1"/>
            <p:nvPr/>
          </p:nvSpPr>
          <p:spPr>
            <a:xfrm>
              <a:off x="7624124" y="1564032"/>
              <a:ext cx="14186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A" sz="1100"/>
                <a:t>Propuesta de Valor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99C03E-1E8A-45F0-9C4D-9A9BC8A33F4B}"/>
                </a:ext>
              </a:extLst>
            </p:cNvPr>
            <p:cNvSpPr txBox="1"/>
            <p:nvPr/>
          </p:nvSpPr>
          <p:spPr>
            <a:xfrm>
              <a:off x="9094557" y="1231072"/>
              <a:ext cx="19531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A" sz="1100"/>
                <a:t>Relación con los </a:t>
              </a:r>
            </a:p>
            <a:p>
              <a:r>
                <a:rPr lang="es-PA" sz="1100"/>
                <a:t>clientes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1BA0A6-891D-40EA-8E5C-C70FA1DFEAB7}"/>
                </a:ext>
              </a:extLst>
            </p:cNvPr>
            <p:cNvSpPr txBox="1"/>
            <p:nvPr/>
          </p:nvSpPr>
          <p:spPr>
            <a:xfrm>
              <a:off x="9042757" y="2848116"/>
              <a:ext cx="1953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A" sz="1100"/>
                <a:t>Canales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DA43AF-2C7A-485F-9423-2D1B9B366257}"/>
                </a:ext>
              </a:extLst>
            </p:cNvPr>
            <p:cNvSpPr txBox="1"/>
            <p:nvPr/>
          </p:nvSpPr>
          <p:spPr>
            <a:xfrm>
              <a:off x="8435917" y="4429801"/>
              <a:ext cx="1953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A" sz="1100"/>
                <a:t>Vías de Ingreso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9F49B7-D006-4BD7-AB15-1FD7304FA4D1}"/>
                </a:ext>
              </a:extLst>
            </p:cNvPr>
            <p:cNvSpPr txBox="1"/>
            <p:nvPr/>
          </p:nvSpPr>
          <p:spPr>
            <a:xfrm>
              <a:off x="4748969" y="4407522"/>
              <a:ext cx="1953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A" sz="1100"/>
                <a:t>Estructura de Costos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FD3A9A-82D4-48C1-91D0-2DE71974B51D}"/>
                </a:ext>
              </a:extLst>
            </p:cNvPr>
            <p:cNvSpPr txBox="1"/>
            <p:nvPr/>
          </p:nvSpPr>
          <p:spPr>
            <a:xfrm>
              <a:off x="4748969" y="1979494"/>
              <a:ext cx="14186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A" sz="1100"/>
                <a:t>Redes Sociales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A93C5A8-DF03-4D4A-BCD8-C6A065D48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0741" y="2311236"/>
              <a:ext cx="894823" cy="58706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ECFE5A-02AF-439E-8C14-FC98E028195E}"/>
                </a:ext>
              </a:extLst>
            </p:cNvPr>
            <p:cNvSpPr txBox="1"/>
            <p:nvPr/>
          </p:nvSpPr>
          <p:spPr>
            <a:xfrm>
              <a:off x="4736311" y="3035312"/>
              <a:ext cx="141863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A" sz="1100"/>
                <a:t>Proveedores confiables de los productos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662BB2-376F-4D31-AADB-2CC2E7A836CF}"/>
                </a:ext>
              </a:extLst>
            </p:cNvPr>
            <p:cNvSpPr txBox="1"/>
            <p:nvPr/>
          </p:nvSpPr>
          <p:spPr>
            <a:xfrm>
              <a:off x="4736311" y="3644791"/>
              <a:ext cx="1418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A" sz="1100"/>
                <a:t>Servicios de pago en línea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D51100-2807-4BB2-AB32-73764DE418C5}"/>
                </a:ext>
              </a:extLst>
            </p:cNvPr>
            <p:cNvSpPr txBox="1"/>
            <p:nvPr/>
          </p:nvSpPr>
          <p:spPr>
            <a:xfrm>
              <a:off x="6205491" y="1614423"/>
              <a:ext cx="141863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A" sz="1000"/>
                <a:t>Promocionar en redes sociales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A" sz="1000"/>
                <a:t>Realizar ofertas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A" sz="1000"/>
                <a:t>Concursos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A" sz="1000"/>
                <a:t>Promocionar nuevos productos.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B973C1-0A64-42B1-9029-04706A28C12E}"/>
                </a:ext>
              </a:extLst>
            </p:cNvPr>
            <p:cNvSpPr txBox="1"/>
            <p:nvPr/>
          </p:nvSpPr>
          <p:spPr>
            <a:xfrm>
              <a:off x="7675924" y="1940175"/>
              <a:ext cx="1418633" cy="2142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PA" sz="1000" dirty="0" err="1"/>
                <a:t>Linea</a:t>
              </a:r>
              <a:r>
                <a:rPr lang="es-PA" sz="1000" dirty="0"/>
                <a:t> de reclamos por </a:t>
              </a:r>
              <a:r>
                <a:rPr lang="es-PA" sz="1000" dirty="0" err="1"/>
                <a:t>whatsapp</a:t>
              </a:r>
              <a:endParaRPr lang="es-PA" sz="10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s-PA" sz="10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PA" sz="1000" dirty="0"/>
                <a:t>Atención y solución rápida.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s-PA" sz="10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PA" sz="1000" dirty="0"/>
                <a:t>Ofertas y </a:t>
              </a:r>
              <a:r>
                <a:rPr lang="es-PA" sz="1000" dirty="0" err="1"/>
                <a:t>delivery</a:t>
              </a:r>
              <a:r>
                <a:rPr lang="es-PA" sz="1000" dirty="0"/>
                <a:t> gratuito.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EC28AF-5CC9-4E55-9679-D9999E8BACA8}"/>
                </a:ext>
              </a:extLst>
            </p:cNvPr>
            <p:cNvSpPr txBox="1"/>
            <p:nvPr/>
          </p:nvSpPr>
          <p:spPr>
            <a:xfrm>
              <a:off x="9163886" y="1583374"/>
              <a:ext cx="1418633" cy="1218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PA" sz="1000"/>
                <a:t>Encuesta de satisfacción del producto.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PA" sz="1000"/>
                <a:t>Interacción en redes sociales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2297C3F-070E-4EAC-9FC5-46EAC8E004D4}"/>
                </a:ext>
              </a:extLst>
            </p:cNvPr>
            <p:cNvSpPr txBox="1"/>
            <p:nvPr/>
          </p:nvSpPr>
          <p:spPr>
            <a:xfrm>
              <a:off x="10634319" y="1899727"/>
              <a:ext cx="1418633" cy="168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PA" sz="1000"/>
                <a:t>Accesorios principalmente para mujeres.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PA" sz="1000"/>
                <a:t>Profesionales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PA" sz="1000"/>
                <a:t>Articulo para bodas.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PA" sz="1000"/>
                <a:t>Manualidades.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028F50-535F-41DA-BF4C-EDCDD8E736BB}"/>
                </a:ext>
              </a:extLst>
            </p:cNvPr>
            <p:cNvSpPr txBox="1"/>
            <p:nvPr/>
          </p:nvSpPr>
          <p:spPr>
            <a:xfrm>
              <a:off x="4772160" y="4669132"/>
              <a:ext cx="3471087" cy="757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PA" sz="1000"/>
                <a:t>Compra de mano de obra + proveedor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PA" sz="1000"/>
                <a:t>Capital de inversión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PA" sz="1000"/>
                <a:t>Infraestructura tecnológica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3EE745-17EA-4D49-8504-9FD17A88ECBD}"/>
                </a:ext>
              </a:extLst>
            </p:cNvPr>
            <p:cNvSpPr txBox="1"/>
            <p:nvPr/>
          </p:nvSpPr>
          <p:spPr>
            <a:xfrm>
              <a:off x="8581865" y="4632093"/>
              <a:ext cx="3471087" cy="29540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PA" sz="1000" err="1"/>
                <a:t>Paypal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77863E7-22A6-4CA7-9DCD-0A83FC348486}"/>
              </a:ext>
            </a:extLst>
          </p:cNvPr>
          <p:cNvSpPr txBox="1"/>
          <p:nvPr/>
        </p:nvSpPr>
        <p:spPr>
          <a:xfrm>
            <a:off x="9105899" y="3261232"/>
            <a:ext cx="1418633" cy="987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A" sz="1000" dirty="0"/>
              <a:t>Anuncios Publicitarios.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A" sz="1000" dirty="0"/>
              <a:t>Marketing en Redes Sociales.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11D92-C854-4279-9665-20AD2A4E1F81}"/>
              </a:ext>
            </a:extLst>
          </p:cNvPr>
          <p:cNvSpPr txBox="1"/>
          <p:nvPr/>
        </p:nvSpPr>
        <p:spPr>
          <a:xfrm>
            <a:off x="6261516" y="3332001"/>
            <a:ext cx="1323404" cy="526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A" sz="1000" dirty="0"/>
              <a:t>Base de datos de productos.</a:t>
            </a:r>
          </a:p>
        </p:txBody>
      </p:sp>
    </p:spTree>
    <p:extLst>
      <p:ext uri="{BB962C8B-B14F-4D97-AF65-F5344CB8AC3E}">
        <p14:creationId xmlns:p14="http://schemas.microsoft.com/office/powerpoint/2010/main" val="259209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1DD0-7B46-449C-969C-1CD26660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Elección de color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A57B4-4BB7-49E5-9BA5-636C1CC39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913" y="1192410"/>
            <a:ext cx="5150754" cy="4780215"/>
          </a:xfrm>
        </p:spPr>
        <p:txBody>
          <a:bodyPr>
            <a:normAutofit lnSpcReduction="10000"/>
          </a:bodyPr>
          <a:lstStyle/>
          <a:p>
            <a:r>
              <a:rPr lang="es-PA" dirty="0"/>
              <a:t>El color rosa es un color relajante que influye en los sentimientos invitándolos a ser amables, suaves y profundos, e induciéndonos de esta forma a sentir cariño, amor y protección.</a:t>
            </a:r>
          </a:p>
          <a:p>
            <a:endParaRPr lang="es-PA" dirty="0"/>
          </a:p>
          <a:p>
            <a:r>
              <a:rPr lang="es-PA" dirty="0"/>
              <a:t>Es un color romántico y femenino, usado para el marketing de productos para mujeres y jóvenes. </a:t>
            </a:r>
          </a:p>
          <a:p>
            <a:endParaRPr lang="es-PA" dirty="0"/>
          </a:p>
          <a:p>
            <a:r>
              <a:rPr lang="es-PA" dirty="0"/>
              <a:t>Por otro lado, los compradores que planean mucho más las compras tienen mejor respuesta a colores como el rosado claro.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218A3-9B35-4A5B-9C80-01914DDC9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970" y="34895"/>
            <a:ext cx="2315030" cy="23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4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33472B-9C63-4BF9-BC63-F695CE7A4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A" sz="6600"/>
              <a:t>Casos de Usos</a:t>
            </a:r>
          </a:p>
        </p:txBody>
      </p:sp>
    </p:spTree>
    <p:extLst>
      <p:ext uri="{BB962C8B-B14F-4D97-AF65-F5344CB8AC3E}">
        <p14:creationId xmlns:p14="http://schemas.microsoft.com/office/powerpoint/2010/main" val="236697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3555F6F2-6F10-46A2-832B-0E29D66215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23932"/>
              </p:ext>
            </p:extLst>
          </p:nvPr>
        </p:nvGraphicFramePr>
        <p:xfrm>
          <a:off x="4845169" y="129396"/>
          <a:ext cx="7035310" cy="658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655">
                  <a:extLst>
                    <a:ext uri="{9D8B030D-6E8A-4147-A177-3AD203B41FA5}">
                      <a16:colId xmlns:a16="http://schemas.microsoft.com/office/drawing/2014/main" val="3963711816"/>
                    </a:ext>
                  </a:extLst>
                </a:gridCol>
                <a:gridCol w="3517655">
                  <a:extLst>
                    <a:ext uri="{9D8B030D-6E8A-4147-A177-3AD203B41FA5}">
                      <a16:colId xmlns:a16="http://schemas.microsoft.com/office/drawing/2014/main" val="371532383"/>
                    </a:ext>
                  </a:extLst>
                </a:gridCol>
              </a:tblGrid>
              <a:tr h="372302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Caso de Uso</a:t>
                      </a:r>
                      <a:endParaRPr lang="es-PA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Registros</a:t>
                      </a:r>
                      <a:endParaRPr lang="es-PA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1614996"/>
                  </a:ext>
                </a:extLst>
              </a:tr>
              <a:tr h="372302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Actor</a:t>
                      </a:r>
                      <a:endParaRPr lang="es-E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Anónimo</a:t>
                      </a:r>
                      <a:endParaRPr lang="es-E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74203383"/>
                  </a:ext>
                </a:extLst>
              </a:tr>
              <a:tr h="809351">
                <a:tc gridSpan="2"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Descripción:</a:t>
                      </a:r>
                      <a:br>
                        <a:rPr lang="es-ES" sz="1700">
                          <a:effectLst/>
                        </a:rPr>
                      </a:br>
                      <a:r>
                        <a:rPr lang="es-ES" sz="1700">
                          <a:effectLst/>
                        </a:rPr>
                        <a:t>Se desea que un cliente anónimo pueda registrarse a nuestra página web. </a:t>
                      </a:r>
                      <a:endParaRPr lang="es-ES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79143"/>
                  </a:ext>
                </a:extLst>
              </a:tr>
              <a:tr h="809351">
                <a:tc gridSpan="2"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dirty="0">
                          <a:effectLst/>
                        </a:rPr>
                        <a:t>Precondiciones:</a:t>
                      </a:r>
                      <a:endParaRPr lang="es-ES" dirty="0">
                        <a:effectLst/>
                      </a:endParaRPr>
                    </a:p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dirty="0">
                          <a:effectLst/>
                        </a:rPr>
                        <a:t>En la página home, el usuario debe haber presionado el botón de inicio sesión.</a:t>
                      </a:r>
                      <a:endParaRPr lang="es-ES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129025"/>
                  </a:ext>
                </a:extLst>
              </a:tr>
              <a:tr h="2071941">
                <a:tc gridSpan="2"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Flujo Normal:</a:t>
                      </a:r>
                      <a:endParaRPr lang="es-ES">
                        <a:effectLst/>
                      </a:endParaRPr>
                    </a:p>
                    <a:p>
                      <a:pPr marL="347345" indent="-347345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1. El sistema desplegara la página de inicio de sesión y registrar.</a:t>
                      </a:r>
                      <a:endParaRPr lang="es-ES">
                        <a:effectLst/>
                      </a:endParaRPr>
                    </a:p>
                    <a:p>
                      <a:pPr marL="347345" indent="-347345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2. El usuario selecciona crear.</a:t>
                      </a:r>
                      <a:endParaRPr lang="es-ES">
                        <a:effectLst/>
                      </a:endParaRPr>
                    </a:p>
                    <a:p>
                      <a:pPr marL="347345" indent="-347345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3. El sistema desplegara una nueva página de registro.</a:t>
                      </a:r>
                    </a:p>
                    <a:p>
                      <a:pPr marL="347345" lvl="0" indent="-347345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700">
                          <a:effectLst/>
                        </a:rPr>
                        <a:t>4. Ingresa los datos solicitados para crear.</a:t>
                      </a:r>
                    </a:p>
                    <a:p>
                      <a:pPr marL="347345" lvl="0" indent="-347345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700">
                          <a:effectLst/>
                        </a:rPr>
                        <a:t>5. El sistema valida los datos.</a:t>
                      </a:r>
                    </a:p>
                    <a:p>
                      <a:pPr marL="347345" lvl="0" indent="-347345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700">
                          <a:effectLst/>
                        </a:rPr>
                        <a:t>6. El sistema envia confirmación al cliente.</a:t>
                      </a:r>
                    </a:p>
                    <a:p>
                      <a:pPr marL="347345" lvl="0" indent="-347345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700">
                          <a:effectLst/>
                        </a:rPr>
                        <a:t>7. El sistema se coloca en la pantalla inicio de sesión y registrar.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4362"/>
                  </a:ext>
                </a:extLst>
              </a:tr>
              <a:tr h="1343523">
                <a:tc gridSpan="2"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Flujo Alterno:</a:t>
                      </a:r>
                      <a:endParaRPr lang="es-ES">
                        <a:effectLst/>
                      </a:endParaRPr>
                    </a:p>
                    <a:p>
                      <a:pPr marL="347345" indent="-347345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1. El sistema desplegara la página de inicio de sesión y registrar.</a:t>
                      </a:r>
                      <a:endParaRPr lang="es-ES">
                        <a:effectLst/>
                      </a:endParaRPr>
                    </a:p>
                    <a:p>
                      <a:pPr marL="347345" indent="-347345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2. El usuario ingresa su correo electrónico y una contraseña.</a:t>
                      </a:r>
                      <a:endParaRPr lang="es-ES">
                        <a:effectLst/>
                      </a:endParaRPr>
                    </a:p>
                    <a:p>
                      <a:pPr marL="347345" indent="-347345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3. El sistema valida sus datos.</a:t>
                      </a:r>
                      <a:endParaRPr lang="es-ES">
                        <a:effectLst/>
                      </a:endParaRPr>
                    </a:p>
                    <a:p>
                      <a:pPr marL="347345" indent="-347345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4. El sistema indica que el correo no está registrado.</a:t>
                      </a:r>
                      <a:endParaRPr lang="es-ES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54091"/>
                  </a:ext>
                </a:extLst>
              </a:tr>
              <a:tr h="809351">
                <a:tc gridSpan="2">
                  <a:txBody>
                    <a:bodyPr/>
                    <a:lstStyle/>
                    <a:p>
                      <a:pPr marL="0" indent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dirty="0">
                          <a:effectLst/>
                        </a:rPr>
                        <a:t>Postcondiciones:</a:t>
                      </a:r>
                      <a:endParaRPr lang="es-ES" dirty="0">
                        <a:effectLst/>
                      </a:endParaRPr>
                    </a:p>
                    <a:p>
                      <a:pPr marL="0" indent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dirty="0">
                          <a:effectLst/>
                        </a:rPr>
                        <a:t>El usuario en la nueva página cargara sus datos para ser registrado.</a:t>
                      </a:r>
                      <a:endParaRPr lang="es-ES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40888"/>
                  </a:ext>
                </a:extLst>
              </a:tr>
            </a:tbl>
          </a:graphicData>
        </a:graphic>
      </p:graphicFrame>
      <p:sp>
        <p:nvSpPr>
          <p:cNvPr id="12" name="Title 3">
            <a:extLst>
              <a:ext uri="{FF2B5EF4-FFF2-40B4-BE49-F238E27FC236}">
                <a16:creationId xmlns:a16="http://schemas.microsoft.com/office/drawing/2014/main" id="{36FBCAB2-9B3A-43D0-8731-B79D39F81BF7}"/>
              </a:ext>
            </a:extLst>
          </p:cNvPr>
          <p:cNvSpPr txBox="1">
            <a:spLocks/>
          </p:cNvSpPr>
          <p:nvPr/>
        </p:nvSpPr>
        <p:spPr>
          <a:xfrm>
            <a:off x="767199" y="2305542"/>
            <a:ext cx="3734103" cy="2611370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A" dirty="0">
                <a:cs typeface="Calibri Light"/>
              </a:rPr>
              <a:t>Registrar Usuario</a:t>
            </a:r>
          </a:p>
        </p:txBody>
      </p:sp>
    </p:spTree>
    <p:extLst>
      <p:ext uri="{BB962C8B-B14F-4D97-AF65-F5344CB8AC3E}">
        <p14:creationId xmlns:p14="http://schemas.microsoft.com/office/powerpoint/2010/main" val="164628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2738-7455-4371-B1BE-C32B7C6A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>
                <a:ea typeface="+mj-lt"/>
                <a:cs typeface="+mj-lt"/>
              </a:rPr>
              <a:t>Iniciar Sesión</a:t>
            </a:r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3AE2E38-CBBD-4523-A6C7-1D50A2D49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49926"/>
              </p:ext>
            </p:extLst>
          </p:nvPr>
        </p:nvGraphicFramePr>
        <p:xfrm>
          <a:off x="4707193" y="73741"/>
          <a:ext cx="7170178" cy="6753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089">
                  <a:extLst>
                    <a:ext uri="{9D8B030D-6E8A-4147-A177-3AD203B41FA5}">
                      <a16:colId xmlns:a16="http://schemas.microsoft.com/office/drawing/2014/main" val="798034435"/>
                    </a:ext>
                  </a:extLst>
                </a:gridCol>
                <a:gridCol w="3585089">
                  <a:extLst>
                    <a:ext uri="{9D8B030D-6E8A-4147-A177-3AD203B41FA5}">
                      <a16:colId xmlns:a16="http://schemas.microsoft.com/office/drawing/2014/main" val="4137567357"/>
                    </a:ext>
                  </a:extLst>
                </a:gridCol>
              </a:tblGrid>
              <a:tr h="438023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Caso de Uso</a:t>
                      </a:r>
                      <a:endParaRPr lang="es-PA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 kern="1200" dirty="0">
                          <a:effectLst/>
                        </a:rPr>
                        <a:t>Inicio de Sesiones</a:t>
                      </a:r>
                      <a:endParaRPr lang="es-PA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632388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Actor</a:t>
                      </a:r>
                      <a:endParaRPr lang="es-PA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 kern="1200">
                          <a:effectLst/>
                        </a:rPr>
                        <a:t>Anónimo</a:t>
                      </a:r>
                      <a:endParaRPr lang="es-PA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30809768"/>
                  </a:ext>
                </a:extLst>
              </a:tr>
              <a:tr h="927100">
                <a:tc gridSpan="2"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Descripción:</a:t>
                      </a:r>
                      <a:br>
                        <a:rPr lang="es-PA" sz="1700" kern="1200">
                          <a:effectLst/>
                        </a:rPr>
                      </a:br>
                      <a:r>
                        <a:rPr lang="es-PA" sz="1700" kern="1200">
                          <a:effectLst/>
                        </a:rPr>
                        <a:t>Se desea que un cliente anónimo pueda acceder a nuestra página web mediante sus datos ya registrado.</a:t>
                      </a:r>
                      <a:endParaRPr lang="es-PA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07836"/>
                  </a:ext>
                </a:extLst>
              </a:tr>
              <a:tr h="927100">
                <a:tc gridSpan="2"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Precondiciones:</a:t>
                      </a:r>
                      <a:endParaRPr lang="es-PA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En la página home, el usuario debe haber presionado el botón de inicio sesión.</a:t>
                      </a:r>
                      <a:endParaRPr lang="es-PA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66812"/>
                  </a:ext>
                </a:extLst>
              </a:tr>
              <a:tr h="1203706">
                <a:tc gridSpan="2"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Flujo Normal:</a:t>
                      </a:r>
                      <a:endParaRPr lang="es-PA">
                        <a:effectLst/>
                      </a:endParaRPr>
                    </a:p>
                    <a:p>
                      <a:pPr marL="3473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1. El sistema desplegara la página de inicio de sesión y registrar.</a:t>
                      </a:r>
                      <a:endParaRPr lang="es-PA">
                        <a:effectLst/>
                      </a:endParaRPr>
                    </a:p>
                    <a:p>
                      <a:pPr marL="3473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2. El usuario El usuario ingresa su correo electrónico y una contraseña.</a:t>
                      </a:r>
                      <a:endParaRPr lang="es-PA">
                        <a:effectLst/>
                      </a:endParaRPr>
                    </a:p>
                    <a:p>
                      <a:pPr marL="3473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3. El sistema valida sus datos.</a:t>
                      </a:r>
                      <a:endParaRPr lang="es-PA">
                        <a:effectLst/>
                      </a:endParaRPr>
                    </a:p>
                    <a:p>
                      <a:pPr marL="3473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4. Si los datos son correctos, el sistema de forma automática mostrara la página del home.</a:t>
                      </a:r>
                      <a:endParaRPr lang="es-PA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86925"/>
                  </a:ext>
                </a:extLst>
              </a:tr>
              <a:tr h="1549146">
                <a:tc gridSpan="2"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Flujo Alterno:</a:t>
                      </a:r>
                      <a:endParaRPr lang="es-PA">
                        <a:effectLst/>
                      </a:endParaRPr>
                    </a:p>
                    <a:p>
                      <a:pPr marL="3473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1. El sistema desplegara la página de inicio de sesión y registrar.</a:t>
                      </a:r>
                      <a:endParaRPr lang="es-PA">
                        <a:effectLst/>
                      </a:endParaRPr>
                    </a:p>
                    <a:p>
                      <a:pPr marL="3473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2. El usuario ingresa su correo electrónico y una contraseña.</a:t>
                      </a:r>
                      <a:endParaRPr lang="es-PA">
                        <a:effectLst/>
                      </a:endParaRPr>
                    </a:p>
                    <a:p>
                      <a:pPr marL="3473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3. El sistema valida sus datos.</a:t>
                      </a:r>
                      <a:endParaRPr lang="es-PA">
                        <a:effectLst/>
                      </a:endParaRPr>
                    </a:p>
                    <a:p>
                      <a:pPr marL="3473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4. El sistema indica que el correo no está registrado o contraseña invalida.</a:t>
                      </a:r>
                      <a:endParaRPr lang="es-PA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177976"/>
                  </a:ext>
                </a:extLst>
              </a:tr>
              <a:tr h="927100">
                <a:tc gridSpan="2">
                  <a:txBody>
                    <a:bodyPr/>
                    <a:lstStyle/>
                    <a:p>
                      <a:pPr marL="0" indent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 dirty="0">
                          <a:effectLst/>
                        </a:rPr>
                        <a:t>Postcondiciones:</a:t>
                      </a:r>
                      <a:endParaRPr lang="es-PA" dirty="0">
                        <a:effectLst/>
                      </a:endParaRPr>
                    </a:p>
                    <a:p>
                      <a:pPr marL="0" indent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 dirty="0">
                          <a:effectLst/>
                        </a:rPr>
                        <a:t>El usuario no será anónimo, podrá navegar con sus datos ya guardados en caso tal, se cargará su carrito (si tiene).</a:t>
                      </a:r>
                      <a:endParaRPr lang="es-PA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2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89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68C28-4462-4C02-A2E7-7B113B42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ea typeface="+mj-lt"/>
                <a:cs typeface="+mj-lt"/>
              </a:rPr>
              <a:t>Agregar al carrito</a:t>
            </a:r>
            <a:endParaRPr lang="es-ES" b="1">
              <a:cs typeface="Calibri Light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119CECE-CB2C-4CA1-93BD-57D64F6DD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66875"/>
              </p:ext>
            </p:extLst>
          </p:nvPr>
        </p:nvGraphicFramePr>
        <p:xfrm>
          <a:off x="4848405" y="356319"/>
          <a:ext cx="7124700" cy="5272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3705781922"/>
                    </a:ext>
                  </a:extLst>
                </a:gridCol>
                <a:gridCol w="4546600">
                  <a:extLst>
                    <a:ext uri="{9D8B030D-6E8A-4147-A177-3AD203B41FA5}">
                      <a16:colId xmlns:a16="http://schemas.microsoft.com/office/drawing/2014/main" val="1111870231"/>
                    </a:ext>
                  </a:extLst>
                </a:gridCol>
              </a:tblGrid>
              <a:tr h="438023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Caso de Uso</a:t>
                      </a:r>
                      <a:endParaRPr lang="es-PA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 kern="1200">
                          <a:effectLst/>
                        </a:rPr>
                        <a:t>Agregar al Carrito</a:t>
                      </a:r>
                      <a:endParaRPr lang="es-PA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347942"/>
                  </a:ext>
                </a:extLst>
              </a:tr>
              <a:tr h="395859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Actor</a:t>
                      </a:r>
                      <a:endParaRPr lang="es-PA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 kern="1200">
                          <a:effectLst/>
                        </a:rPr>
                        <a:t>Anónimos/Usuarios </a:t>
                      </a:r>
                      <a:endParaRPr lang="es-PA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1803475"/>
                  </a:ext>
                </a:extLst>
              </a:tr>
              <a:tr h="927100">
                <a:tc gridSpan="2"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Descripción:</a:t>
                      </a:r>
                      <a:br>
                        <a:rPr lang="es-PA" sz="1700" kern="1200">
                          <a:effectLst/>
                        </a:rPr>
                      </a:br>
                      <a:r>
                        <a:rPr lang="es-PA" sz="1700" kern="1200">
                          <a:effectLst/>
                        </a:rPr>
                        <a:t>Se debe agregar al carrito un producto desde la pantalla de detalles del producto.</a:t>
                      </a:r>
                      <a:endParaRPr lang="es-PA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12997"/>
                  </a:ext>
                </a:extLst>
              </a:tr>
              <a:tr h="547116">
                <a:tc gridSpan="2"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Precondiciones:</a:t>
                      </a:r>
                      <a:endParaRPr lang="es-PA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Haber seleccionado un artículo para ver los detalles.</a:t>
                      </a:r>
                      <a:endParaRPr lang="es-PA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71211"/>
                  </a:ext>
                </a:extLst>
              </a:tr>
              <a:tr h="1203706">
                <a:tc gridSpan="2"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Flujo Normal:</a:t>
                      </a:r>
                      <a:endParaRPr lang="es-PA">
                        <a:effectLst/>
                      </a:endParaRPr>
                    </a:p>
                    <a:p>
                      <a:pPr marL="0" indent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1. El usuario presiona agregar al carrito.</a:t>
                      </a:r>
                      <a:endParaRPr lang="es-PA">
                        <a:effectLst/>
                      </a:endParaRPr>
                    </a:p>
                    <a:p>
                      <a:pPr marL="0" indent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2. El sistema agrega el producto al carrito.</a:t>
                      </a:r>
                      <a:endParaRPr lang="es-PA">
                        <a:effectLst/>
                      </a:endParaRPr>
                    </a:p>
                    <a:p>
                      <a:pPr marL="0" indent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3. El cliente sigue con sus compras en la web.</a:t>
                      </a:r>
                      <a:endParaRPr lang="es-PA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353474"/>
                  </a:ext>
                </a:extLst>
              </a:tr>
              <a:tr h="1060958">
                <a:tc gridSpan="2"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Flujo Alterno:</a:t>
                      </a:r>
                      <a:endParaRPr lang="es-PA">
                        <a:effectLst/>
                      </a:endParaRPr>
                    </a:p>
                    <a:p>
                      <a:pPr marL="0" indent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1. El usuario presiona agregar al carrito.</a:t>
                      </a:r>
                      <a:endParaRPr lang="es-PA">
                        <a:effectLst/>
                      </a:endParaRPr>
                    </a:p>
                    <a:p>
                      <a:pPr marL="0" indent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>
                          <a:effectLst/>
                        </a:rPr>
                        <a:t>2. El sistema agrega el producto al carrito.</a:t>
                      </a:r>
                      <a:endParaRPr lang="es-PA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919444"/>
                  </a:ext>
                </a:extLst>
              </a:tr>
              <a:tr h="699262">
                <a:tc gridSpan="2">
                  <a:txBody>
                    <a:bodyPr/>
                    <a:lstStyle/>
                    <a:p>
                      <a:pPr marL="0" indent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 dirty="0">
                          <a:effectLst/>
                        </a:rPr>
                        <a:t>Postcondiciones:</a:t>
                      </a:r>
                      <a:endParaRPr lang="es-PA" dirty="0">
                        <a:effectLst/>
                      </a:endParaRPr>
                    </a:p>
                    <a:p>
                      <a:pPr marL="0" indent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700" kern="1200" dirty="0">
                          <a:effectLst/>
                        </a:rPr>
                        <a:t>El usuario mantiene un carrito con los productos seleccionados por él.</a:t>
                      </a:r>
                      <a:endParaRPr lang="es-PA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0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29659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DA7C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45C71FBC6B2B746BB1E1DE5837961E1" ma:contentTypeVersion="9" ma:contentTypeDescription="Crear nuevo documento." ma:contentTypeScope="" ma:versionID="9431fca2cdc07427c6b6bca96ea88895">
  <xsd:schema xmlns:xsd="http://www.w3.org/2001/XMLSchema" xmlns:xs="http://www.w3.org/2001/XMLSchema" xmlns:p="http://schemas.microsoft.com/office/2006/metadata/properties" xmlns:ns3="9fe705c2-9127-46fc-b26f-93c3ada95639" xmlns:ns4="08081b39-9a64-4e0a-8199-c28bb73464f9" targetNamespace="http://schemas.microsoft.com/office/2006/metadata/properties" ma:root="true" ma:fieldsID="3771f8fb2c4703c6e84383860280c047" ns3:_="" ns4:_="">
    <xsd:import namespace="9fe705c2-9127-46fc-b26f-93c3ada95639"/>
    <xsd:import namespace="08081b39-9a64-4e0a-8199-c28bb73464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e705c2-9127-46fc-b26f-93c3ada956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81b39-9a64-4e0a-8199-c28bb73464f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BA7759-352C-44F9-B8A5-7E5091AC5E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6DFFAA-D856-4F33-AA3F-F78945F63A6C}">
  <ds:schemaRefs>
    <ds:schemaRef ds:uri="http://schemas.microsoft.com/office/2006/metadata/properties"/>
    <ds:schemaRef ds:uri="http://purl.org/dc/elements/1.1/"/>
    <ds:schemaRef ds:uri="08081b39-9a64-4e0a-8199-c28bb73464f9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9fe705c2-9127-46fc-b26f-93c3ada9563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318552F-1BE9-4626-BAFF-1718C63B9A08}">
  <ds:schemaRefs>
    <ds:schemaRef ds:uri="08081b39-9a64-4e0a-8199-c28bb73464f9"/>
    <ds:schemaRef ds:uri="9fe705c2-9127-46fc-b26f-93c3ada956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{59956054-0D9A-46B2-9E2F-02CA9E42C193}tf16401371</Template>
  <TotalTime>84</TotalTime>
  <Words>1169</Words>
  <Application>Microsoft Office PowerPoint</Application>
  <PresentationFormat>Widescreen</PresentationFormat>
  <Paragraphs>178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 Light</vt:lpstr>
      <vt:lpstr>Rockwell</vt:lpstr>
      <vt:lpstr>Wingdings</vt:lpstr>
      <vt:lpstr>Atlas</vt:lpstr>
      <vt:lpstr>PowerPoint Presentation</vt:lpstr>
      <vt:lpstr>Cronograma de Actividades</vt:lpstr>
      <vt:lpstr>Diagrama de Gantt</vt:lpstr>
      <vt:lpstr>Business Model Canvas</vt:lpstr>
      <vt:lpstr>Elección de color</vt:lpstr>
      <vt:lpstr>Casos de Usos</vt:lpstr>
      <vt:lpstr>PowerPoint Presentation</vt:lpstr>
      <vt:lpstr>Iniciar Sesión</vt:lpstr>
      <vt:lpstr>Agregar al carrito</vt:lpstr>
      <vt:lpstr>Realizar compras</vt:lpstr>
      <vt:lpstr>Realizar compras </vt:lpstr>
      <vt:lpstr>Diagrama de casos de uso</vt:lpstr>
      <vt:lpstr>Registrar Usuario</vt:lpstr>
      <vt:lpstr>Iniciar Sesión</vt:lpstr>
      <vt:lpstr>Agregar al carrito</vt:lpstr>
      <vt:lpstr>Realizar compras</vt:lpstr>
      <vt:lpstr>Diagrama de interacción</vt:lpstr>
      <vt:lpstr>Cliente Registrado</vt:lpstr>
      <vt:lpstr>Cliente No Registrado</vt:lpstr>
      <vt:lpstr>Historial de Transacciones Cliente Registrado</vt:lpstr>
      <vt:lpstr>Diagrama de entidades DB</vt:lpstr>
      <vt:lpstr>Diagrama de Entidad de Relacion</vt:lpstr>
      <vt:lpstr>Prototipo de baja fidelidad</vt:lpstr>
      <vt:lpstr>Inicio </vt:lpstr>
      <vt:lpstr>Productos</vt:lpstr>
      <vt:lpstr>Pantalla de Producto</vt:lpstr>
      <vt:lpstr>Carrito de Compra</vt:lpstr>
      <vt:lpstr>Pantalla de Pago</vt:lpstr>
      <vt:lpstr>Inicio de Sesión</vt:lpstr>
      <vt:lpstr>Prototipo de Alta fidelidad</vt:lpstr>
      <vt:lpstr>PowerPoint Presentation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Jemerick Castillo</dc:creator>
  <cp:lastModifiedBy>Jemerick Castillo</cp:lastModifiedBy>
  <cp:revision>14</cp:revision>
  <dcterms:created xsi:type="dcterms:W3CDTF">2020-07-18T16:27:40Z</dcterms:created>
  <dcterms:modified xsi:type="dcterms:W3CDTF">2020-08-02T01:17:53Z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0x010100045C71FBC6B2B746BB1E1DE5837961E1</vt:lpwstr>
  </property>
</Properties>
</file>