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62BB0-1428-47AE-9BE4-5E70E7A28C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1A01D2-3349-41B8-AEC3-2AE5C264AB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cyber attack occurs every 39 seconds</a:t>
          </a:r>
        </a:p>
      </dgm:t>
    </dgm:pt>
    <dgm:pt modelId="{E4E24FA8-7C3B-435F-BFDB-F57D69876825}" type="parTrans" cxnId="{DC71CE93-6603-49D0-822F-1348C9D9D4BA}">
      <dgm:prSet/>
      <dgm:spPr/>
      <dgm:t>
        <a:bodyPr/>
        <a:lstStyle/>
        <a:p>
          <a:endParaRPr lang="en-US"/>
        </a:p>
      </dgm:t>
    </dgm:pt>
    <dgm:pt modelId="{C01A622F-B583-4426-BC93-F75FB0142F3D}" type="sibTrans" cxnId="{DC71CE93-6603-49D0-822F-1348C9D9D4BA}">
      <dgm:prSet/>
      <dgm:spPr/>
      <dgm:t>
        <a:bodyPr/>
        <a:lstStyle/>
        <a:p>
          <a:endParaRPr lang="en-US"/>
        </a:p>
      </dgm:t>
    </dgm:pt>
    <dgm:pt modelId="{AE69D374-696D-45F7-9798-9D03052E2F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95% of breaches caused by human error</a:t>
          </a:r>
        </a:p>
      </dgm:t>
    </dgm:pt>
    <dgm:pt modelId="{42009A46-AE2A-4C9C-B256-03A097765EA6}" type="parTrans" cxnId="{1F702645-ECBF-4303-BE29-56387B86E72F}">
      <dgm:prSet/>
      <dgm:spPr/>
      <dgm:t>
        <a:bodyPr/>
        <a:lstStyle/>
        <a:p>
          <a:endParaRPr lang="en-US"/>
        </a:p>
      </dgm:t>
    </dgm:pt>
    <dgm:pt modelId="{38E06F67-C946-408E-A26A-F38F8E35AE3D}" type="sibTrans" cxnId="{1F702645-ECBF-4303-BE29-56387B86E72F}">
      <dgm:prSet/>
      <dgm:spPr/>
      <dgm:t>
        <a:bodyPr/>
        <a:lstStyle/>
        <a:p>
          <a:endParaRPr lang="en-US"/>
        </a:p>
      </dgm:t>
    </dgm:pt>
    <dgm:pt modelId="{B6D12D9B-A52E-46A6-9011-14E58654E4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Ransomware attacks doubled in 2023</a:t>
          </a:r>
        </a:p>
      </dgm:t>
    </dgm:pt>
    <dgm:pt modelId="{A311F38D-08C7-4029-BA22-F92EF638FA08}" type="parTrans" cxnId="{11ADDA5A-77D7-44B6-AB3B-D4C3DBEBE7E4}">
      <dgm:prSet/>
      <dgm:spPr/>
      <dgm:t>
        <a:bodyPr/>
        <a:lstStyle/>
        <a:p>
          <a:endParaRPr lang="en-US"/>
        </a:p>
      </dgm:t>
    </dgm:pt>
    <dgm:pt modelId="{EFD8ABBE-481B-4039-8CD0-952221B1C065}" type="sibTrans" cxnId="{11ADDA5A-77D7-44B6-AB3B-D4C3DBEBE7E4}">
      <dgm:prSet/>
      <dgm:spPr/>
      <dgm:t>
        <a:bodyPr/>
        <a:lstStyle/>
        <a:p>
          <a:endParaRPr lang="en-US"/>
        </a:p>
      </dgm:t>
    </dgm:pt>
    <dgm:pt modelId="{52123B4F-2B9C-46CD-A52A-D9BD41FF743C}" type="pres">
      <dgm:prSet presAssocID="{5BC62BB0-1428-47AE-9BE4-5E70E7A28C21}" presName="root" presStyleCnt="0">
        <dgm:presLayoutVars>
          <dgm:dir/>
          <dgm:resizeHandles val="exact"/>
        </dgm:presLayoutVars>
      </dgm:prSet>
      <dgm:spPr/>
    </dgm:pt>
    <dgm:pt modelId="{E02A6670-237B-4383-A903-55F800769D64}" type="pres">
      <dgm:prSet presAssocID="{B81A01D2-3349-41B8-AEC3-2AE5C264AB3F}" presName="compNode" presStyleCnt="0"/>
      <dgm:spPr/>
    </dgm:pt>
    <dgm:pt modelId="{C0BE5877-7309-4370-A475-AB870E89A160}" type="pres">
      <dgm:prSet presAssocID="{B81A01D2-3349-41B8-AEC3-2AE5C264AB3F}" presName="bgRect" presStyleLbl="bgShp" presStyleIdx="0" presStyleCnt="3"/>
      <dgm:spPr/>
    </dgm:pt>
    <dgm:pt modelId="{89A387CD-ADCD-4D95-B507-E062389A5054}" type="pres">
      <dgm:prSet presAssocID="{B81A01D2-3349-41B8-AEC3-2AE5C264AB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BA0BE05-7AB7-4B03-B978-97CC9BA4E323}" type="pres">
      <dgm:prSet presAssocID="{B81A01D2-3349-41B8-AEC3-2AE5C264AB3F}" presName="spaceRect" presStyleCnt="0"/>
      <dgm:spPr/>
    </dgm:pt>
    <dgm:pt modelId="{5C3AC1F8-0C39-491E-ADF7-751548AFDC72}" type="pres">
      <dgm:prSet presAssocID="{B81A01D2-3349-41B8-AEC3-2AE5C264AB3F}" presName="parTx" presStyleLbl="revTx" presStyleIdx="0" presStyleCnt="3">
        <dgm:presLayoutVars>
          <dgm:chMax val="0"/>
          <dgm:chPref val="0"/>
        </dgm:presLayoutVars>
      </dgm:prSet>
      <dgm:spPr/>
    </dgm:pt>
    <dgm:pt modelId="{296484C5-8735-42BE-B7D9-584CD172CAF7}" type="pres">
      <dgm:prSet presAssocID="{C01A622F-B583-4426-BC93-F75FB0142F3D}" presName="sibTrans" presStyleCnt="0"/>
      <dgm:spPr/>
    </dgm:pt>
    <dgm:pt modelId="{A7D01DFC-9538-4D90-A8CD-9AEF59CFB015}" type="pres">
      <dgm:prSet presAssocID="{AE69D374-696D-45F7-9798-9D03052E2FAD}" presName="compNode" presStyleCnt="0"/>
      <dgm:spPr/>
    </dgm:pt>
    <dgm:pt modelId="{176DDEDF-973C-4ADB-B38C-D727F75BE1FB}" type="pres">
      <dgm:prSet presAssocID="{AE69D374-696D-45F7-9798-9D03052E2FAD}" presName="bgRect" presStyleLbl="bgShp" presStyleIdx="1" presStyleCnt="3"/>
      <dgm:spPr/>
    </dgm:pt>
    <dgm:pt modelId="{7D4D29F9-C223-4970-9499-C2E42D3A6D84}" type="pres">
      <dgm:prSet presAssocID="{AE69D374-696D-45F7-9798-9D03052E2F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7245225C-114F-4873-83E0-A1DFE6DEEF1E}" type="pres">
      <dgm:prSet presAssocID="{AE69D374-696D-45F7-9798-9D03052E2FAD}" presName="spaceRect" presStyleCnt="0"/>
      <dgm:spPr/>
    </dgm:pt>
    <dgm:pt modelId="{EF46C26F-5510-4F9D-84EF-82EB8ADE5A8F}" type="pres">
      <dgm:prSet presAssocID="{AE69D374-696D-45F7-9798-9D03052E2FAD}" presName="parTx" presStyleLbl="revTx" presStyleIdx="1" presStyleCnt="3">
        <dgm:presLayoutVars>
          <dgm:chMax val="0"/>
          <dgm:chPref val="0"/>
        </dgm:presLayoutVars>
      </dgm:prSet>
      <dgm:spPr/>
    </dgm:pt>
    <dgm:pt modelId="{29079F9B-BD12-4249-A77C-768AFC012035}" type="pres">
      <dgm:prSet presAssocID="{38E06F67-C946-408E-A26A-F38F8E35AE3D}" presName="sibTrans" presStyleCnt="0"/>
      <dgm:spPr/>
    </dgm:pt>
    <dgm:pt modelId="{0098F6BB-7B38-492A-BCD8-D65C7A0EC081}" type="pres">
      <dgm:prSet presAssocID="{B6D12D9B-A52E-46A6-9011-14E58654E447}" presName="compNode" presStyleCnt="0"/>
      <dgm:spPr/>
    </dgm:pt>
    <dgm:pt modelId="{4CF0D5CF-4BB7-4602-86E9-8C7E66416C76}" type="pres">
      <dgm:prSet presAssocID="{B6D12D9B-A52E-46A6-9011-14E58654E447}" presName="bgRect" presStyleLbl="bgShp" presStyleIdx="2" presStyleCnt="3"/>
      <dgm:spPr/>
    </dgm:pt>
    <dgm:pt modelId="{C367FBE1-59C5-4ECB-A190-AEFA8404E9EE}" type="pres">
      <dgm:prSet presAssocID="{B6D12D9B-A52E-46A6-9011-14E58654E4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47CB745-B42B-4AAC-BB64-56D9E8C6403B}" type="pres">
      <dgm:prSet presAssocID="{B6D12D9B-A52E-46A6-9011-14E58654E447}" presName="spaceRect" presStyleCnt="0"/>
      <dgm:spPr/>
    </dgm:pt>
    <dgm:pt modelId="{14170408-A592-4418-89ED-BAC228610A40}" type="pres">
      <dgm:prSet presAssocID="{B6D12D9B-A52E-46A6-9011-14E58654E4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A0FD2B-8DC8-4543-B233-73B4326D86B6}" type="presOf" srcId="{AE69D374-696D-45F7-9798-9D03052E2FAD}" destId="{EF46C26F-5510-4F9D-84EF-82EB8ADE5A8F}" srcOrd="0" destOrd="0" presId="urn:microsoft.com/office/officeart/2018/2/layout/IconVerticalSolidList"/>
    <dgm:cxn modelId="{1F702645-ECBF-4303-BE29-56387B86E72F}" srcId="{5BC62BB0-1428-47AE-9BE4-5E70E7A28C21}" destId="{AE69D374-696D-45F7-9798-9D03052E2FAD}" srcOrd="1" destOrd="0" parTransId="{42009A46-AE2A-4C9C-B256-03A097765EA6}" sibTransId="{38E06F67-C946-408E-A26A-F38F8E35AE3D}"/>
    <dgm:cxn modelId="{A9A13146-7407-4DFF-A895-C6C3C07AB38B}" type="presOf" srcId="{B81A01D2-3349-41B8-AEC3-2AE5C264AB3F}" destId="{5C3AC1F8-0C39-491E-ADF7-751548AFDC72}" srcOrd="0" destOrd="0" presId="urn:microsoft.com/office/officeart/2018/2/layout/IconVerticalSolidList"/>
    <dgm:cxn modelId="{F41CEC6C-D813-4C57-A058-934A4ADE7DEE}" type="presOf" srcId="{B6D12D9B-A52E-46A6-9011-14E58654E447}" destId="{14170408-A592-4418-89ED-BAC228610A40}" srcOrd="0" destOrd="0" presId="urn:microsoft.com/office/officeart/2018/2/layout/IconVerticalSolidList"/>
    <dgm:cxn modelId="{11ADDA5A-77D7-44B6-AB3B-D4C3DBEBE7E4}" srcId="{5BC62BB0-1428-47AE-9BE4-5E70E7A28C21}" destId="{B6D12D9B-A52E-46A6-9011-14E58654E447}" srcOrd="2" destOrd="0" parTransId="{A311F38D-08C7-4029-BA22-F92EF638FA08}" sibTransId="{EFD8ABBE-481B-4039-8CD0-952221B1C065}"/>
    <dgm:cxn modelId="{DC71CE93-6603-49D0-822F-1348C9D9D4BA}" srcId="{5BC62BB0-1428-47AE-9BE4-5E70E7A28C21}" destId="{B81A01D2-3349-41B8-AEC3-2AE5C264AB3F}" srcOrd="0" destOrd="0" parTransId="{E4E24FA8-7C3B-435F-BFDB-F57D69876825}" sibTransId="{C01A622F-B583-4426-BC93-F75FB0142F3D}"/>
    <dgm:cxn modelId="{45D3A7D3-A018-4E6A-AA01-49DF4687BCCA}" type="presOf" srcId="{5BC62BB0-1428-47AE-9BE4-5E70E7A28C21}" destId="{52123B4F-2B9C-46CD-A52A-D9BD41FF743C}" srcOrd="0" destOrd="0" presId="urn:microsoft.com/office/officeart/2018/2/layout/IconVerticalSolidList"/>
    <dgm:cxn modelId="{819E9054-0EA6-4C97-A82F-F4711DE51817}" type="presParOf" srcId="{52123B4F-2B9C-46CD-A52A-D9BD41FF743C}" destId="{E02A6670-237B-4383-A903-55F800769D64}" srcOrd="0" destOrd="0" presId="urn:microsoft.com/office/officeart/2018/2/layout/IconVerticalSolidList"/>
    <dgm:cxn modelId="{73A928DA-D499-4620-9415-38CED8739B1A}" type="presParOf" srcId="{E02A6670-237B-4383-A903-55F800769D64}" destId="{C0BE5877-7309-4370-A475-AB870E89A160}" srcOrd="0" destOrd="0" presId="urn:microsoft.com/office/officeart/2018/2/layout/IconVerticalSolidList"/>
    <dgm:cxn modelId="{F520D350-6AA0-4650-89F7-EF39E6DC8550}" type="presParOf" srcId="{E02A6670-237B-4383-A903-55F800769D64}" destId="{89A387CD-ADCD-4D95-B507-E062389A5054}" srcOrd="1" destOrd="0" presId="urn:microsoft.com/office/officeart/2018/2/layout/IconVerticalSolidList"/>
    <dgm:cxn modelId="{31E2C2A5-03B3-48AB-BE82-50E1BE768A09}" type="presParOf" srcId="{E02A6670-237B-4383-A903-55F800769D64}" destId="{5BA0BE05-7AB7-4B03-B978-97CC9BA4E323}" srcOrd="2" destOrd="0" presId="urn:microsoft.com/office/officeart/2018/2/layout/IconVerticalSolidList"/>
    <dgm:cxn modelId="{C4F3F73F-6F20-423C-AEF1-FA16FE611FBD}" type="presParOf" srcId="{E02A6670-237B-4383-A903-55F800769D64}" destId="{5C3AC1F8-0C39-491E-ADF7-751548AFDC72}" srcOrd="3" destOrd="0" presId="urn:microsoft.com/office/officeart/2018/2/layout/IconVerticalSolidList"/>
    <dgm:cxn modelId="{34DF07DB-0AFF-4072-9E08-60556F1DA0C5}" type="presParOf" srcId="{52123B4F-2B9C-46CD-A52A-D9BD41FF743C}" destId="{296484C5-8735-42BE-B7D9-584CD172CAF7}" srcOrd="1" destOrd="0" presId="urn:microsoft.com/office/officeart/2018/2/layout/IconVerticalSolidList"/>
    <dgm:cxn modelId="{7F159AFB-B1E8-4BDF-A7FC-0047C624F44F}" type="presParOf" srcId="{52123B4F-2B9C-46CD-A52A-D9BD41FF743C}" destId="{A7D01DFC-9538-4D90-A8CD-9AEF59CFB015}" srcOrd="2" destOrd="0" presId="urn:microsoft.com/office/officeart/2018/2/layout/IconVerticalSolidList"/>
    <dgm:cxn modelId="{C98EF4A0-138A-465B-8B4E-EF089A73CDAA}" type="presParOf" srcId="{A7D01DFC-9538-4D90-A8CD-9AEF59CFB015}" destId="{176DDEDF-973C-4ADB-B38C-D727F75BE1FB}" srcOrd="0" destOrd="0" presId="urn:microsoft.com/office/officeart/2018/2/layout/IconVerticalSolidList"/>
    <dgm:cxn modelId="{FCA962C6-F773-4FFB-B8A4-A0D899ABA45B}" type="presParOf" srcId="{A7D01DFC-9538-4D90-A8CD-9AEF59CFB015}" destId="{7D4D29F9-C223-4970-9499-C2E42D3A6D84}" srcOrd="1" destOrd="0" presId="urn:microsoft.com/office/officeart/2018/2/layout/IconVerticalSolidList"/>
    <dgm:cxn modelId="{A4C39365-C9BB-4DAD-81AF-9E57C1F2948F}" type="presParOf" srcId="{A7D01DFC-9538-4D90-A8CD-9AEF59CFB015}" destId="{7245225C-114F-4873-83E0-A1DFE6DEEF1E}" srcOrd="2" destOrd="0" presId="urn:microsoft.com/office/officeart/2018/2/layout/IconVerticalSolidList"/>
    <dgm:cxn modelId="{6B3F47D5-F220-4D16-80A9-0D71D88F4C5E}" type="presParOf" srcId="{A7D01DFC-9538-4D90-A8CD-9AEF59CFB015}" destId="{EF46C26F-5510-4F9D-84EF-82EB8ADE5A8F}" srcOrd="3" destOrd="0" presId="urn:microsoft.com/office/officeart/2018/2/layout/IconVerticalSolidList"/>
    <dgm:cxn modelId="{00ADE223-CFCB-47D5-B2A3-C247899B6B57}" type="presParOf" srcId="{52123B4F-2B9C-46CD-A52A-D9BD41FF743C}" destId="{29079F9B-BD12-4249-A77C-768AFC012035}" srcOrd="3" destOrd="0" presId="urn:microsoft.com/office/officeart/2018/2/layout/IconVerticalSolidList"/>
    <dgm:cxn modelId="{6CF89BFE-94B5-4CA0-8BB8-FC4E60C20E21}" type="presParOf" srcId="{52123B4F-2B9C-46CD-A52A-D9BD41FF743C}" destId="{0098F6BB-7B38-492A-BCD8-D65C7A0EC081}" srcOrd="4" destOrd="0" presId="urn:microsoft.com/office/officeart/2018/2/layout/IconVerticalSolidList"/>
    <dgm:cxn modelId="{538D7286-BE68-43E0-8CE3-3AA844408914}" type="presParOf" srcId="{0098F6BB-7B38-492A-BCD8-D65C7A0EC081}" destId="{4CF0D5CF-4BB7-4602-86E9-8C7E66416C76}" srcOrd="0" destOrd="0" presId="urn:microsoft.com/office/officeart/2018/2/layout/IconVerticalSolidList"/>
    <dgm:cxn modelId="{BDBB06EC-1D08-448C-867A-0629AC4E267B}" type="presParOf" srcId="{0098F6BB-7B38-492A-BCD8-D65C7A0EC081}" destId="{C367FBE1-59C5-4ECB-A190-AEFA8404E9EE}" srcOrd="1" destOrd="0" presId="urn:microsoft.com/office/officeart/2018/2/layout/IconVerticalSolidList"/>
    <dgm:cxn modelId="{C462A694-96DF-48A0-8C74-755CE45AE3E0}" type="presParOf" srcId="{0098F6BB-7B38-492A-BCD8-D65C7A0EC081}" destId="{547CB745-B42B-4AAC-BB64-56D9E8C6403B}" srcOrd="2" destOrd="0" presId="urn:microsoft.com/office/officeart/2018/2/layout/IconVerticalSolidList"/>
    <dgm:cxn modelId="{D7CA0CA5-D6C1-493B-8BEB-C7184651FC79}" type="presParOf" srcId="{0098F6BB-7B38-492A-BCD8-D65C7A0EC081}" destId="{14170408-A592-4418-89ED-BAC228610A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E5877-7309-4370-A475-AB870E89A160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387CD-ADCD-4D95-B507-E062389A5054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C1F8-0C39-491E-ADF7-751548AFDC72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cyber attack occurs every 39 seconds</a:t>
          </a:r>
        </a:p>
      </dsp:txBody>
      <dsp:txXfrm>
        <a:off x="1927918" y="713"/>
        <a:ext cx="5075858" cy="1669193"/>
      </dsp:txXfrm>
    </dsp:sp>
    <dsp:sp modelId="{176DDEDF-973C-4ADB-B38C-D727F75BE1FB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D29F9-C223-4970-9499-C2E42D3A6D84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6C26F-5510-4F9D-84EF-82EB8ADE5A8F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95% of breaches caused by human error</a:t>
          </a:r>
        </a:p>
      </dsp:txBody>
      <dsp:txXfrm>
        <a:off x="1927918" y="2087205"/>
        <a:ext cx="5075858" cy="1669193"/>
      </dsp:txXfrm>
    </dsp:sp>
    <dsp:sp modelId="{4CF0D5CF-4BB7-4602-86E9-8C7E66416C76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7FBE1-59C5-4ECB-A190-AEFA8404E9EE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70408-A592-4418-89ED-BAC228610A40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Ransomware attacks doubled in 2023</a:t>
          </a:r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5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8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9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sv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F0690-1D74-E43A-1FB4-D07CD768EF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r="6" b="1479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200">
                <a:solidFill>
                  <a:srgbClr val="FFFFFF"/>
                </a:solidFill>
              </a:rPr>
              <a:t>Cybersecurity Should Be a Mandatory Course for All IT Students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Building a Secure Future
</a:t>
            </a:r>
          </a:p>
        </p:txBody>
      </p:sp>
    </p:spTree>
    <p:extLst>
      <p:ext uri="{BB962C8B-B14F-4D97-AF65-F5344CB8AC3E}">
        <p14:creationId xmlns:p14="http://schemas.microsoft.com/office/powerpoint/2010/main" val="154261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285965-2E0A-6C9F-AF38-D1EBDA0E3B7E}"/>
              </a:ext>
            </a:extLst>
          </p:cNvPr>
          <p:cNvSpPr txBox="1"/>
          <p:nvPr/>
        </p:nvSpPr>
        <p:spPr>
          <a:xfrm>
            <a:off x="1450776" y="2367171"/>
            <a:ext cx="92904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“We cannot afford to graduate IT professionals without cybersecurity knowledge</a:t>
            </a:r>
            <a:r>
              <a:rPr lang="en-US" sz="40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95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Back shot of a row of graduates">
            <a:extLst>
              <a:ext uri="{FF2B5EF4-FFF2-40B4-BE49-F238E27FC236}">
                <a16:creationId xmlns:a16="http://schemas.microsoft.com/office/drawing/2014/main" id="{B25DC8D2-B902-6D33-49C9-12F983566A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6" r="9564" b="-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“We cannot afford to graduate IT professionals without cybersecurity knowledge”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178259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480438" y="101648"/>
            <a:ext cx="7225012" cy="138738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Average cost of a data breach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92343" y="2379987"/>
            <a:ext cx="4800600" cy="957035"/>
          </a:xfrm>
        </p:spPr>
        <p:txBody>
          <a:bodyPr anchor="ctr">
            <a:normAutofit/>
          </a:bodyPr>
          <a:lstStyle/>
          <a:p>
            <a:pPr lvl="0"/>
            <a:r>
              <a:rPr lang="en-US" sz="1800" dirty="0">
                <a:solidFill>
                  <a:schemeClr val="tx2"/>
                </a:solidFill>
              </a:rPr>
              <a:t>$4.5M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A1A98-8969-66B5-4484-9194D06CA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64" y="1328259"/>
            <a:ext cx="6284159" cy="3060492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311EE511-399C-4028-151F-F95EEBFB4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35" y="5017415"/>
            <a:ext cx="10003218" cy="1546809"/>
          </a:xfrm>
        </p:spPr>
        <p:txBody>
          <a:bodyPr>
            <a:normAutofit/>
          </a:bodyPr>
          <a:lstStyle/>
          <a:p>
            <a:r>
              <a:rPr lang="en-US" dirty="0"/>
              <a:t>Can we afford to ignore security?</a:t>
            </a:r>
          </a:p>
        </p:txBody>
      </p:sp>
    </p:spTree>
    <p:extLst>
      <p:ext uri="{BB962C8B-B14F-4D97-AF65-F5344CB8AC3E}">
        <p14:creationId xmlns:p14="http://schemas.microsoft.com/office/powerpoint/2010/main" val="412511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700"/>
              <a:t>Current Threat Landscape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7BB31C7-2677-8072-65C7-67387D638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88518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24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/>
              <a:t>The Current Gap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CF344-8EBF-45FE-9443-84739A0F7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67" y="1208594"/>
            <a:ext cx="7241818" cy="46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0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When Security Knowledge Gaps Strike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D3DE2-1FF6-2189-0E72-42B4D5969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12" y="2416174"/>
            <a:ext cx="6681527" cy="42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9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Why Mandatory?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pPr lvl="0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“Every IT Role = Security Role” </a:t>
            </a:r>
          </a:p>
          <a:p>
            <a:pPr lvl="0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“Security from Day One” </a:t>
            </a:r>
          </a:p>
          <a:p>
            <a:pPr lvl="0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“One Weak Link → Whole System at Risk”</a:t>
            </a:r>
          </a:p>
        </p:txBody>
      </p:sp>
      <p:pic>
        <p:nvPicPr>
          <p:cNvPr id="5" name="Graphic 4" descr="Hierarchy">
            <a:extLst>
              <a:ext uri="{FF2B5EF4-FFF2-40B4-BE49-F238E27FC236}">
                <a16:creationId xmlns:a16="http://schemas.microsoft.com/office/drawing/2014/main" id="{E1106BD1-1C1A-D33A-CD0D-EE0856061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776" y="175260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610961" y="1229930"/>
            <a:ext cx="4953000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Benefits to Students (Career Focus)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611121" y="3129387"/>
            <a:ext cx="4952681" cy="3728613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chemeClr val="tx2"/>
                </a:solidFill>
              </a:rPr>
              <a:t> “3.5 million unfilled positions” </a:t>
            </a:r>
          </a:p>
          <a:p>
            <a:pPr lvl="0"/>
            <a:r>
              <a:rPr lang="en-US" sz="1800" dirty="0">
                <a:solidFill>
                  <a:schemeClr val="tx2"/>
                </a:solidFill>
              </a:rPr>
              <a:t>“15-20% salary increase” </a:t>
            </a:r>
          </a:p>
          <a:p>
            <a:pPr lvl="0"/>
            <a:r>
              <a:rPr lang="en-US" sz="1800" dirty="0">
                <a:solidFill>
                  <a:schemeClr val="tx2"/>
                </a:solidFill>
              </a:rPr>
              <a:t>“Essential skill for advancement” </a:t>
            </a:r>
          </a:p>
          <a:p>
            <a:pPr lvl="0"/>
            <a:r>
              <a:rPr lang="en-US" sz="1800" dirty="0">
                <a:solidFill>
                  <a:schemeClr val="tx2"/>
                </a:solidFill>
              </a:rPr>
              <a:t> “Stand out in job market”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C7DE8-50CE-C174-9BA9-5D49484E07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0107" y="257499"/>
            <a:ext cx="5442708" cy="6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9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Job Market Demand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7E9028-FA28-B425-9AEE-D46410508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71" y="318209"/>
            <a:ext cx="6848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0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 “Making It Happen”</a:t>
            </a:r>
          </a:p>
        </p:txBody>
      </p:sp>
      <p:pic>
        <p:nvPicPr>
          <p:cNvPr id="8" name="Graphic 7" descr="Table">
            <a:extLst>
              <a:ext uri="{FF2B5EF4-FFF2-40B4-BE49-F238E27FC236}">
                <a16:creationId xmlns:a16="http://schemas.microsoft.com/office/drawing/2014/main" id="{88C91C17-2129-473A-F8E6-5F7FEF270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Integration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Add to existing courses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Security modules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Practical exercises  </a:t>
            </a:r>
          </a:p>
          <a:p>
            <a:r>
              <a:rPr lang="en-US" sz="2200" dirty="0">
                <a:solidFill>
                  <a:schemeClr val="tx2"/>
                </a:solidFill>
              </a:rPr>
              <a:t>Core Topics    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 Basic principles  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 Common vulnerabilities    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 Security testing  </a:t>
            </a:r>
          </a:p>
          <a:p>
            <a:r>
              <a:rPr lang="en-US" sz="1800" dirty="0">
                <a:solidFill>
                  <a:schemeClr val="tx2"/>
                </a:solidFill>
              </a:rPr>
              <a:t>. Hands-on Approach    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Real case studies   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Lab exercises   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Team projects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5260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4261D"/>
      </a:dk2>
      <a:lt2>
        <a:srgbClr val="E6E2E8"/>
      </a:lt2>
      <a:accent1>
        <a:srgbClr val="6CB246"/>
      </a:accent1>
      <a:accent2>
        <a:srgbClr val="91AB39"/>
      </a:accent2>
      <a:accent3>
        <a:srgbClr val="B4A047"/>
      </a:accent3>
      <a:accent4>
        <a:srgbClr val="B1693B"/>
      </a:accent4>
      <a:accent5>
        <a:srgbClr val="C34D4F"/>
      </a:accent5>
      <a:accent6>
        <a:srgbClr val="B13B6F"/>
      </a:accent6>
      <a:hlink>
        <a:srgbClr val="BF51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BlockprintVTI</vt:lpstr>
      <vt:lpstr>Cybersecurity Should Be a Mandatory Course for All IT Students</vt:lpstr>
      <vt:lpstr>Average cost of a data breach </vt:lpstr>
      <vt:lpstr>Current Threat Landscape</vt:lpstr>
      <vt:lpstr>The Current Gap</vt:lpstr>
      <vt:lpstr>When Security Knowledge Gaps Strike</vt:lpstr>
      <vt:lpstr>Why Mandatory? </vt:lpstr>
      <vt:lpstr>Benefits to Students (Career Focus)</vt:lpstr>
      <vt:lpstr>Job Market Demand</vt:lpstr>
      <vt:lpstr> “Making It Happen”</vt:lpstr>
      <vt:lpstr>PowerPoint Presentation</vt:lpstr>
      <vt:lpstr>“We cannot afford to graduate IT professionals without cybersecurity knowledge”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Should Be a Mandatory Course for All IT Students</dc:title>
  <dc:creator>Jem Carlo Austria</dc:creator>
  <cp:lastModifiedBy>Jem Carlo Austria</cp:lastModifiedBy>
  <cp:revision>3</cp:revision>
  <dcterms:created xsi:type="dcterms:W3CDTF">2024-11-03T11:14:38Z</dcterms:created>
  <dcterms:modified xsi:type="dcterms:W3CDTF">2024-11-04T00:11:11Z</dcterms:modified>
</cp:coreProperties>
</file>