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5"/>
  </p:notesMasterIdLst>
  <p:sldIdLst>
    <p:sldId id="256" r:id="rId2"/>
    <p:sldId id="268" r:id="rId3"/>
    <p:sldId id="264" r:id="rId4"/>
    <p:sldId id="263" r:id="rId5"/>
    <p:sldId id="265" r:id="rId6"/>
    <p:sldId id="266" r:id="rId7"/>
    <p:sldId id="267" r:id="rId8"/>
    <p:sldId id="270" r:id="rId9"/>
    <p:sldId id="269" r:id="rId10"/>
    <p:sldId id="323" r:id="rId11"/>
    <p:sldId id="271" r:id="rId12"/>
    <p:sldId id="272" r:id="rId13"/>
    <p:sldId id="273" r:id="rId14"/>
    <p:sldId id="284" r:id="rId15"/>
    <p:sldId id="285" r:id="rId16"/>
    <p:sldId id="282" r:id="rId17"/>
    <p:sldId id="274" r:id="rId18"/>
    <p:sldId id="275" r:id="rId19"/>
    <p:sldId id="286" r:id="rId20"/>
    <p:sldId id="287" r:id="rId21"/>
    <p:sldId id="288" r:id="rId22"/>
    <p:sldId id="289" r:id="rId23"/>
    <p:sldId id="290" r:id="rId24"/>
    <p:sldId id="291" r:id="rId25"/>
    <p:sldId id="294" r:id="rId26"/>
    <p:sldId id="293" r:id="rId27"/>
    <p:sldId id="292" r:id="rId28"/>
    <p:sldId id="295" r:id="rId29"/>
    <p:sldId id="296" r:id="rId30"/>
    <p:sldId id="297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8" r:id="rId39"/>
    <p:sldId id="298" r:id="rId40"/>
    <p:sldId id="302" r:id="rId41"/>
    <p:sldId id="300" r:id="rId42"/>
    <p:sldId id="301" r:id="rId43"/>
    <p:sldId id="303" r:id="rId44"/>
    <p:sldId id="317" r:id="rId45"/>
    <p:sldId id="322" r:id="rId46"/>
    <p:sldId id="319" r:id="rId47"/>
    <p:sldId id="299" r:id="rId48"/>
    <p:sldId id="320" r:id="rId49"/>
    <p:sldId id="315" r:id="rId50"/>
    <p:sldId id="321" r:id="rId51"/>
    <p:sldId id="316" r:id="rId52"/>
    <p:sldId id="312" r:id="rId53"/>
    <p:sldId id="259" r:id="rId5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 autoAdjust="0"/>
    <p:restoredTop sz="86429" autoAdjust="0"/>
  </p:normalViewPr>
  <p:slideViewPr>
    <p:cSldViewPr snapToGrid="0">
      <p:cViewPr varScale="1">
        <p:scale>
          <a:sx n="100" d="100"/>
          <a:sy n="100" d="100"/>
        </p:scale>
        <p:origin x="168" y="78"/>
      </p:cViewPr>
      <p:guideLst/>
    </p:cSldViewPr>
  </p:slideViewPr>
  <p:outlineViewPr>
    <p:cViewPr>
      <p:scale>
        <a:sx n="33" d="100"/>
        <a:sy n="33" d="100"/>
      </p:scale>
      <p:origin x="0" y="-113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17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E5828-5D53-4C69-997D-7A1DD0846B44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398E8-CF40-4E3A-B849-5DFC67493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5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8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78"/>
            <a:ext cx="103632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2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AAAE48C7-9ECF-49DA-961C-1BB542692A3D}" type="datetime1">
              <a:rPr lang="en-US" smtClean="0"/>
              <a:t>9/13/2017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49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72AB4-3AFB-4B32-AC1B-C168BD4AD9A6}" type="datetime1">
              <a:rPr lang="en-US" smtClean="0"/>
              <a:t>9/13/2017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1"/>
            <a:ext cx="2590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569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EEA67-B4D0-43AC-B433-310AF18A87FC}" type="datetime1">
              <a:rPr lang="en-US" smtClean="0"/>
              <a:t>9/13/2017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6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F995E-3A7A-4F7E-BD75-B90012069565}" type="datetime1">
              <a:rPr lang="en-US" smtClean="0"/>
              <a:t>9/13/2017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EF466-E8BF-404A-B28F-5217BAB38006}" type="datetime1">
              <a:rPr lang="en-US" smtClean="0"/>
              <a:t>9/13/2017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C1EF0-0680-4FA1-8C29-DE5DAFD110A6}" type="datetime1">
              <a:rPr lang="en-US" smtClean="0"/>
              <a:t>9/13/2017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2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846BE-EC03-4D8D-B925-17DCACD46035}" type="datetime1">
              <a:rPr lang="en-US" smtClean="0"/>
              <a:t>9/13/2017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3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03B82-B254-4D3D-8A0C-B5D5DE1FDDAE}" type="datetime1">
              <a:rPr lang="en-US" smtClean="0"/>
              <a:t>9/13/2017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9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4F180-9DB1-44CE-8489-235AB877DE85}" type="datetime1">
              <a:rPr lang="en-US" smtClean="0"/>
              <a:t>9/13/2017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3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60802-5F16-4EE1-8D15-A551C148E595}" type="datetime1">
              <a:rPr lang="en-US" smtClean="0"/>
              <a:t>9/13/2017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5C737-EA7C-4E15-9C32-9DB90E22946A}" type="datetime1">
              <a:rPr lang="en-US" smtClean="0"/>
              <a:t>9/13/2017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5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fld id="{681C472A-FDC1-499D-AA2E-2EE2A0332C66}" type="datetime1">
              <a:rPr lang="en-US" smtClean="0"/>
              <a:t>9/13/2017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2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3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3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5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8" y="133350"/>
            <a:ext cx="474662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130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y.github.io/levels/1/challenges/1" TargetMode="External"/><Relationship Id="rId4" Type="http://schemas.openxmlformats.org/officeDocument/2006/relationships/hyperlink" Target="https://in.udacity.com/course/how-to-use-git-and-github--ud775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Git-Basics" TargetMode="External"/><Relationship Id="rId2" Type="http://schemas.openxmlformats.org/officeDocument/2006/relationships/hyperlink" Target="https://services.github.com/on-demand/downloads/github-git-cheat-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it-Branching-Basic-Branching-and-Merging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udacity.com/2015/06/a-beginners-git-github-tutorial.html" TargetMode="External"/><Relationship Id="rId2" Type="http://schemas.openxmlformats.org/officeDocument/2006/relationships/hyperlink" Target="http://blog.scottlowe.org/2015/01/14/non-programmer-git-int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scottlowe.org/2015/01/27/using-fork-branch-git-workflow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working-with-jupyter-notebook-files-on-github/" TargetMode="External"/><Relationship Id="rId2" Type="http://schemas.openxmlformats.org/officeDocument/2006/relationships/hyperlink" Target="https://dannguyen.github.io/github-for-portfolios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theindustry.cc/2013/01/14/show-your-code-use-github-to-maintain-your-code-portfolio/" TargetMode="External"/><Relationship Id="rId2" Type="http://schemas.openxmlformats.org/officeDocument/2006/relationships/hyperlink" Target="https://dannguyen.github.io/github-for-portfolio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9780" y="1781176"/>
            <a:ext cx="8092440" cy="1470025"/>
          </a:xfrm>
        </p:spPr>
        <p:txBody>
          <a:bodyPr/>
          <a:lstStyle/>
          <a:p>
            <a:r>
              <a:rPr lang="en-US" dirty="0" smtClean="0"/>
              <a:t>Git and Github:</a:t>
            </a:r>
            <a:br>
              <a:rPr lang="en-US" dirty="0" smtClean="0"/>
            </a:br>
            <a:r>
              <a:rPr lang="en-US" dirty="0" smtClean="0"/>
              <a:t>Version Control and Collaboration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R. Bradley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r="4945"/>
          <a:stretch/>
        </p:blipFill>
        <p:spPr>
          <a:xfrm>
            <a:off x="1011676" y="2120383"/>
            <a:ext cx="11025188" cy="3083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3125" y="2870904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 smtClean="0">
                <a:sym typeface="Symbol" panose="05050102010706020507" pitchFamily="18" charset="2"/>
              </a:rPr>
              <a:t></a:t>
            </a:r>
            <a:r>
              <a:rPr lang="en-US" sz="1400" dirty="0" smtClean="0"/>
              <a:t>test </a:t>
            </a:r>
            <a:r>
              <a:rPr lang="en-US" sz="1400" dirty="0" smtClean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942279" y="2851447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 smtClean="0">
                <a:sym typeface="Symbol" panose="05050102010706020507" pitchFamily="18" charset="2"/>
              </a:rPr>
              <a:t></a:t>
            </a:r>
            <a:r>
              <a:rPr lang="en-US" sz="1400" dirty="0" smtClean="0"/>
              <a:t>test </a:t>
            </a:r>
            <a:r>
              <a:rPr lang="en-US" sz="1400" dirty="0" smtClean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83998" y="4190624"/>
            <a:ext cx="201529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 work on  </a:t>
            </a:r>
            <a:r>
              <a:rPr lang="en-US" sz="1400" dirty="0" smtClean="0">
                <a:sym typeface="Symbol" panose="05050102010706020507" pitchFamily="18" charset="2"/>
              </a:rPr>
              <a:t></a:t>
            </a:r>
            <a:r>
              <a:rPr lang="en-US" sz="1400" dirty="0" smtClean="0"/>
              <a:t>test </a:t>
            </a:r>
            <a:r>
              <a:rPr lang="en-US" sz="1400" dirty="0" smtClean="0">
                <a:sym typeface="Symbol" panose="05050102010706020507" pitchFamily="18" charset="2"/>
              </a:rPr>
              <a:t> version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37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585" y="1584773"/>
            <a:ext cx="4357119" cy="25588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1" y="1584774"/>
            <a:ext cx="4357119" cy="25588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65557" y="3303378"/>
            <a:ext cx="1820562" cy="115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18" y="883011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8379" y="883011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219200" y="4226560"/>
            <a:ext cx="10690578" cy="2306320"/>
          </a:xfrm>
        </p:spPr>
        <p:txBody>
          <a:bodyPr/>
          <a:lstStyle/>
          <a:p>
            <a:r>
              <a:rPr lang="en-US" dirty="0" smtClean="0"/>
              <a:t>Only one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 smtClean="0"/>
              <a:t> will ever appear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r>
              <a:rPr lang="en-US" dirty="0" smtClean="0"/>
              <a:t>Git permits switching between versions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Git will apply whatever changes are appropriate for the version you want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Git Command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1793" r="92900"/>
          <a:stretch/>
        </p:blipFill>
        <p:spPr>
          <a:xfrm>
            <a:off x="4685232" y="2116474"/>
            <a:ext cx="2980164" cy="45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2526"/>
            <a:ext cx="10836442" cy="5163637"/>
          </a:xfrm>
        </p:spPr>
        <p:txBody>
          <a:bodyPr/>
          <a:lstStyle/>
          <a:p>
            <a:r>
              <a:rPr lang="en-US" dirty="0" smtClean="0"/>
              <a:t>Change directory to the git-tutorial folder</a:t>
            </a:r>
          </a:p>
          <a:p>
            <a:pPr lvl="1"/>
            <a:r>
              <a:rPr lang="en-US" dirty="0" smtClean="0"/>
              <a:t>Type drive letter </a:t>
            </a:r>
            <a:r>
              <a:rPr lang="en-US" dirty="0" smtClean="0"/>
              <a:t>corresponding to the location of </a:t>
            </a:r>
            <a:r>
              <a:rPr lang="en-US" dirty="0" smtClean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 smtClean="0"/>
              <a:t> folder, then a colon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/>
            <a:r>
              <a:rPr lang="en-US" dirty="0" smtClean="0"/>
              <a:t>Copy file path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 smtClean="0"/>
              <a:t>  from Windows Explorer,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Paste into Git Command window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 smtClean="0">
                <a:cs typeface="Courier New" panose="02070309020205020404" pitchFamily="49" charset="0"/>
              </a:rPr>
              <a:t> command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 smtClean="0">
                <a:cs typeface="Courier New" panose="02070309020205020404" pitchFamily="49" charset="0"/>
              </a:rPr>
              <a:t> = </a:t>
            </a:r>
            <a:r>
              <a:rPr lang="en-US" b="1" u="sng" dirty="0" smtClean="0">
                <a:cs typeface="Courier New" panose="02070309020205020404" pitchFamily="49" charset="0"/>
              </a:rPr>
              <a:t>c</a:t>
            </a:r>
            <a:r>
              <a:rPr lang="en-US" dirty="0" smtClean="0">
                <a:cs typeface="Courier New" panose="02070309020205020404" pitchFamily="49" charset="0"/>
              </a:rPr>
              <a:t>hange </a:t>
            </a:r>
            <a:r>
              <a:rPr lang="en-US" b="1" u="sng" dirty="0" smtClean="0">
                <a:cs typeface="Courier New" panose="02070309020205020404" pitchFamily="49" charset="0"/>
              </a:rPr>
              <a:t>d</a:t>
            </a:r>
            <a:r>
              <a:rPr lang="en-US" dirty="0" smtClean="0">
                <a:cs typeface="Courier New" panose="02070309020205020404" pitchFamily="49" charset="0"/>
              </a:rPr>
              <a:t>irectories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Pasting requires right-clicking on upper left Git icon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See subsequent slides for screenshots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13" y="1447800"/>
            <a:ext cx="644842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8074" y="1856234"/>
            <a:ext cx="416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Your drive will most likely be c: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673400"/>
            <a:ext cx="82677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60" t="4405" r="80976" b="58869"/>
          <a:stretch/>
        </p:blipFill>
        <p:spPr>
          <a:xfrm>
            <a:off x="1106906" y="1219200"/>
            <a:ext cx="6460957" cy="3777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7" y="2511425"/>
            <a:ext cx="6448425" cy="373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9137" y="2981325"/>
            <a:ext cx="6391275" cy="619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18938"/>
            <a:ext cx="10363200" cy="500722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Initialize the folder as a git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This tells git to start </a:t>
            </a:r>
            <a:r>
              <a:rPr lang="en-US" dirty="0" smtClean="0"/>
              <a:t>tracking changes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init</a:t>
            </a:r>
            <a:r>
              <a:rPr lang="en-US" dirty="0" smtClean="0"/>
              <a:t> in Git Command window,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9887" y="3533775"/>
            <a:ext cx="6391275" cy="82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 smtClean="0"/>
              <a:t> as a file for git to keep track of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 smtClean="0"/>
              <a:t>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5137" y="3672682"/>
            <a:ext cx="6391275" cy="54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2842"/>
            <a:ext cx="10363200" cy="504332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Check status of folder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dirty="0" smtClean="0"/>
              <a:t>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52725" y="3848100"/>
            <a:ext cx="6391275" cy="206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86590"/>
            <a:ext cx="10607842" cy="51395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Commit initial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Type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my.py –m “message”</a:t>
            </a:r>
            <a:r>
              <a:rPr lang="en-US" dirty="0" smtClean="0"/>
              <a:t>, then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dirty="0" smtClean="0"/>
              <a:t>The message give a brief description of the change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… our message will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“Initial commit”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0353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7500" y="5648325"/>
            <a:ext cx="6391275" cy="11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and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4031"/>
            <a:ext cx="10363200" cy="50305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You may well have been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pPr>
              <a:spcBef>
                <a:spcPts val="0"/>
              </a:spcBef>
            </a:pPr>
            <a:r>
              <a:rPr lang="en-US" dirty="0"/>
              <a:t>P</a:t>
            </a:r>
            <a:r>
              <a:rPr lang="en-US" dirty="0" smtClean="0"/>
              <a:t>lace for storing/distributing files: </a:t>
            </a:r>
            <a:r>
              <a:rPr lang="en-US" i="1" dirty="0" smtClean="0"/>
              <a:t>repository </a:t>
            </a:r>
            <a:r>
              <a:rPr lang="en-US" dirty="0" smtClean="0"/>
              <a:t>(</a:t>
            </a:r>
            <a:r>
              <a:rPr lang="en-US" i="1" dirty="0" smtClean="0"/>
              <a:t>repo</a:t>
            </a:r>
            <a:r>
              <a:rPr lang="en-US" dirty="0" smtClean="0"/>
              <a:t>)</a:t>
            </a:r>
            <a:endParaRPr lang="en-US" i="1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Git is integrated with Github site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Git provides for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89" y="3173757"/>
            <a:ext cx="4857044" cy="35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You’ll need to perform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US" dirty="0" smtClean="0"/>
              <a:t>command each time you want to commit changes to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06906"/>
            <a:ext cx="10363200" cy="501925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We will revise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 smtClean="0"/>
              <a:t> so create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branch test</a:t>
            </a:r>
            <a:r>
              <a:rPr lang="en-US" dirty="0" smtClean="0"/>
              <a:t>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51142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7950" y="5657850"/>
            <a:ext cx="6391275" cy="58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Check to make sure you created a branch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dirty="0" smtClean="0"/>
              <a:t>gets list of branches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 shows which branch you are working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619750"/>
            <a:ext cx="6391275" cy="942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Change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</a:t>
            </a:r>
            <a:r>
              <a:rPr lang="en-US" dirty="0" smtClean="0"/>
              <a:t>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 smtClean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8194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334000"/>
            <a:ext cx="6391275" cy="122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Revise the Python Program in Spyder, and save, close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10" y="1779671"/>
            <a:ext cx="82391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Make desired revisions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… so the working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branch is not disrupted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… make sure revisions work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… then merge back into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branch when you want to finalize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89242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14450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 smtClean="0"/>
              <a:t>, then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0"/>
              </a:spcBef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“Comment out print statement”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1300" y="4295775"/>
            <a:ext cx="6391275" cy="2266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07" y="266131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0654"/>
            <a:ext cx="10363200" cy="511551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For illustration, go back to master branch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  <a:r>
              <a:rPr lang="en-US" dirty="0" smtClean="0"/>
              <a:t>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 smtClean="0"/>
              <a:t> in Spyder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53757" y="5572125"/>
            <a:ext cx="6391275" cy="71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9903" r="47491" b="13448"/>
          <a:stretch/>
        </p:blipFill>
        <p:spPr>
          <a:xfrm>
            <a:off x="6964132" y="3496553"/>
            <a:ext cx="4326203" cy="3224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1451" y="2661315"/>
            <a:ext cx="3993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Code is 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 smtClean="0">
                <a:solidFill>
                  <a:srgbClr val="FF0000"/>
                </a:solidFill>
              </a:rPr>
              <a:t> branch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is untouched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3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Merge changes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 into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merge test</a:t>
            </a:r>
            <a:r>
              <a:rPr lang="en-US" dirty="0" smtClean="0"/>
              <a:t>, </a:t>
            </a:r>
            <a:r>
              <a:rPr lang="en-US" dirty="0"/>
              <a:t>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45189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048250"/>
            <a:ext cx="6391275" cy="11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0316"/>
            <a:ext cx="10363200" cy="506584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Now check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 smtClean="0"/>
              <a:t>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branch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It reflects the change made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23" y="2184095"/>
            <a:ext cx="7726049" cy="453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can be important for another reason</a:t>
            </a:r>
          </a:p>
          <a:p>
            <a:pPr lvl="1"/>
            <a:r>
              <a:rPr lang="en-US" dirty="0" smtClean="0"/>
              <a:t>Publish a portfolio of work for use in your job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28725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Delete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branch –d test</a:t>
            </a:r>
            <a:r>
              <a:rPr lang="en-US" dirty="0" smtClean="0"/>
              <a:t>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 smtClean="0"/>
              <a:t>, </a:t>
            </a:r>
            <a:r>
              <a:rPr lang="en-US" dirty="0"/>
              <a:t>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smtClean="0">
                <a:cs typeface="Courier New" panose="02070309020205020404" pitchFamily="49" charset="0"/>
              </a:rPr>
              <a:t>to verify deletion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7495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Revert to a former commit level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en-US" dirty="0" smtClean="0"/>
              <a:t>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/>
              <a:t> to see commit history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5114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reset --hard commit-hash-number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1526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1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2193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59556"/>
            <a:ext cx="10363200" cy="51666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Check out the file in Spyder… back to original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You need to close the file in Spyder, then reopen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22" y="2035289"/>
            <a:ext cx="7573962" cy="44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desktop git</a:t>
            </a:r>
          </a:p>
          <a:p>
            <a:pPr lvl="1"/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https://git-scm.com/download/win</a:t>
            </a:r>
            <a:r>
              <a:rPr lang="en-US" dirty="0"/>
              <a:t> </a:t>
            </a:r>
          </a:p>
          <a:p>
            <a:r>
              <a:rPr lang="en-US" dirty="0" smtClean="0"/>
              <a:t>udacity.com </a:t>
            </a:r>
            <a:r>
              <a:rPr lang="en-US" dirty="0"/>
              <a:t>course</a:t>
            </a:r>
          </a:p>
          <a:p>
            <a:pPr lvl="1"/>
            <a:r>
              <a:rPr lang="en-US" dirty="0">
                <a:hlinkClick r:id="rId4"/>
              </a:rPr>
              <a:t>https://in.udacity.com/course/how-to-use-git-and-github--ud775/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Online interactive tutorial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try.github.io/levels/1/challenges/1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  <a:p>
            <a:pPr lvl="1"/>
            <a:r>
              <a:rPr lang="en-US" dirty="0">
                <a:hlinkClick r:id="rId2"/>
              </a:rPr>
              <a:t>https://services.github.com/on-demand/downloads/github-git-cheat-sheet.pdf</a:t>
            </a:r>
            <a:r>
              <a:rPr lang="en-US" dirty="0"/>
              <a:t> </a:t>
            </a:r>
          </a:p>
          <a:p>
            <a:r>
              <a:rPr lang="en-US" dirty="0"/>
              <a:t>Written tutorials</a:t>
            </a:r>
          </a:p>
          <a:p>
            <a:pPr lvl="1"/>
            <a:r>
              <a:rPr lang="en-US" dirty="0">
                <a:hlinkClick r:id="rId3"/>
              </a:rPr>
              <a:t>https://git-scm.com/book/en/v2/Getting-Started-Git-Basics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Branching &amp; merging</a:t>
            </a:r>
          </a:p>
          <a:p>
            <a:pPr lvl="2"/>
            <a:r>
              <a:rPr lang="en-US" dirty="0">
                <a:hlinkClick r:id="rId4"/>
              </a:rPr>
              <a:t>https://git-scm.com/book/en/v2/Git-Branching-Basic-Branching-and-Merging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tutorials</a:t>
            </a:r>
          </a:p>
          <a:p>
            <a:pPr lvl="1"/>
            <a:r>
              <a:rPr lang="en-US" dirty="0" smtClean="0">
                <a:hlinkClick r:id="rId2"/>
              </a:rPr>
              <a:t>Udacity:</a:t>
            </a:r>
            <a:r>
              <a:rPr lang="en-US" dirty="0">
                <a:hlinkClick r:id="rId3"/>
              </a:rPr>
              <a:t>http://blog.udacity.com/2015/06/a-beginners-git-github-tutorial.html</a:t>
            </a:r>
            <a:r>
              <a:rPr lang="en-US" dirty="0"/>
              <a:t>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://blog.scottlowe.org/2015/01/14/non-programmer-git-intro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http://blog.scottlowe.org/2015/01/27/using-fork-branch-git-workflow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73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Portfolios on Github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Repositories (Repos)</a:t>
            </a:r>
          </a:p>
          <a:p>
            <a:r>
              <a:rPr lang="en-US" dirty="0" smtClean="0"/>
              <a:t>Github 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49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Create account: </a:t>
            </a:r>
            <a:r>
              <a:rPr lang="en-US" dirty="0" smtClean="0"/>
              <a:t>go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Create a repository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33045" y="2764623"/>
            <a:ext cx="8121121" cy="3888833"/>
            <a:chOff x="1933045" y="2764623"/>
            <a:chExt cx="8121121" cy="3888833"/>
          </a:xfrm>
        </p:grpSpPr>
        <p:grpSp>
          <p:nvGrpSpPr>
            <p:cNvPr id="7" name="Group 6"/>
            <p:cNvGrpSpPr/>
            <p:nvPr/>
          </p:nvGrpSpPr>
          <p:grpSpPr>
            <a:xfrm>
              <a:off x="1933045" y="2764623"/>
              <a:ext cx="8121121" cy="3888833"/>
              <a:chOff x="1933045" y="2969167"/>
              <a:chExt cx="8121121" cy="388883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b="34751"/>
              <a:stretch/>
            </p:blipFill>
            <p:spPr>
              <a:xfrm>
                <a:off x="1933045" y="2969167"/>
                <a:ext cx="8121121" cy="3888833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710863" y="3681663"/>
                <a:ext cx="300790" cy="39704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811168" y="3944550"/>
              <a:ext cx="779793" cy="1875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511143" y="1727591"/>
            <a:ext cx="3956518" cy="841329"/>
            <a:chOff x="1868556" y="702339"/>
            <a:chExt cx="5895892" cy="125372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8556" y="784478"/>
              <a:ext cx="4484536" cy="117158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70" t="21853" r="35916" b="24246"/>
            <a:stretch/>
          </p:blipFill>
          <p:spPr>
            <a:xfrm>
              <a:off x="6508142" y="702339"/>
              <a:ext cx="1256306" cy="120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59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0988"/>
            <a:ext cx="10363200" cy="511290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Have you revised a working program, and then it didn’t work anymore?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Version control permits program development while avoiding breaking a program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You can always revert to a previous functional copy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Git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For a sole developer:</a:t>
            </a:r>
          </a:p>
          <a:p>
            <a:pPr lvl="2">
              <a:spcBef>
                <a:spcPts val="300"/>
              </a:spcBef>
            </a:pPr>
            <a:r>
              <a:rPr lang="en-US" dirty="0" smtClean="0"/>
              <a:t>Install git on your computer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</a:t>
            </a:r>
            <a:r>
              <a:rPr lang="en-US" dirty="0" smtClean="0"/>
              <a:t>or collaboration</a:t>
            </a:r>
          </a:p>
          <a:p>
            <a:pPr lvl="2">
              <a:spcBef>
                <a:spcPts val="300"/>
              </a:spcBef>
            </a:pPr>
            <a:r>
              <a:rPr lang="en-US" dirty="0" smtClean="0"/>
              <a:t>Use desktop git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79842"/>
            <a:ext cx="10363200" cy="4678363"/>
          </a:xfrm>
        </p:spPr>
        <p:txBody>
          <a:bodyPr/>
          <a:lstStyle/>
          <a:p>
            <a:r>
              <a:rPr lang="en-US" dirty="0"/>
              <a:t>Choose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smtClean="0">
                <a:cs typeface="Courier New" panose="02070309020205020404" pitchFamily="49" charset="0"/>
              </a:rPr>
              <a:t>repository (free)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Choose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 this repository with a README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8" y="3061938"/>
            <a:ext cx="4313463" cy="34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6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Click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Upload Files</a:t>
            </a:r>
            <a:r>
              <a:rPr lang="en-US" dirty="0" smtClean="0"/>
              <a:t> button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Select files or drag to browser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Change commit message if desired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Click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Changes</a:t>
            </a:r>
            <a:r>
              <a:rPr lang="en-US" dirty="0" smtClean="0"/>
              <a:t> button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20" y="1246911"/>
            <a:ext cx="7459640" cy="54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r>
              <a:rPr lang="en-US" dirty="0" smtClean="0"/>
              <a:t>Good artifacts of </a:t>
            </a:r>
            <a:r>
              <a:rPr lang="en-US" dirty="0"/>
              <a:t>your experience in a </a:t>
            </a:r>
            <a:r>
              <a:rPr lang="en-US" dirty="0" smtClean="0"/>
              <a:t>Github repo:</a:t>
            </a:r>
          </a:p>
          <a:p>
            <a:pPr lvl="1"/>
            <a:r>
              <a:rPr lang="en-US" dirty="0" smtClean="0"/>
              <a:t>Code, Jupyter notebooks, presentations, reports, etc. </a:t>
            </a:r>
          </a:p>
          <a:p>
            <a:pPr lvl="1"/>
            <a:r>
              <a:rPr lang="en-US" dirty="0" smtClean="0"/>
              <a:t>Use multiple repos</a:t>
            </a:r>
          </a:p>
          <a:p>
            <a:pPr lvl="2"/>
            <a:r>
              <a:rPr lang="en-US" dirty="0" smtClean="0"/>
              <a:t>Focus each on different topics, job searches</a:t>
            </a:r>
          </a:p>
          <a:p>
            <a:pPr lvl="1"/>
            <a:r>
              <a:rPr lang="en-US" dirty="0" smtClean="0"/>
              <a:t>Jupyter notebooks in repos are rendered as html web pages</a:t>
            </a:r>
          </a:p>
          <a:p>
            <a:pPr lvl="2"/>
            <a:r>
              <a:rPr lang="en-US" dirty="0" smtClean="0"/>
              <a:t>Opportunity to show your work and explain what you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3212"/>
            <a:ext cx="10363200" cy="5042951"/>
          </a:xfrm>
        </p:spPr>
        <p:txBody>
          <a:bodyPr/>
          <a:lstStyle/>
          <a:p>
            <a:r>
              <a:rPr lang="en-US" dirty="0" smtClean="0"/>
              <a:t>Github repo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21" y="1795202"/>
            <a:ext cx="7500779" cy="488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36432"/>
            <a:ext cx="10363200" cy="4789732"/>
          </a:xfrm>
        </p:spPr>
        <p:txBody>
          <a:bodyPr/>
          <a:lstStyle/>
          <a:p>
            <a:r>
              <a:rPr lang="en-US" dirty="0" smtClean="0"/>
              <a:t>Jupyter notebook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2" y="2064198"/>
            <a:ext cx="7451643" cy="46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r>
              <a:rPr lang="en-US" dirty="0" smtClean="0"/>
              <a:t>Github.com also allows a web page</a:t>
            </a:r>
          </a:p>
          <a:p>
            <a:pPr lvl="1"/>
            <a:r>
              <a:rPr lang="en-US" dirty="0" smtClean="0"/>
              <a:t>Create a GitHub repository with this name: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your_username.github.io</a:t>
            </a:r>
          </a:p>
          <a:p>
            <a:pPr lvl="1"/>
            <a:r>
              <a:rPr lang="en-US" dirty="0" smtClean="0"/>
              <a:t>Browse to your web page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your_username.github.io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05402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Edit web page by creating html document in your web page repo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Create/use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dirty="0" smtClean="0"/>
              <a:t> as landing page (default page)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Within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your_username.github.io</a:t>
            </a:r>
            <a:r>
              <a:rPr lang="en-US" dirty="0" smtClean="0"/>
              <a:t> you’ll need to save Jupyter notebooks as html documents for them to be rendered properly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Stored a </a:t>
            </a:r>
            <a:r>
              <a:rPr lang="en-US" dirty="0" smtClean="0">
                <a:latin typeface="Courier" pitchFamily="49" charset="0"/>
              </a:rPr>
              <a:t>.ipynb </a:t>
            </a:r>
            <a:r>
              <a:rPr lang="en-US" dirty="0" smtClean="0"/>
              <a:t>files they will be downloaded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960" y="1104703"/>
            <a:ext cx="8803672" cy="54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98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8806"/>
            <a:ext cx="10363200" cy="5127357"/>
          </a:xfrm>
        </p:spPr>
        <p:txBody>
          <a:bodyPr/>
          <a:lstStyle/>
          <a:p>
            <a:r>
              <a:rPr lang="en-US" dirty="0" smtClean="0"/>
              <a:t>HTML coding is beyond scope of this session/course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83" y="1682303"/>
            <a:ext cx="7429246" cy="50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3254"/>
            <a:ext cx="10363200" cy="51129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Collaboration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Multiple people cannot edit software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  <p:pic>
        <p:nvPicPr>
          <p:cNvPr id="46" name="Picture 45" descr="ClamCase ClamBook &lt;strong&gt;Laptop&lt;/strong&gt; Dock for iPhone and Android Phon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59" y="2993574"/>
            <a:ext cx="1920447" cy="1152268"/>
          </a:xfrm>
          <a:prstGeom prst="rect">
            <a:avLst/>
          </a:prstGeom>
        </p:spPr>
      </p:pic>
      <p:pic>
        <p:nvPicPr>
          <p:cNvPr id="47" name="Picture 46" descr="Publicado por ROSITA Y DANNY en 21: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4896" r="7375" b="19808"/>
          <a:stretch/>
        </p:blipFill>
        <p:spPr>
          <a:xfrm>
            <a:off x="1194486" y="2841128"/>
            <a:ext cx="2207740" cy="1457161"/>
          </a:xfrm>
          <a:prstGeom prst="rect">
            <a:avLst/>
          </a:prstGeom>
        </p:spPr>
      </p:pic>
      <p:pic>
        <p:nvPicPr>
          <p:cNvPr id="49" name="Picture 48" descr="File:BCDS &lt;strong&gt;Laptop&lt;/strong&gt;.JPG - Wikipedia, the free encyclopedia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b="29794"/>
          <a:stretch/>
        </p:blipFill>
        <p:spPr>
          <a:xfrm>
            <a:off x="5127215" y="5258874"/>
            <a:ext cx="2422915" cy="139620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378" y="2071077"/>
            <a:ext cx="3570588" cy="2997262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47" idx="3"/>
            <a:endCxn id="51" idx="1"/>
          </p:cNvCxnSpPr>
          <p:nvPr/>
        </p:nvCxnSpPr>
        <p:spPr>
          <a:xfrm flipV="1">
            <a:off x="3402226" y="3569708"/>
            <a:ext cx="1151152" cy="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0"/>
            <a:endCxn id="51" idx="2"/>
          </p:cNvCxnSpPr>
          <p:nvPr/>
        </p:nvCxnSpPr>
        <p:spPr>
          <a:xfrm flipH="1" flipV="1">
            <a:off x="6338672" y="5068339"/>
            <a:ext cx="1" cy="19053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46" idx="1"/>
          </p:cNvCxnSpPr>
          <p:nvPr/>
        </p:nvCxnSpPr>
        <p:spPr>
          <a:xfrm>
            <a:off x="8123966" y="3569708"/>
            <a:ext cx="76899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590095">
            <a:off x="4608061" y="2437729"/>
            <a:ext cx="1954381" cy="646331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Conflicts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2072224">
            <a:off x="5782914" y="3435068"/>
            <a:ext cx="2236510" cy="1200329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Corrupted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Code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55924"/>
            <a:ext cx="10363200" cy="4678363"/>
          </a:xfrm>
        </p:spPr>
        <p:txBody>
          <a:bodyPr/>
          <a:lstStyle/>
          <a:p>
            <a:r>
              <a:rPr lang="en-US" dirty="0" smtClean="0"/>
              <a:t>Jupyter from a </a:t>
            </a:r>
            <a:r>
              <a:rPr lang="en-US" dirty="0" smtClean="0"/>
              <a:t>Github </a:t>
            </a:r>
            <a:r>
              <a:rPr lang="en-US" dirty="0" smtClean="0"/>
              <a:t>web page Notice 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440" y="1722319"/>
            <a:ext cx="7222775" cy="48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HTML editing option</a:t>
            </a:r>
          </a:p>
          <a:p>
            <a:pPr lvl="1"/>
            <a:r>
              <a:rPr lang="en-US" dirty="0" smtClean="0"/>
              <a:t>Microsoft Web Expressions</a:t>
            </a:r>
          </a:p>
          <a:p>
            <a:pPr lvl="2"/>
            <a:r>
              <a:rPr lang="en-US" dirty="0" smtClean="0"/>
              <a:t>Available for free through Mason School</a:t>
            </a:r>
          </a:p>
          <a:p>
            <a:r>
              <a:rPr lang="en-US" dirty="0" smtClean="0"/>
              <a:t>HTML code reference</a:t>
            </a:r>
          </a:p>
          <a:p>
            <a:pPr lvl="1"/>
            <a:r>
              <a:rPr lang="en-US" dirty="0">
                <a:hlinkClick r:id="rId2"/>
              </a:rPr>
              <a:t>www.w3schools.com/html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Resources &amp; Ideas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2"/>
              </a:rPr>
              <a:t>https://dannguyen.github.io/github-for-portfolios/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smtClean="0"/>
              <a:t>See first tutorial for basics of setting up a </a:t>
            </a:r>
            <a:r>
              <a:rPr lang="en-US" dirty="0"/>
              <a:t>G</a:t>
            </a:r>
            <a:r>
              <a:rPr lang="en-US" dirty="0" smtClean="0"/>
              <a:t>ithub web page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2"/>
              </a:rPr>
              <a:t>http://blog.udacity.com/2016/02/how-to-build-a-data-analysis-portfolio-that-will-get-you-hired.html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techbeacon.com/what-do-job-seeking-developers-need-their-github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3"/>
              </a:rPr>
              <a:t>https://help.github.com/articles/working-with-jupyter-notebook-files-on-github/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smtClean="0"/>
              <a:t>Jupyter and </a:t>
            </a:r>
            <a:r>
              <a:rPr lang="en-US" dirty="0"/>
              <a:t>G</a:t>
            </a:r>
            <a:r>
              <a:rPr lang="en-US" dirty="0" smtClean="0"/>
              <a:t>ithub</a:t>
            </a:r>
            <a:endParaRPr lang="en-US" dirty="0">
              <a:hlinkClick r:id="rId2"/>
            </a:endParaRP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possibly useful links: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://www.dataquest.io/blog/how-to-share-data-science-portfolio/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://theindustry.cc/2013/01/14/show-your-code-use-github-to-maintain-your-code-portfolio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61536"/>
            <a:ext cx="10363200" cy="4964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Git permits a temporary copy of code to be created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 branch; can be multiple branches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Changes are made to branches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Discussed, debugged, then merged back into the master branch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Master branch code is never disrupted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470424"/>
            <a:ext cx="9144000" cy="23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focus on git in the context of a sole developer</a:t>
            </a:r>
          </a:p>
          <a:p>
            <a:pPr lvl="1"/>
            <a:r>
              <a:rPr lang="en-US" dirty="0" smtClean="0"/>
              <a:t>… and </a:t>
            </a:r>
            <a:r>
              <a:rPr lang="en-US" dirty="0"/>
              <a:t>G</a:t>
            </a:r>
            <a:r>
              <a:rPr lang="en-US" dirty="0" smtClean="0"/>
              <a:t>ithub </a:t>
            </a:r>
            <a:r>
              <a:rPr lang="en-US" dirty="0" smtClean="0"/>
              <a:t>as a portfolio repository</a:t>
            </a:r>
          </a:p>
          <a:p>
            <a:r>
              <a:rPr lang="en-US" dirty="0" smtClean="0"/>
              <a:t>Relatively small step from there to collaboration </a:t>
            </a:r>
          </a:p>
          <a:p>
            <a:pPr lvl="1"/>
            <a:r>
              <a:rPr lang="en-US" dirty="0" smtClean="0"/>
              <a:t>Extra session later for this, time permitting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git: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git-scm.com/download/win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 all default configuration settings</a:t>
            </a:r>
          </a:p>
          <a:p>
            <a:r>
              <a:rPr lang="en-US" dirty="0" smtClean="0"/>
              <a:t>Download and unzip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git_tutorial.zip</a:t>
            </a:r>
            <a:endParaRPr lang="en-US" dirty="0" smtClean="0"/>
          </a:p>
          <a:p>
            <a:pPr lvl="1"/>
            <a:r>
              <a:rPr lang="en-US" dirty="0" smtClean="0"/>
              <a:t>See Blackboard</a:t>
            </a:r>
          </a:p>
          <a:p>
            <a:pPr lvl="1"/>
            <a:r>
              <a:rPr lang="en-US" dirty="0" smtClean="0"/>
              <a:t>Folder has one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This session:</a:t>
            </a:r>
          </a:p>
          <a:p>
            <a:pPr lvl="1"/>
            <a:r>
              <a:rPr lang="en-US" dirty="0" smtClean="0"/>
              <a:t>We’ll step through a basic sequence of git commands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80" y="1328738"/>
            <a:ext cx="3035937" cy="12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447800"/>
            <a:ext cx="10742141" cy="4678363"/>
          </a:xfrm>
        </p:spPr>
        <p:txBody>
          <a:bodyPr/>
          <a:lstStyle/>
          <a:p>
            <a:r>
              <a:rPr lang="en-US" dirty="0" smtClean="0"/>
              <a:t>Conceptually what’s happening…</a:t>
            </a:r>
          </a:p>
          <a:p>
            <a:r>
              <a:rPr lang="en-US" dirty="0" smtClean="0"/>
              <a:t>We’ll be working on a Python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 smtClean="0">
                <a:cs typeface="Courier New" panose="02070309020205020404" pitchFamily="49" charset="0"/>
              </a:rPr>
              <a:t> in a folder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r>
              <a:rPr lang="en-US" dirty="0" smtClean="0"/>
              <a:t>We’ll create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branch and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branch works, but we want to make changes</a:t>
            </a:r>
          </a:p>
          <a:p>
            <a:pPr lvl="1"/>
            <a:r>
              <a:rPr lang="en-US" dirty="0" smtClean="0"/>
              <a:t>We’ll make changes to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</a:t>
            </a:r>
          </a:p>
          <a:p>
            <a:r>
              <a:rPr lang="en-US" dirty="0" smtClean="0"/>
              <a:t>Git keeps track of multiple versions</a:t>
            </a: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by logging changes made in each version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49ED956E-C4A8-43BF-B05B-1EC0FA056741}" vid="{C9A4002D-6931-46BA-98F4-55A833DAB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2483</TotalTime>
  <Words>1278</Words>
  <Application>Microsoft Office PowerPoint</Application>
  <PresentationFormat>Widescreen</PresentationFormat>
  <Paragraphs>279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Courier</vt:lpstr>
      <vt:lpstr>Courier New</vt:lpstr>
      <vt:lpstr>Symbol</vt:lpstr>
      <vt:lpstr>Times New Roman</vt:lpstr>
      <vt:lpstr>Theme1</vt:lpstr>
      <vt:lpstr>Git and Github: Version Control and Collaboration</vt:lpstr>
      <vt:lpstr>Git and Github</vt:lpstr>
      <vt:lpstr>Portfolio</vt:lpstr>
      <vt:lpstr>Version Control</vt:lpstr>
      <vt:lpstr>Version Control</vt:lpstr>
      <vt:lpstr>Version Control</vt:lpstr>
      <vt:lpstr>Version Control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Resources</vt:lpstr>
      <vt:lpstr>Git Resources</vt:lpstr>
      <vt:lpstr>Git Resources</vt:lpstr>
      <vt:lpstr>Portfolios on Github</vt:lpstr>
      <vt:lpstr>Portfolio on Github</vt:lpstr>
      <vt:lpstr>Portfolio on Github</vt:lpstr>
      <vt:lpstr>Portfolio on Github</vt:lpstr>
      <vt:lpstr>Portfolio on Github</vt:lpstr>
      <vt:lpstr>Portfolio on Github</vt:lpstr>
      <vt:lpstr>Portfolio on Github</vt:lpstr>
      <vt:lpstr>Portfolio on Github</vt:lpstr>
      <vt:lpstr>Portfolio on Github</vt:lpstr>
      <vt:lpstr>Portfolio on Github</vt:lpstr>
      <vt:lpstr>Portfolio on Github</vt:lpstr>
      <vt:lpstr>Portfolio on Github</vt:lpstr>
      <vt:lpstr>Portfolio on Github</vt:lpstr>
      <vt:lpstr>Portfolio on Github</vt:lpstr>
      <vt:lpstr>Portfolio on Github</vt:lpstr>
      <vt:lpstr>Portfolio on Github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… on your laptop</dc:title>
  <dc:creator>Bradley, Jim R</dc:creator>
  <cp:lastModifiedBy>Bradley, Jim R</cp:lastModifiedBy>
  <cp:revision>158</cp:revision>
  <dcterms:created xsi:type="dcterms:W3CDTF">2017-03-11T16:09:14Z</dcterms:created>
  <dcterms:modified xsi:type="dcterms:W3CDTF">2017-09-14T00:58:47Z</dcterms:modified>
</cp:coreProperties>
</file>