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053463"/>
            <a:ext cx="2599690" cy="768159"/>
          </a:xfrm>
          <a:prstGeom prst="rect">
            <a:avLst/>
          </a:prstGeom>
        </p:spPr>
        <p:txBody>
          <a:bodyPr vert="horz" wrap="square" lIns="0" tIns="16510" rIns="0" bIns="0" rtlCol="0">
            <a:spAutoFit/>
          </a:bodyPr>
          <a:lstStyle/>
          <a:p>
            <a:pPr marL="12700">
              <a:lnSpc>
                <a:spcPct val="100000"/>
              </a:lnSpc>
              <a:spcBef>
                <a:spcPts val="130"/>
              </a:spcBef>
            </a:pPr>
            <a:r>
              <a:rPr lang="en-US" sz="2400" dirty="0" smtClean="0">
                <a:latin typeface="Trebuchet MS"/>
                <a:cs typeface="Trebuchet MS"/>
              </a:rPr>
              <a:t>R .Jemima Gladys</a:t>
            </a:r>
          </a:p>
          <a:p>
            <a:pPr marL="12700">
              <a:lnSpc>
                <a:spcPct val="100000"/>
              </a:lnSpc>
              <a:spcBef>
                <a:spcPts val="130"/>
              </a:spcBef>
            </a:pPr>
            <a:r>
              <a:rPr lang="en-US" sz="2400" dirty="0" err="1" smtClean="0">
                <a:latin typeface="Trebuchet MS"/>
                <a:cs typeface="Trebuchet MS"/>
              </a:rPr>
              <a:t>Thangam</a:t>
            </a:r>
            <a:endParaRPr sz="24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108744"/>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90599"/>
            <a:ext cx="8687962" cy="4905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216" y="-30509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5"/>
          </a:lnRef>
          <a:fillRef idx="1">
            <a:schemeClr val="lt1"/>
          </a:fillRef>
          <a:effectRef idx="0">
            <a:schemeClr val="accent5"/>
          </a:effectRef>
          <a:fontRef idx="minor">
            <a:schemeClr val="dk1"/>
          </a:fontRef>
        </p:style>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6842" y="2214204"/>
            <a:ext cx="9764395" cy="1819408"/>
          </a:xfrm>
          <a:prstGeom prst="rect">
            <a:avLst/>
          </a:prstGeom>
        </p:spPr>
        <p:txBody>
          <a:bodyPr vert="horz" wrap="square" lIns="0" tIns="460692" rIns="0" bIns="0" rtlCol="0">
            <a:spAutoFit/>
          </a:bodyPr>
          <a:lstStyle/>
          <a:p>
            <a:pPr marL="193675">
              <a:lnSpc>
                <a:spcPct val="100000"/>
              </a:lnSpc>
              <a:spcBef>
                <a:spcPts val="130"/>
              </a:spcBef>
            </a:pPr>
            <a:r>
              <a:rPr lang="en-US" sz="4400" dirty="0"/>
              <a:t>HEART DISEASE PREDICTION USING CONVOLUTIONAL NEURAL NETWORK</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5"/>
          </a:lnRef>
          <a:fillRef idx="1">
            <a:schemeClr val="lt1"/>
          </a:fillRef>
          <a:effectRef idx="0">
            <a:schemeClr val="accent5"/>
          </a:effectRef>
          <a:fontRef idx="minor">
            <a:schemeClr val="dk1"/>
          </a:fontRef>
        </p:style>
        <p:txBody>
          <a:bodyPr wrap="square" lIns="0" tIns="0" rIns="0" bIns="0" rtlCol="0"/>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en-IN" sz="2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2270" y="856084"/>
            <a:ext cx="9764395" cy="5429307"/>
          </a:xfrm>
          <a:prstGeom prst="rect">
            <a:avLst/>
          </a:prstGeom>
        </p:spPr>
        <p:txBody>
          <a:bodyPr vert="horz" wrap="square" lIns="0" tIns="73279" rIns="0" bIns="0" rtlCol="0">
            <a:spAutoFit/>
          </a:bodyPr>
          <a:lstStyle/>
          <a:p>
            <a:pPr marL="193675">
              <a:spcBef>
                <a:spcPts val="105"/>
              </a:spcBef>
            </a:pPr>
            <a:r>
              <a:rPr spc="-10" dirty="0" smtClean="0"/>
              <a:t>AGENDA</a:t>
            </a:r>
            <a:r>
              <a:rPr lang="en-US" spc="-10" dirty="0" smtClean="0"/>
              <a:t/>
            </a:r>
            <a:br>
              <a:rPr lang="en-US" spc="-10" dirty="0" smtClean="0"/>
            </a:br>
            <a:r>
              <a:rPr lang="en-US" spc="-10" dirty="0"/>
              <a:t/>
            </a:r>
            <a:br>
              <a:rPr lang="en-US" spc="-10" dirty="0"/>
            </a:br>
            <a:r>
              <a:rPr lang="en-US" sz="3600" b="0" spc="-10" dirty="0" smtClean="0"/>
              <a:t>1.Problem statement</a:t>
            </a:r>
            <a:br>
              <a:rPr lang="en-US" sz="3600" b="0" spc="-10" dirty="0" smtClean="0"/>
            </a:br>
            <a:r>
              <a:rPr lang="en-US" sz="3600" b="0" spc="-10" dirty="0" smtClean="0"/>
              <a:t>2.Project Overview</a:t>
            </a:r>
            <a:br>
              <a:rPr lang="en-US" sz="3600" b="0" spc="-10" dirty="0" smtClean="0"/>
            </a:br>
            <a:r>
              <a:rPr lang="en-US" sz="3600" b="0" spc="-10" dirty="0" smtClean="0"/>
              <a:t>3.Who are the end users</a:t>
            </a:r>
            <a:r>
              <a:rPr lang="en-US" sz="3600" b="0" spc="-10" dirty="0"/>
              <a:t/>
            </a:r>
            <a:br>
              <a:rPr lang="en-US" sz="3600" b="0" spc="-10" dirty="0"/>
            </a:br>
            <a:r>
              <a:rPr lang="en-US" sz="3600" b="0" spc="-10" dirty="0" smtClean="0"/>
              <a:t>4.Your Solution and its value proposition</a:t>
            </a:r>
            <a:br>
              <a:rPr lang="en-US" sz="3600" b="0" spc="-10" dirty="0" smtClean="0"/>
            </a:br>
            <a:r>
              <a:rPr lang="en-US" sz="3600" b="0" spc="-10" dirty="0" smtClean="0"/>
              <a:t>5.The wow in the project</a:t>
            </a:r>
            <a:r>
              <a:rPr lang="en-US" sz="3600" b="0" spc="-10" dirty="0"/>
              <a:t/>
            </a:r>
            <a:br>
              <a:rPr lang="en-US" sz="3600" b="0" spc="-10" dirty="0"/>
            </a:br>
            <a:r>
              <a:rPr lang="en-US" sz="3600" b="0" spc="-10" dirty="0" smtClean="0"/>
              <a:t>6.Modelling</a:t>
            </a:r>
            <a:r>
              <a:rPr lang="en-US" sz="3600" b="0" spc="-10" dirty="0"/>
              <a:t/>
            </a:r>
            <a:br>
              <a:rPr lang="en-US" sz="3600" b="0" spc="-10" dirty="0"/>
            </a:br>
            <a:r>
              <a:rPr lang="en-US" sz="3600" b="0" spc="-10" dirty="0" smtClean="0"/>
              <a:t>7.Results</a:t>
            </a:r>
            <a:endParaRPr sz="3600" b="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838200"/>
            <a:ext cx="6709728" cy="3894656"/>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2800" spc="-10" dirty="0" smtClean="0"/>
              <a:t>PROBLEM</a:t>
            </a:r>
            <a:r>
              <a:rPr lang="en-US" sz="2800" dirty="0"/>
              <a:t> </a:t>
            </a:r>
            <a:r>
              <a:rPr sz="2800" spc="-75" dirty="0" smtClean="0"/>
              <a:t>STATEMENT</a:t>
            </a:r>
            <a:r>
              <a:rPr lang="en-US" sz="2800" spc="-75" dirty="0" smtClean="0"/>
              <a:t/>
            </a:r>
            <a:br>
              <a:rPr lang="en-US" sz="2800" spc="-75" dirty="0" smtClean="0"/>
            </a:br>
            <a:r>
              <a:rPr lang="en-US" sz="2800" spc="-75" dirty="0" smtClean="0"/>
              <a:t/>
            </a:r>
            <a:br>
              <a:rPr lang="en-US" sz="2800" spc="-75" dirty="0" smtClean="0"/>
            </a:br>
            <a:r>
              <a:rPr lang="en-US" sz="2800" b="0" dirty="0" smtClean="0"/>
              <a:t>Developing </a:t>
            </a:r>
            <a:r>
              <a:rPr lang="en-US" sz="2800" b="0" dirty="0"/>
              <a:t>a CNN-based predictive model to accurately identify individuals at high risk of developing heart disease, utilizing patient data including medical history, diagnostic tests, and imaging data, to improve early intervention and personalized patient care.</a:t>
            </a:r>
            <a:endParaRPr sz="2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1826" y="381000"/>
            <a:ext cx="5264785" cy="5310428"/>
          </a:xfrm>
          <a:prstGeom prst="rect">
            <a:avLst/>
          </a:prstGeom>
        </p:spPr>
        <p:txBody>
          <a:bodyPr vert="horz" wrap="square" lIns="0" tIns="16510" rIns="0" bIns="0" rtlCol="0">
            <a:spAutoFit/>
          </a:bodyPr>
          <a:lstStyle/>
          <a:p>
            <a:pPr marL="12700" algn="ctr">
              <a:lnSpc>
                <a:spcPct val="100000"/>
              </a:lnSpc>
              <a:spcBef>
                <a:spcPts val="130"/>
              </a:spcBef>
              <a:tabLst>
                <a:tab pos="2643505" algn="l"/>
              </a:tabLst>
            </a:pPr>
            <a:r>
              <a:rPr sz="2800" spc="-10" dirty="0" smtClean="0"/>
              <a:t>PROJECT</a:t>
            </a:r>
            <a:r>
              <a:rPr lang="en-US" sz="2800" dirty="0"/>
              <a:t> </a:t>
            </a:r>
            <a:r>
              <a:rPr sz="2800" spc="-10" dirty="0" smtClean="0"/>
              <a:t>OVERVIEW</a:t>
            </a:r>
            <a:r>
              <a:rPr lang="en-US" sz="2800" spc="-10" dirty="0" smtClean="0"/>
              <a:t/>
            </a:r>
            <a:br>
              <a:rPr lang="en-US" sz="2800" spc="-10" dirty="0" smtClean="0"/>
            </a:br>
            <a:r>
              <a:rPr lang="en-US" sz="2800" spc="-10" dirty="0"/>
              <a:t/>
            </a:r>
            <a:br>
              <a:rPr lang="en-US" sz="2800" spc="-10" dirty="0"/>
            </a:br>
            <a:r>
              <a:rPr lang="en-US" sz="1800" b="0" spc="-10" dirty="0"/>
              <a:t>The project overview for heart disease prediction using Convolutional Neural Networks (CNNs) involves leveraging advanced machine learning techniques to develop a predictive model capable of accurately assessing an individual's risk of heart disease. By integrating diverse patient data such as medical history, diagnostic tests, and imaging data, the CNN-based model aims to provide healthcare professionals with a powerful tool for early detection and personalized intervention strategies. Through comprehensive data collection, preprocessing, model training, and rigorous evaluation, the project seeks to contribute to the advancement of predictive analytics in healthcare, ultimately improving patient outcomes and reducing the burden of heart disease on society.</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7545270"/>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smtClean="0"/>
              <a:t/>
            </a:r>
            <a:br>
              <a:rPr lang="en-US" sz="3200" spc="-10" dirty="0" smtClean="0"/>
            </a:br>
            <a:r>
              <a:rPr lang="en-US" sz="2400" b="0" dirty="0" smtClean="0"/>
              <a:t>1.Patients: </a:t>
            </a:r>
            <a:r>
              <a:rPr lang="en-US" sz="2400" b="0" dirty="0"/>
              <a:t>Individuals concerned about their heart health could use the prediction system to assess their risk of developing heart disease. This information could empower them to make lifestyle changes or seek medical intervention to mitigate their risk.</a:t>
            </a:r>
            <a:br>
              <a:rPr lang="en-US" sz="2400" b="0" dirty="0"/>
            </a:br>
            <a:r>
              <a:rPr lang="en-US" sz="2400" b="0" dirty="0"/>
              <a:t/>
            </a:r>
            <a:br>
              <a:rPr lang="en-US" sz="2400" b="0" dirty="0"/>
            </a:br>
            <a:r>
              <a:rPr lang="en-US" sz="2400" b="0" dirty="0"/>
              <a:t>2. </a:t>
            </a:r>
            <a:r>
              <a:rPr lang="en-US" sz="2400" b="0" dirty="0" smtClean="0"/>
              <a:t>Healthcare Providers: </a:t>
            </a:r>
            <a:r>
              <a:rPr lang="en-US" sz="2400" b="0" dirty="0"/>
              <a:t>Cardiologists, general practitioners, and other healthcare professionals could use the prediction system as a decision support tool. It could assist them in interpreting medical imaging data more accurately and efficiently, leading to better diagnosis and treatment planning for their patients.</a:t>
            </a:r>
            <a:br>
              <a:rPr lang="en-US" sz="2400" b="0" dirty="0"/>
            </a:br>
            <a:r>
              <a:rPr lang="en-US" sz="2400" b="0" dirty="0"/>
              <a:t/>
            </a:r>
            <a:br>
              <a:rPr lang="en-US" sz="2400" b="0" dirty="0"/>
            </a:br>
            <a:r>
              <a:rPr lang="en-US" sz="2400" b="0" dirty="0"/>
              <a:t>3. </a:t>
            </a:r>
            <a:r>
              <a:rPr lang="en-US" sz="2400" b="0" dirty="0" smtClean="0"/>
              <a:t>Hospitals </a:t>
            </a:r>
            <a:r>
              <a:rPr lang="en-US" sz="2400" b="0" dirty="0"/>
              <a:t>and </a:t>
            </a:r>
            <a:r>
              <a:rPr lang="en-US" sz="2400" b="0" dirty="0" smtClean="0"/>
              <a:t>Clinics: </a:t>
            </a:r>
            <a:r>
              <a:rPr lang="en-US" sz="2400" b="0" dirty="0"/>
              <a:t>Healthcare institutions could implement the heart disease prediction system as part of their diagnostic workflow. This could improve the efficiency of their services by enabling faster and more accurate diagnosis of heart-related conditions.</a:t>
            </a:r>
            <a:br>
              <a:rPr lang="en-US" sz="2400" b="0" dirty="0"/>
            </a:br>
            <a:r>
              <a:rPr lang="en-US" sz="2400" b="0" dirty="0"/>
              <a:t/>
            </a:r>
            <a:br>
              <a:rPr lang="en-US" sz="2400" b="0" dirty="0"/>
            </a:br>
            <a:r>
              <a:rPr lang="en-US" sz="2400" b="0" dirty="0"/>
              <a:t/>
            </a:r>
            <a:br>
              <a:rPr lang="en-US" sz="2400" b="0" dirty="0"/>
            </a:br>
            <a:r>
              <a:rPr lang="en-US" sz="1600" b="0" dirty="0" smtClean="0"/>
              <a:t>.</a:t>
            </a:r>
            <a:endParaRPr sz="16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381000"/>
            <a:ext cx="9764395" cy="5661165"/>
          </a:xfrm>
          <a:prstGeom prst="rect">
            <a:avLst/>
          </a:prstGeom>
        </p:spPr>
        <p:txBody>
          <a:bodyPr vert="horz" wrap="square" lIns="0" tIns="485775" rIns="0" bIns="0" rtlCol="0">
            <a:spAutoFit/>
          </a:bodyPr>
          <a:lstStyle/>
          <a:p>
            <a:pPr marL="12700">
              <a:lnSpc>
                <a:spcPct val="100000"/>
              </a:lnSpc>
              <a:spcBef>
                <a:spcPts val="105"/>
              </a:spcBef>
            </a:pPr>
            <a:r>
              <a:rPr sz="2800" dirty="0"/>
              <a:t>YOUR</a:t>
            </a:r>
            <a:r>
              <a:rPr sz="2800" spc="-95" dirty="0"/>
              <a:t> </a:t>
            </a:r>
            <a:r>
              <a:rPr sz="2800" spc="-10" dirty="0"/>
              <a:t>SOLUTION</a:t>
            </a:r>
            <a:r>
              <a:rPr sz="2800" spc="-345" dirty="0"/>
              <a:t> </a:t>
            </a:r>
            <a:r>
              <a:rPr sz="2800" dirty="0"/>
              <a:t>AND</a:t>
            </a:r>
            <a:r>
              <a:rPr sz="2800" spc="-20" dirty="0"/>
              <a:t> </a:t>
            </a:r>
            <a:r>
              <a:rPr sz="2800" dirty="0"/>
              <a:t>ITS </a:t>
            </a:r>
            <a:r>
              <a:rPr sz="2800" spc="-20" dirty="0"/>
              <a:t>VALUE</a:t>
            </a:r>
            <a:r>
              <a:rPr sz="2800" spc="-120" dirty="0"/>
              <a:t> </a:t>
            </a:r>
            <a:r>
              <a:rPr sz="2800" spc="-10" dirty="0" smtClean="0"/>
              <a:t>PROPOSITION</a:t>
            </a:r>
            <a:r>
              <a:rPr lang="en-US" sz="2800" spc="-10" dirty="0" smtClean="0"/>
              <a:t/>
            </a:r>
            <a:br>
              <a:rPr lang="en-US" sz="2800" spc="-10" dirty="0" smtClean="0"/>
            </a:br>
            <a:r>
              <a:rPr lang="en-US" sz="2000" spc="-10" dirty="0"/>
              <a:t/>
            </a:r>
            <a:br>
              <a:rPr lang="en-US" sz="2000" spc="-10" dirty="0"/>
            </a:br>
            <a:r>
              <a:rPr lang="en-US" sz="2400" b="0" spc="-10" dirty="0"/>
              <a:t>The solution of heart disease prediction using Convolutional Neural Networks (CNNs) involves developing a robust model trained on diverse medical imaging data and patient information to accurately assess the risk of heart disease. By leveraging CNNs, the system can analyze complex patterns in medical images, providing healthcare professionals with valuable insights for early detection and personalized treatment planning. The value proposition lies in its ability to offer accurate and timely predictions, facilitating early intervention, reducing healthcare costs, and ultimately improving patient outcomes. Additionally, the integration of such a system into healthcare workflows empowers healthcare providers with advanced diagnostic tools, enhancing the overall quality of care delivered to patients.</a:t>
            </a:r>
            <a:endParaRPr sz="2400" b="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57200" y="888885"/>
            <a:ext cx="9764395" cy="4182171"/>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US" sz="4250" spc="-10" dirty="0" smtClean="0"/>
              <a:t/>
            </a:r>
            <a:br>
              <a:rPr lang="en-US" sz="4250" spc="-10" dirty="0" smtClean="0"/>
            </a:br>
            <a:r>
              <a:rPr lang="en-US" sz="4250" spc="-10" dirty="0"/>
              <a:t/>
            </a:r>
            <a:br>
              <a:rPr lang="en-US" sz="4250" spc="-10" dirty="0"/>
            </a:br>
            <a:r>
              <a:rPr lang="en-US" sz="2800" b="0" spc="-10" dirty="0" smtClean="0"/>
              <a:t>The </a:t>
            </a:r>
            <a:r>
              <a:rPr lang="en-US" sz="2800" b="0" spc="-10" dirty="0"/>
              <a:t>end users of a project like heart disease prediction using CNNs represent a diverse array of stakeholders, and addressing their needs and expectations is crucial for the success and adoption of such a system. If you have any more questions or need further assistance, feel free to ask!</a:t>
            </a:r>
            <a:r>
              <a:rPr lang="en-US" sz="2800" b="0" spc="-10" dirty="0" smtClean="0"/>
              <a:t/>
            </a:r>
            <a:br>
              <a:rPr lang="en-US" sz="2800" b="0" spc="-10" dirty="0" smtClean="0"/>
            </a:br>
            <a:endParaRPr sz="28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Rectangle 2"/>
          <p:cNvSpPr>
            <a:spLocks noChangeArrowheads="1"/>
          </p:cNvSpPr>
          <p:nvPr/>
        </p:nvSpPr>
        <p:spPr bwMode="auto">
          <a:xfrm>
            <a:off x="0" y="0"/>
            <a:ext cx="1968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Söhne"/>
              </a:rPr>
              <a:t/>
            </a:r>
            <a:br>
              <a:rPr kumimoji="0" lang="en-US" altLang="en-US" sz="10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0910" t="33670" r="3909" b="39394"/>
          <a:stretch/>
        </p:blipFill>
        <p:spPr>
          <a:xfrm>
            <a:off x="609600" y="1049337"/>
            <a:ext cx="5955918" cy="239077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1363" t="32323" r="3788" b="19192"/>
          <a:stretch/>
        </p:blipFill>
        <p:spPr>
          <a:xfrm>
            <a:off x="6248400" y="3563801"/>
            <a:ext cx="3962400" cy="29313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560</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Söhne</vt:lpstr>
      <vt:lpstr>Trebuchet MS</vt:lpstr>
      <vt:lpstr>Office Theme</vt:lpstr>
      <vt:lpstr>PowerPoint Presentation</vt:lpstr>
      <vt:lpstr>HEART DISEASE PREDICTION USING CONVOLUTIONAL NEURAL NETWORK</vt:lpstr>
      <vt:lpstr>AGENDA  1.Problem statement 2.Project Overview 3.Who are the end users 4.Your Solution and its value proposition 5.The wow in the project 6.Modelling 7.Results</vt:lpstr>
      <vt:lpstr>PROBLEM STATEMENT  Developing a CNN-based predictive model to accurately identify individuals at high risk of developing heart disease, utilizing patient data including medical history, diagnostic tests, and imaging data, to improve early intervention and personalized patient care.</vt:lpstr>
      <vt:lpstr>PROJECT OVERVIEW  The project overview for heart disease prediction using Convolutional Neural Networks (CNNs) involves leveraging advanced machine learning techniques to develop a predictive model capable of accurately assessing an individual's risk of heart disease. By integrating diverse patient data such as medical history, diagnostic tests, and imaging data, the CNN-based model aims to provide healthcare professionals with a powerful tool for early detection and personalized intervention strategies. Through comprehensive data collection, preprocessing, model training, and rigorous evaluation, the project seeks to contribute to the advancement of predictive analytics in healthcare, ultimately improving patient outcomes and reducing the burden of heart disease on society.</vt:lpstr>
      <vt:lpstr>WHO ARE THE END USERS? 1.Patients: Individuals concerned about their heart health could use the prediction system to assess their risk of developing heart disease. This information could empower them to make lifestyle changes or seek medical intervention to mitigate their risk.  2. Healthcare Providers: Cardiologists, general practitioners, and other healthcare professionals could use the prediction system as a decision support tool. It could assist them in interpreting medical imaging data more accurately and efficiently, leading to better diagnosis and treatment planning for their patients.  3. Hospitals and Clinics: Healthcare institutions could implement the heart disease prediction system as part of their diagnostic workflow. This could improve the efficiency of their services by enabling faster and more accurate diagnosis of heart-related conditions.   .</vt:lpstr>
      <vt:lpstr>YOUR SOLUTION AND ITS VALUE PROPOSITION  The solution of heart disease prediction using Convolutional Neural Networks (CNNs) involves developing a robust model trained on diverse medical imaging data and patient information to accurately assess the risk of heart disease. By leveraging CNNs, the system can analyze complex patterns in medical images, providing healthcare professionals with valuable insights for early detection and personalized treatment planning. The value proposition lies in its ability to offer accurate and timely predictions, facilitating early intervention, reducing healthcare costs, and ultimately improving patient outcomes. Additionally, the integration of such a system into healthcare workflows empowers healthcare providers with advanced diagnostic tools, enhancing the overall quality of care delivered to patients.</vt:lpstr>
      <vt:lpstr>THE WOW IN YOUR SOLUTION  The end users of a project like heart disease prediction using CNNs represent a diverse array of stakeholders, and addressing their needs and expectations is crucial for the success and adoption of such a system. If you have any more questions or need further assistance, feel free to ask! </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8</cp:revision>
  <dcterms:created xsi:type="dcterms:W3CDTF">2024-04-04T13:13:49Z</dcterms:created>
  <dcterms:modified xsi:type="dcterms:W3CDTF">2024-04-05T09:20:10Z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