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7" d="100"/>
          <a:sy n="67" d="100"/>
        </p:scale>
        <p:origin x="-840" y="-96"/>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23-08-2025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7F439ED-1E90-4106-847A-8EF19031FE2F}" type="slidenum">
              <a:rPr lang="en-IN" smtClean="0"/>
              <a:pPr/>
              <a:t>8</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smtClean="0"/>
              <a:t>STUDENT NAME: S.JEMIMAL</a:t>
            </a:r>
            <a:endParaRPr lang="en-US" sz="2400" dirty="0"/>
          </a:p>
          <a:p>
            <a:r>
              <a:rPr lang="en-US" sz="2400" dirty="0"/>
              <a:t>REGISTER NO AND NMID: </a:t>
            </a:r>
            <a:r>
              <a:rPr lang="en-US" sz="2400" dirty="0" smtClean="0"/>
              <a:t>30924UCS016&amp;AUTANM309ANM30924UCSC019</a:t>
            </a:r>
            <a:endParaRPr lang="en-US" sz="2400" dirty="0">
              <a:cs typeface="Calibri"/>
            </a:endParaRPr>
          </a:p>
          <a:p>
            <a:r>
              <a:rPr lang="en-US" sz="2400" dirty="0" smtClean="0"/>
              <a:t>DEPARTMENT: SECOND YEAR COMPUTER SCIENCE </a:t>
            </a:r>
            <a:endParaRPr lang="en-US" sz="2400" dirty="0"/>
          </a:p>
          <a:p>
            <a:r>
              <a:rPr lang="en-US" sz="2400" dirty="0"/>
              <a:t>COLLEGE: COLLEGE/ </a:t>
            </a:r>
            <a:r>
              <a:rPr lang="en-US" sz="2400" dirty="0" smtClean="0"/>
              <a:t>UNIVERSITY 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143248"/>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1809720" y="2357430"/>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descr="IMG_20250823_140402.jpg"/>
          <p:cNvPicPr>
            <a:picLocks noChangeAspect="1"/>
          </p:cNvPicPr>
          <p:nvPr/>
        </p:nvPicPr>
        <p:blipFill>
          <a:blip r:embed="rId3" cstate="print"/>
          <a:stretch>
            <a:fillRect/>
          </a:stretch>
        </p:blipFill>
        <p:spPr>
          <a:xfrm>
            <a:off x="3738546" y="4500570"/>
            <a:ext cx="2571768" cy="2071678"/>
          </a:xfrm>
          <a:prstGeom prst="rect">
            <a:avLst/>
          </a:prstGeom>
        </p:spPr>
      </p:pic>
      <p:pic>
        <p:nvPicPr>
          <p:cNvPr id="12" name="Picture 11" descr="IMG_20250823_140341.jpg"/>
          <p:cNvPicPr>
            <a:picLocks noChangeAspect="1"/>
          </p:cNvPicPr>
          <p:nvPr/>
        </p:nvPicPr>
        <p:blipFill>
          <a:blip r:embed="rId4"/>
          <a:stretch>
            <a:fillRect/>
          </a:stretch>
        </p:blipFill>
        <p:spPr>
          <a:xfrm>
            <a:off x="8096264" y="4786298"/>
            <a:ext cx="3143272" cy="2071702"/>
          </a:xfrm>
          <a:prstGeom prst="rect">
            <a:avLst/>
          </a:prstGeom>
        </p:spPr>
      </p:pic>
      <p:pic>
        <p:nvPicPr>
          <p:cNvPr id="13" name="Picture 12" descr="IMG_20250823_140433 (1).jpg"/>
          <p:cNvPicPr>
            <a:picLocks noChangeAspect="1"/>
          </p:cNvPicPr>
          <p:nvPr/>
        </p:nvPicPr>
        <p:blipFill>
          <a:blip r:embed="rId5"/>
          <a:stretch>
            <a:fillRect/>
          </a:stretch>
        </p:blipFill>
        <p:spPr>
          <a:xfrm>
            <a:off x="8096264" y="1357298"/>
            <a:ext cx="3214710" cy="2786082"/>
          </a:xfrm>
          <a:prstGeom prst="rect">
            <a:avLst/>
          </a:prstGeom>
        </p:spPr>
      </p:pic>
      <p:pic>
        <p:nvPicPr>
          <p:cNvPr id="15" name="Picture 14" descr="IMG_20250823_140516.jpg"/>
          <p:cNvPicPr>
            <a:picLocks noChangeAspect="1"/>
          </p:cNvPicPr>
          <p:nvPr/>
        </p:nvPicPr>
        <p:blipFill>
          <a:blip r:embed="rId6"/>
          <a:stretch>
            <a:fillRect/>
          </a:stretch>
        </p:blipFill>
        <p:spPr>
          <a:xfrm>
            <a:off x="2309786" y="1428736"/>
            <a:ext cx="5019537" cy="27146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Rectangle 7"/>
          <p:cNvSpPr/>
          <p:nvPr/>
        </p:nvSpPr>
        <p:spPr>
          <a:xfrm>
            <a:off x="666712" y="2000240"/>
            <a:ext cx="9858444" cy="2031325"/>
          </a:xfrm>
          <a:prstGeom prst="rect">
            <a:avLst/>
          </a:prstGeom>
        </p:spPr>
        <p:txBody>
          <a:bodyPr wrap="square">
            <a:spAutoFit/>
          </a:bodyPr>
          <a:lstStyle/>
          <a:p>
            <a:r>
              <a:rPr lang="en-GB" dirty="0" smtClean="0"/>
              <a:t>This "Web Development Portfolio" project successfully achieves its goal of providing </a:t>
            </a:r>
            <a:r>
              <a:rPr lang="en-GB" dirty="0" smtClean="0">
                <a:solidFill>
                  <a:srgbClr val="C00000"/>
                </a:solidFill>
              </a:rPr>
              <a:t>S. </a:t>
            </a:r>
            <a:r>
              <a:rPr lang="en-GB" dirty="0" err="1" smtClean="0">
                <a:solidFill>
                  <a:srgbClr val="C00000"/>
                </a:solidFill>
              </a:rPr>
              <a:t>Jemimal</a:t>
            </a:r>
            <a:r>
              <a:rPr lang="en-GB" dirty="0" smtClean="0">
                <a:solidFill>
                  <a:srgbClr val="C00000"/>
                </a:solidFill>
              </a:rPr>
              <a:t> </a:t>
            </a:r>
            <a:r>
              <a:rPr lang="en-GB" dirty="0" smtClean="0"/>
              <a:t>with a powerful tool to showcase her evolving skills and projects. By leveraging modern web technologies like HTML5, CSS3 (with Tailwind CSS), and JavaScript, the portfolio is not only functional but also aesthetically pleasing and accessible across all devices. This platform will be invaluable for her academic and professional journey, allowing her to confidently present her achievements and attract new opportunities. It stands as a testament to her foundational web development capabilities and her commitment to the </a:t>
            </a:r>
            <a:r>
              <a:rPr lang="en-GB" dirty="0" err="1" smtClean="0">
                <a:solidFill>
                  <a:srgbClr val="C00000"/>
                </a:solidFill>
              </a:rPr>
              <a:t>Naan</a:t>
            </a:r>
            <a:r>
              <a:rPr lang="en-GB" dirty="0" smtClean="0">
                <a:solidFill>
                  <a:srgbClr val="C00000"/>
                </a:solidFill>
              </a:rPr>
              <a:t> </a:t>
            </a:r>
            <a:r>
              <a:rPr lang="en-GB" dirty="0" err="1" smtClean="0">
                <a:solidFill>
                  <a:srgbClr val="C00000"/>
                </a:solidFill>
              </a:rPr>
              <a:t>Mudhalvan</a:t>
            </a:r>
            <a:r>
              <a:rPr lang="en-GB" dirty="0" smtClean="0">
                <a:solidFill>
                  <a:srgbClr val="C00000"/>
                </a:solidFill>
              </a:rPr>
              <a:t> </a:t>
            </a:r>
            <a:r>
              <a:rPr lang="en-GB" dirty="0" smtClean="0"/>
              <a:t>initiative.</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smtClean="0"/>
              <a:t>GITHUB LINK:</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595406" y="2357430"/>
            <a:ext cx="7500990" cy="71438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3200" dirty="0" smtClean="0">
                <a:solidFill>
                  <a:srgbClr val="7030A0"/>
                </a:solidFill>
                <a:latin typeface="Times New Roman" panose="02020603050405020304" pitchFamily="18" charset="0"/>
                <a:cs typeface="Times New Roman" panose="02020603050405020304" pitchFamily="18" charset="0"/>
              </a:rPr>
              <a:t>RESPONSIVE  PORTFOLIO  SHOWCASE</a:t>
            </a:r>
            <a:endParaRPr sz="3200" dirty="0">
              <a:solidFill>
                <a:srgbClr val="7030A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239008" y="16430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429750" y="360045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524760" y="7143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309522" y="2000240"/>
            <a:ext cx="10239404" cy="2308324"/>
          </a:xfrm>
          <a:prstGeom prst="rect">
            <a:avLst/>
          </a:prstGeom>
        </p:spPr>
        <p:txBody>
          <a:bodyPr wrap="square">
            <a:spAutoFit/>
          </a:bodyPr>
          <a:lstStyle/>
          <a:p>
            <a:r>
              <a:rPr lang="en-GB" b="1" dirty="0" smtClean="0">
                <a:solidFill>
                  <a:srgbClr val="FF0000"/>
                </a:solidFill>
              </a:rPr>
              <a:t>The goal of this "Web Development Portfolio" project is to address this challenge by providing S. </a:t>
            </a:r>
            <a:r>
              <a:rPr lang="en-GB" b="1" dirty="0" err="1" smtClean="0">
                <a:solidFill>
                  <a:srgbClr val="FF0000"/>
                </a:solidFill>
              </a:rPr>
              <a:t>Jemimal</a:t>
            </a:r>
            <a:r>
              <a:rPr lang="en-GB" b="1" dirty="0" smtClean="0">
                <a:solidFill>
                  <a:srgbClr val="FF0000"/>
                </a:solidFill>
              </a:rPr>
              <a:t> with a dynamic and visually appealing online platform.</a:t>
            </a:r>
            <a:r>
              <a:rPr lang="en-GB" dirty="0" smtClean="0">
                <a:solidFill>
                  <a:srgbClr val="FF0000"/>
                </a:solidFill>
              </a:rPr>
              <a:t> </a:t>
            </a:r>
            <a:r>
              <a:rPr lang="en-GB" dirty="0" smtClean="0"/>
              <a:t>This portfolio will serve as a comprehensive digital resume, allowing her to:</a:t>
            </a:r>
          </a:p>
          <a:p>
            <a:r>
              <a:rPr lang="en-GB" b="1" dirty="0" smtClean="0">
                <a:solidFill>
                  <a:srgbClr val="FF0000"/>
                </a:solidFill>
              </a:rPr>
              <a:t>Centralize her web development projects and skills</a:t>
            </a:r>
            <a:r>
              <a:rPr lang="en-GB" dirty="0" smtClean="0">
                <a:solidFill>
                  <a:srgbClr val="FF0000"/>
                </a:solidFill>
              </a:rPr>
              <a:t> in an organized manner.</a:t>
            </a:r>
          </a:p>
          <a:p>
            <a:r>
              <a:rPr lang="en-GB" b="1" dirty="0" smtClean="0">
                <a:solidFill>
                  <a:srgbClr val="FF0000"/>
                </a:solidFill>
              </a:rPr>
              <a:t>Demonstrate her proficiency in HTML, CSS, and JavaScript</a:t>
            </a:r>
            <a:r>
              <a:rPr lang="en-GB" dirty="0" smtClean="0">
                <a:solidFill>
                  <a:srgbClr val="FF0000"/>
                </a:solidFill>
              </a:rPr>
              <a:t> </a:t>
            </a:r>
            <a:r>
              <a:rPr lang="en-GB" dirty="0" smtClean="0"/>
              <a:t>through real-world examples.</a:t>
            </a:r>
          </a:p>
          <a:p>
            <a:r>
              <a:rPr lang="en-GB" b="1" dirty="0" smtClean="0">
                <a:solidFill>
                  <a:srgbClr val="FF0000"/>
                </a:solidFill>
              </a:rPr>
              <a:t>Highlight her capabilities in responsive design and user experience</a:t>
            </a:r>
            <a:r>
              <a:rPr lang="en-GB" b="1" dirty="0" smtClean="0"/>
              <a:t>.</a:t>
            </a:r>
            <a:endParaRPr lang="en-GB" dirty="0" smtClean="0"/>
          </a:p>
          <a:p>
            <a:r>
              <a:rPr lang="en-GB" b="1" dirty="0" smtClean="0">
                <a:solidFill>
                  <a:srgbClr val="FF0000"/>
                </a:solidFill>
              </a:rPr>
              <a:t>Create a memorable and professional first impression</a:t>
            </a:r>
            <a:r>
              <a:rPr lang="en-GB" dirty="0" smtClean="0">
                <a:solidFill>
                  <a:srgbClr val="FF0000"/>
                </a:solidFill>
              </a:rPr>
              <a:t> </a:t>
            </a:r>
            <a:r>
              <a:rPr lang="en-GB" dirty="0" smtClean="0"/>
              <a:t>with stakeholders, ultimately increasing her visibility and opportunities within the tech industry.</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52398" y="2428868"/>
            <a:ext cx="8572560" cy="2585323"/>
          </a:xfrm>
          <a:prstGeom prst="rect">
            <a:avLst/>
          </a:prstGeom>
          <a:solidFill>
            <a:schemeClr val="bg1"/>
          </a:solidFill>
        </p:spPr>
        <p:txBody>
          <a:bodyPr wrap="square">
            <a:spAutoFit/>
          </a:bodyPr>
          <a:lstStyle/>
          <a:p>
            <a:r>
              <a:rPr lang="en-GB" dirty="0" smtClean="0"/>
              <a:t>This project focuses on the development of a personal online portfolio for </a:t>
            </a:r>
            <a:r>
              <a:rPr lang="en-GB" dirty="0" smtClean="0">
                <a:solidFill>
                  <a:srgbClr val="C00000"/>
                </a:solidFill>
              </a:rPr>
              <a:t>S. </a:t>
            </a:r>
            <a:r>
              <a:rPr lang="en-GB" dirty="0" err="1" smtClean="0">
                <a:solidFill>
                  <a:srgbClr val="C00000"/>
                </a:solidFill>
              </a:rPr>
              <a:t>Jemimal</a:t>
            </a:r>
            <a:r>
              <a:rPr lang="en-GB" dirty="0" smtClean="0"/>
              <a:t>, a student from the Computer Science Department under the </a:t>
            </a:r>
            <a:r>
              <a:rPr lang="en-GB" dirty="0" err="1" smtClean="0">
                <a:solidFill>
                  <a:srgbClr val="C00000"/>
                </a:solidFill>
              </a:rPr>
              <a:t>Naan</a:t>
            </a:r>
            <a:r>
              <a:rPr lang="en-GB" dirty="0" smtClean="0">
                <a:solidFill>
                  <a:srgbClr val="C00000"/>
                </a:solidFill>
              </a:rPr>
              <a:t> </a:t>
            </a:r>
            <a:r>
              <a:rPr lang="en-GB" dirty="0" err="1" smtClean="0">
                <a:solidFill>
                  <a:srgbClr val="C00000"/>
                </a:solidFill>
              </a:rPr>
              <a:t>Mudhalvan</a:t>
            </a:r>
            <a:r>
              <a:rPr lang="en-GB" dirty="0" smtClean="0">
                <a:solidFill>
                  <a:srgbClr val="C00000"/>
                </a:solidFill>
              </a:rPr>
              <a:t> </a:t>
            </a:r>
            <a:r>
              <a:rPr lang="en-GB" dirty="0" smtClean="0"/>
              <a:t>initiative. The primary objective is to create a professional, responsive, and visually appealing web presence that effectively showcases her skills, academic journey, and projects. The portfolio serves as a digital resume, offering a centralized platform for her to present her capabilities to potential employers, academic institutions, and collaborators, thereby enhancing her professional visibility and opportunities. The design emphasizes a vibrant, modern aesthetic using gradient backgrounds and intuitive navigation to provide an engaging user experience.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523836" y="2071678"/>
            <a:ext cx="9572692" cy="3139321"/>
          </a:xfrm>
          <a:prstGeom prst="rect">
            <a:avLst/>
          </a:prstGeom>
        </p:spPr>
        <p:txBody>
          <a:bodyPr wrap="square">
            <a:spAutoFit/>
          </a:bodyPr>
          <a:lstStyle/>
          <a:p>
            <a:r>
              <a:rPr lang="en-GB" dirty="0" smtClean="0"/>
              <a:t>The primary end users for this portfolio are:</a:t>
            </a:r>
          </a:p>
          <a:p>
            <a:r>
              <a:rPr lang="en-GB" b="1" dirty="0" smtClean="0">
                <a:solidFill>
                  <a:srgbClr val="C00000"/>
                </a:solidFill>
              </a:rPr>
              <a:t>Recruiters and Hiring Managers:</a:t>
            </a:r>
            <a:r>
              <a:rPr lang="en-GB" dirty="0" smtClean="0">
                <a:solidFill>
                  <a:srgbClr val="C00000"/>
                </a:solidFill>
              </a:rPr>
              <a:t> </a:t>
            </a:r>
            <a:r>
              <a:rPr lang="en-GB" dirty="0" smtClean="0"/>
              <a:t>Individuals seeking to evaluate </a:t>
            </a:r>
            <a:r>
              <a:rPr lang="en-GB" dirty="0" err="1" smtClean="0">
                <a:solidFill>
                  <a:srgbClr val="C00000"/>
                </a:solidFill>
              </a:rPr>
              <a:t>Jemimal's</a:t>
            </a:r>
            <a:r>
              <a:rPr lang="en-GB" dirty="0" smtClean="0"/>
              <a:t> technical skills, project experience, and potential fit for internships or entry-level positions in web development or related fields.</a:t>
            </a:r>
          </a:p>
          <a:p>
            <a:r>
              <a:rPr lang="en-GB" b="1" dirty="0" smtClean="0">
                <a:solidFill>
                  <a:srgbClr val="C00000"/>
                </a:solidFill>
              </a:rPr>
              <a:t>Academic Faculty:</a:t>
            </a:r>
            <a:r>
              <a:rPr lang="en-GB" dirty="0" smtClean="0">
                <a:solidFill>
                  <a:srgbClr val="C00000"/>
                </a:solidFill>
              </a:rPr>
              <a:t> </a:t>
            </a:r>
            <a:r>
              <a:rPr lang="en-GB" dirty="0" smtClean="0"/>
              <a:t>Professors or research supervisors who might assess her practical application of computer science concepts for higher studies or academic projects.</a:t>
            </a:r>
          </a:p>
          <a:p>
            <a:r>
              <a:rPr lang="en-GB" b="1" dirty="0" smtClean="0">
                <a:solidFill>
                  <a:srgbClr val="C00000"/>
                </a:solidFill>
              </a:rPr>
              <a:t>Potential Collaborators:</a:t>
            </a:r>
            <a:r>
              <a:rPr lang="en-GB" dirty="0" smtClean="0">
                <a:solidFill>
                  <a:srgbClr val="C00000"/>
                </a:solidFill>
              </a:rPr>
              <a:t> </a:t>
            </a:r>
            <a:r>
              <a:rPr lang="en-GB" dirty="0" smtClean="0"/>
              <a:t>Peers or professionals looking for individuals with complementary skills for joint projects or initiatives.</a:t>
            </a:r>
          </a:p>
          <a:p>
            <a:r>
              <a:rPr lang="en-GB" b="1" dirty="0" smtClean="0">
                <a:solidFill>
                  <a:srgbClr val="C00000"/>
                </a:solidFill>
              </a:rPr>
              <a:t>Personal Network:</a:t>
            </a:r>
            <a:r>
              <a:rPr lang="en-GB" dirty="0" smtClean="0">
                <a:solidFill>
                  <a:srgbClr val="C00000"/>
                </a:solidFill>
              </a:rPr>
              <a:t> </a:t>
            </a:r>
            <a:r>
              <a:rPr lang="en-GB" dirty="0" smtClean="0"/>
              <a:t>Friends, family, and mentors interested in tracking her professional development and achievements.</a:t>
            </a:r>
          </a:p>
          <a:p>
            <a:r>
              <a:rPr lang="en-GB" b="1" dirty="0" smtClean="0">
                <a:solidFill>
                  <a:srgbClr val="C00000"/>
                </a:solidFill>
              </a:rPr>
              <a:t>S. </a:t>
            </a:r>
            <a:r>
              <a:rPr lang="en-GB" b="1" dirty="0" err="1" smtClean="0">
                <a:solidFill>
                  <a:srgbClr val="C00000"/>
                </a:solidFill>
              </a:rPr>
              <a:t>Jemimal</a:t>
            </a:r>
            <a:r>
              <a:rPr lang="en-GB" b="1" dirty="0" smtClean="0">
                <a:solidFill>
                  <a:srgbClr val="C00000"/>
                </a:solidFill>
              </a:rPr>
              <a:t> Herself:</a:t>
            </a:r>
            <a:r>
              <a:rPr lang="en-GB" dirty="0" smtClean="0">
                <a:solidFill>
                  <a:srgbClr val="C00000"/>
                </a:solidFill>
              </a:rPr>
              <a:t> </a:t>
            </a:r>
            <a:r>
              <a:rPr lang="en-GB" dirty="0" smtClean="0"/>
              <a:t>As a dynamic and easily updatable record of her progress and accomplishments.</a:t>
            </a:r>
            <a:endParaRPr lang="en-GB"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28802"/>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2309786" y="2285992"/>
            <a:ext cx="8858312" cy="4247317"/>
          </a:xfrm>
          <a:prstGeom prst="rect">
            <a:avLst/>
          </a:prstGeom>
        </p:spPr>
        <p:txBody>
          <a:bodyPr wrap="square">
            <a:spAutoFit/>
          </a:bodyPr>
          <a:lstStyle/>
          <a:p>
            <a:r>
              <a:rPr lang="en-GB" dirty="0" smtClean="0"/>
              <a:t>The "Web Development Portfolio" is built using a modern and industry-standard stack to ensure flexibility, maintainability, and a high-quality user experience.</a:t>
            </a:r>
          </a:p>
          <a:p>
            <a:r>
              <a:rPr lang="en-GB" b="1" dirty="0" smtClean="0">
                <a:solidFill>
                  <a:srgbClr val="C00000"/>
                </a:solidFill>
              </a:rPr>
              <a:t>HTML5:</a:t>
            </a:r>
            <a:r>
              <a:rPr lang="en-GB" dirty="0" smtClean="0">
                <a:solidFill>
                  <a:srgbClr val="C00000"/>
                </a:solidFill>
              </a:rPr>
              <a:t> </a:t>
            </a:r>
            <a:r>
              <a:rPr lang="en-GB" dirty="0" smtClean="0"/>
              <a:t>The core </a:t>
            </a:r>
            <a:r>
              <a:rPr lang="en-GB" dirty="0" err="1" smtClean="0">
                <a:solidFill>
                  <a:srgbClr val="C00000"/>
                </a:solidFill>
              </a:rPr>
              <a:t>markup</a:t>
            </a:r>
            <a:r>
              <a:rPr lang="en-GB" dirty="0" smtClean="0"/>
              <a:t> language for structuring the content of the web pages, providing semantic meaning to different sections of the portfolio (profile, projects, skills, contact).</a:t>
            </a:r>
          </a:p>
          <a:p>
            <a:r>
              <a:rPr lang="en-GB" b="1" dirty="0" smtClean="0">
                <a:solidFill>
                  <a:srgbClr val="C00000"/>
                </a:solidFill>
              </a:rPr>
              <a:t>CSS3:</a:t>
            </a:r>
            <a:r>
              <a:rPr lang="en-GB" dirty="0" smtClean="0">
                <a:solidFill>
                  <a:srgbClr val="C00000"/>
                </a:solidFill>
              </a:rPr>
              <a:t> </a:t>
            </a:r>
            <a:r>
              <a:rPr lang="en-GB" dirty="0" smtClean="0"/>
              <a:t>Used for styling the web pages. While minimal custom CSS is present, the bulk of the styling is managed through a utility-first framework.</a:t>
            </a:r>
          </a:p>
          <a:p>
            <a:r>
              <a:rPr lang="en-GB" b="1" dirty="0" smtClean="0">
                <a:solidFill>
                  <a:srgbClr val="C00000"/>
                </a:solidFill>
              </a:rPr>
              <a:t>JavaScript (ES6+):</a:t>
            </a:r>
            <a:r>
              <a:rPr lang="en-GB" dirty="0" smtClean="0">
                <a:solidFill>
                  <a:srgbClr val="C00000"/>
                </a:solidFill>
              </a:rPr>
              <a:t> </a:t>
            </a:r>
            <a:r>
              <a:rPr lang="en-GB" dirty="0" smtClean="0"/>
              <a:t>Implemented for adding interactivity and dynamic </a:t>
            </a:r>
            <a:r>
              <a:rPr lang="en-GB" dirty="0" err="1" smtClean="0">
                <a:solidFill>
                  <a:srgbClr val="C00000"/>
                </a:solidFill>
              </a:rPr>
              <a:t>behavior</a:t>
            </a:r>
            <a:r>
              <a:rPr lang="en-GB" dirty="0" smtClean="0">
                <a:solidFill>
                  <a:srgbClr val="C00000"/>
                </a:solidFill>
              </a:rPr>
              <a:t> </a:t>
            </a:r>
            <a:r>
              <a:rPr lang="en-GB" dirty="0" smtClean="0"/>
              <a:t>to the portfolio, such as smooth scrolling for navigation and a simple greeting message toggle.</a:t>
            </a:r>
          </a:p>
          <a:p>
            <a:r>
              <a:rPr lang="en-GB" b="1" dirty="0" smtClean="0">
                <a:solidFill>
                  <a:srgbClr val="C00000"/>
                </a:solidFill>
              </a:rPr>
              <a:t>Tailwind CSS:</a:t>
            </a:r>
            <a:r>
              <a:rPr lang="en-GB" dirty="0" smtClean="0">
                <a:solidFill>
                  <a:srgbClr val="C00000"/>
                </a:solidFill>
              </a:rPr>
              <a:t> </a:t>
            </a:r>
            <a:r>
              <a:rPr lang="en-GB" dirty="0" smtClean="0"/>
              <a:t>A highly customizable, utility-first CSS framework. It was chosen for rapid UI development, ensuring a responsive design that adapts seamlessly across various screen sizes (mobile, tablet, desktop) with minimal custom CSS writing. It also contributes significantly to the modern and attractive visual design.</a:t>
            </a:r>
          </a:p>
          <a:p>
            <a:r>
              <a:rPr lang="en-GB" b="1" dirty="0" smtClean="0">
                <a:solidFill>
                  <a:srgbClr val="C00000"/>
                </a:solidFill>
              </a:rPr>
              <a:t>Google Fonts (Inter):</a:t>
            </a:r>
            <a:r>
              <a:rPr lang="en-GB" dirty="0" smtClean="0">
                <a:solidFill>
                  <a:srgbClr val="C00000"/>
                </a:solidFill>
              </a:rPr>
              <a:t> </a:t>
            </a:r>
            <a:r>
              <a:rPr lang="en-GB" dirty="0" smtClean="0"/>
              <a:t>Utilized for typography, providing a clean, modern, and highly legible font choice across the entire portfolio.</a:t>
            </a:r>
          </a:p>
          <a:p>
            <a:endParaRPr lang="en-GB"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122" name="Rectangle 2"/>
          <p:cNvSpPr>
            <a:spLocks noChangeArrowheads="1"/>
          </p:cNvSpPr>
          <p:nvPr/>
        </p:nvSpPr>
        <p:spPr bwMode="auto">
          <a:xfrm>
            <a:off x="380960" y="1357298"/>
            <a:ext cx="10739470" cy="509370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chemeClr val="tx1"/>
                </a:solidFill>
                <a:effectLst/>
                <a:latin typeface="Arial" pitchFamily="34" charset="0"/>
                <a:cs typeface="Arial" pitchFamily="34" charset="0"/>
              </a:rPr>
              <a:t>The portfolio's design focuses on attractiveness, user-friendliness, and responsiveness.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Color Scheme:</a:t>
            </a:r>
            <a:r>
              <a:rPr kumimoji="0" lang="en-US" sz="1800" b="0" i="0" u="none" strike="noStrike" cap="none" normalizeH="0" baseline="0" dirty="0" smtClean="0">
                <a:ln>
                  <a:noFill/>
                </a:ln>
                <a:solidFill>
                  <a:srgbClr val="C00000"/>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A vibrant and inviting gradient background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from-purple-800 via-pink-600 to-red-500</a:t>
            </a:r>
            <a:r>
              <a:rPr kumimoji="0" lang="en-US" sz="1100" b="0" i="0" u="none" strike="noStrike" cap="none" normalizeH="0" baseline="0" dirty="0" smtClean="0">
                <a:ln>
                  <a:noFill/>
                </a:ln>
                <a:solidFill>
                  <a:schemeClr val="tx1"/>
                </a:solidFill>
                <a:effectLst/>
                <a:latin typeface="Arial" pitchFamily="34" charset="0"/>
                <a:cs typeface="Arial" pitchFamily="34" charset="0"/>
              </a:rPr>
              <a:t>) sets a dynamic and energetic tone, complemented by contrasting yellow and white text for readability.</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Layout:</a:t>
            </a:r>
            <a:r>
              <a:rPr kumimoji="0" lang="en-US" sz="1800" b="0" i="0" u="none" strike="noStrike" cap="none" normalizeH="0" baseline="0" dirty="0" smtClean="0">
                <a:ln>
                  <a:noFill/>
                </a:ln>
                <a:solidFill>
                  <a:schemeClr val="tx1"/>
                </a:solidFill>
                <a:effectLst/>
                <a:latin typeface="Arial" pitchFamily="34" charset="0"/>
                <a:cs typeface="Arial" pitchFamily="34" charset="0"/>
              </a:rPr>
              <a:t> A single-page application (SPA) style is adopted, where all main sections are accessible via smooth scrolling navigation from the header. This provides a fluid and continuous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Responsiveness:</a:t>
            </a:r>
            <a:r>
              <a:rPr kumimoji="0" lang="en-US" sz="1800" b="0" i="0" u="none" strike="noStrike" cap="none" normalizeH="0" baseline="0" dirty="0" smtClean="0">
                <a:ln>
                  <a:noFill/>
                </a:ln>
                <a:solidFill>
                  <a:schemeClr val="tx1"/>
                </a:solidFill>
                <a:effectLst/>
                <a:latin typeface="Arial" pitchFamily="34" charset="0"/>
                <a:cs typeface="Arial" pitchFamily="34" charset="0"/>
              </a:rPr>
              <a:t> Leveraging Tailwind CSS, the layout is fully responsive, ensuring optimal viewing and interaction on all device types (mobile, tablet, desktop) and orientations. Elements like the profile section and skill grids adapt their arrangement based on screen size.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Aesthetics:</a:t>
            </a:r>
            <a:endParaRPr kumimoji="0" lang="en-US" sz="1800" b="0" i="0" u="none" strike="noStrike" cap="none" normalizeH="0" baseline="0" dirty="0" smtClean="0">
              <a:ln>
                <a:noFill/>
              </a:ln>
              <a:solidFill>
                <a:srgbClr val="C00000"/>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Rounded Corners</a:t>
            </a:r>
            <a:r>
              <a:rPr kumimoji="0" lang="en-US" sz="1800" b="1" i="0" u="none" strike="noStrike" cap="none" normalizeH="0" baseline="0" dirty="0" smtClean="0">
                <a:ln>
                  <a:noFill/>
                </a:ln>
                <a:solidFill>
                  <a:schemeClr val="tx1"/>
                </a:solidFill>
                <a:effectLst/>
                <a:latin typeface="Arial" pitchFamily="34" charset="0"/>
                <a:cs typeface="Arial" pitchFamily="34" charset="0"/>
              </a:rPr>
              <a:t>:</a:t>
            </a:r>
            <a:r>
              <a:rPr kumimoji="0" lang="en-US" sz="1800" b="0" i="0" u="none" strike="noStrike" cap="none" normalizeH="0" baseline="0" dirty="0" smtClean="0">
                <a:ln>
                  <a:noFill/>
                </a:ln>
                <a:solidFill>
                  <a:schemeClr val="tx1"/>
                </a:solidFill>
                <a:effectLst/>
                <a:latin typeface="Arial" pitchFamily="34" charset="0"/>
                <a:cs typeface="Arial" pitchFamily="34" charset="0"/>
              </a:rPr>
              <a:t> Applied extensively to sections, buttons, and skill boxes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rounded-3xl</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rounded-full</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rounded-xl</a:t>
            </a:r>
            <a:r>
              <a:rPr kumimoji="0" lang="en-US" sz="1100" b="0" i="0" u="none" strike="noStrike" cap="none" normalizeH="0" baseline="0" dirty="0" smtClean="0">
                <a:ln>
                  <a:noFill/>
                </a:ln>
                <a:solidFill>
                  <a:schemeClr val="tx1"/>
                </a:solidFill>
                <a:effectLst/>
                <a:latin typeface="Arial" pitchFamily="34" charset="0"/>
                <a:cs typeface="Arial" pitchFamily="34" charset="0"/>
              </a:rPr>
              <a:t>) to give a soft, modern, and approachable feel.</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Shadows:</a:t>
            </a:r>
            <a:r>
              <a:rPr kumimoji="0" lang="en-US" sz="1800" b="0" i="0" u="none" strike="noStrike" cap="none" normalizeH="0" baseline="0" dirty="0" smtClean="0">
                <a:ln>
                  <a:noFill/>
                </a:ln>
                <a:solidFill>
                  <a:srgbClr val="C00000"/>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Deep shadows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shadow-</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lg</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shadow-xl</a:t>
            </a:r>
            <a:r>
              <a:rPr kumimoji="0" lang="en-US" sz="1100" b="0" i="0" u="none" strike="noStrike" cap="none" normalizeH="0" baseline="0" dirty="0" smtClean="0">
                <a:ln>
                  <a:noFill/>
                </a:ln>
                <a:solidFill>
                  <a:schemeClr val="tx1"/>
                </a:solidFill>
                <a:effectLst/>
                <a:latin typeface="Arial" pitchFamily="34" charset="0"/>
                <a:cs typeface="Arial" pitchFamily="34" charset="0"/>
              </a:rPr>
              <a:t>,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shadow-2xl</a:t>
            </a:r>
            <a:r>
              <a:rPr kumimoji="0" lang="en-US" sz="1100" b="0" i="0" u="none" strike="noStrike" cap="none" normalizeH="0" baseline="0" dirty="0" smtClean="0">
                <a:ln>
                  <a:noFill/>
                </a:ln>
                <a:solidFill>
                  <a:schemeClr val="tx1"/>
                </a:solidFill>
                <a:effectLst/>
                <a:latin typeface="Arial" pitchFamily="34" charset="0"/>
                <a:cs typeface="Arial" pitchFamily="34" charset="0"/>
              </a:rPr>
              <a:t>) are used to create depth and highlight interactive elements and main content sections.</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lvl="1" eaLnBrk="0" fontAlgn="base" hangingPunct="0">
              <a:spcBef>
                <a:spcPct val="0"/>
              </a:spcBef>
              <a:spcAft>
                <a:spcPct val="0"/>
              </a:spcAft>
              <a:buFontTx/>
              <a:buChar char="•"/>
            </a:pPr>
            <a:r>
              <a:rPr kumimoji="0" lang="en-US" b="1" i="0" u="none" strike="noStrike" cap="none" normalizeH="0" baseline="0" dirty="0" smtClean="0">
                <a:ln>
                  <a:noFill/>
                </a:ln>
                <a:solidFill>
                  <a:srgbClr val="C00000"/>
                </a:solidFill>
                <a:effectLst/>
                <a:latin typeface="Arial" pitchFamily="34" charset="0"/>
                <a:cs typeface="Arial" pitchFamily="34" charset="0"/>
              </a:rPr>
              <a:t>Hover Effects:</a:t>
            </a:r>
            <a:r>
              <a:rPr kumimoji="0" lang="en-US" b="0" i="0" u="none" strike="noStrike" cap="none" normalizeH="0" baseline="0" dirty="0" smtClean="0">
                <a:ln>
                  <a:noFill/>
                </a:ln>
                <a:solidFill>
                  <a:srgbClr val="C00000"/>
                </a:solidFill>
                <a:effectLst/>
                <a:latin typeface="Arial" pitchFamily="34" charset="0"/>
                <a:cs typeface="Arial" pitchFamily="34" charset="0"/>
              </a:rPr>
              <a:t> </a:t>
            </a:r>
            <a:r>
              <a:rPr kumimoji="0" lang="en-US" b="0" i="0" u="none" strike="noStrike" cap="none" normalizeH="0" baseline="0" dirty="0" smtClean="0">
                <a:ln>
                  <a:noFill/>
                </a:ln>
                <a:solidFill>
                  <a:schemeClr val="tx1"/>
                </a:solidFill>
                <a:effectLst/>
                <a:latin typeface="Arial" pitchFamily="34" charset="0"/>
                <a:cs typeface="Arial" pitchFamily="34" charset="0"/>
              </a:rPr>
              <a:t>Subtle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transform hover:scale-105</a:t>
            </a:r>
            <a:r>
              <a:rPr kumimoji="0" lang="en-US" sz="1100" b="0" i="0" u="none" strike="noStrike" cap="none" normalizeH="0" baseline="0" dirty="0" smtClean="0">
                <a:ln>
                  <a:noFill/>
                </a:ln>
                <a:solidFill>
                  <a:schemeClr val="tx1"/>
                </a:solidFill>
                <a:effectLst/>
                <a:latin typeface="Arial" pitchFamily="34" charset="0"/>
                <a:cs typeface="Arial" pitchFamily="34" charset="0"/>
              </a:rPr>
              <a:t> and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hover:-translate-y-1</a:t>
            </a:r>
            <a:r>
              <a:rPr kumimoji="0" lang="en-US" sz="1100" b="0" i="0" u="none" strike="noStrike" cap="none" normalizeH="0" baseline="0" dirty="0" smtClean="0">
                <a:ln>
                  <a:noFill/>
                </a:ln>
                <a:solidFill>
                  <a:schemeClr val="tx1"/>
                </a:solidFill>
                <a:effectLst/>
                <a:latin typeface="Arial" pitchFamily="34" charset="0"/>
                <a:cs typeface="Arial" pitchFamily="34" charset="0"/>
              </a:rPr>
              <a:t> transitions are added to sections and buttons respectively, providing visual feedback and enhancing user engagement.</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Backdrop Filter:</a:t>
            </a:r>
            <a:r>
              <a:rPr kumimoji="0" lang="en-US" sz="1800" b="0" i="0" u="none" strike="noStrike" cap="none" normalizeH="0" baseline="0" dirty="0" smtClean="0">
                <a:ln>
                  <a:noFill/>
                </a:ln>
                <a:solidFill>
                  <a:srgbClr val="C00000"/>
                </a:solidFill>
                <a:effectLst/>
                <a:latin typeface="Arial" pitchFamily="34" charset="0"/>
                <a:cs typeface="Arial" pitchFamily="34" charset="0"/>
              </a:rPr>
              <a:t> </a:t>
            </a:r>
            <a:r>
              <a:rPr kumimoji="0" lang="en-US" sz="1800" b="0" i="0" u="none" strike="noStrike" cap="none" normalizeH="0" baseline="0" dirty="0" smtClean="0">
                <a:ln>
                  <a:noFill/>
                </a:ln>
                <a:solidFill>
                  <a:schemeClr val="tx1"/>
                </a:solidFill>
                <a:effectLst/>
                <a:latin typeface="Arial" pitchFamily="34" charset="0"/>
                <a:cs typeface="Arial" pitchFamily="34" charset="0"/>
              </a:rPr>
              <a:t>Sections use </a:t>
            </a:r>
            <a:r>
              <a:rPr kumimoji="0" lang="en-US" sz="1000" b="0" i="0" u="none" strike="noStrike" cap="none" normalizeH="0" baseline="0" dirty="0" smtClean="0">
                <a:ln>
                  <a:noFill/>
                </a:ln>
                <a:solidFill>
                  <a:schemeClr val="tx1"/>
                </a:solidFill>
                <a:effectLst/>
                <a:latin typeface="Arial Unicode MS" pitchFamily="34" charset="-128"/>
                <a:cs typeface="Arial" pitchFamily="34" charset="0"/>
              </a:rPr>
              <a:t>bg-opacity-10 backdrop-filter backdrop-blur-</a:t>
            </a:r>
            <a:r>
              <a:rPr kumimoji="0" lang="en-US" sz="1000" b="0" i="0" u="none" strike="noStrike" cap="none" normalizeH="0" baseline="0" dirty="0" err="1" smtClean="0">
                <a:ln>
                  <a:noFill/>
                </a:ln>
                <a:solidFill>
                  <a:schemeClr val="tx1"/>
                </a:solidFill>
                <a:effectLst/>
                <a:latin typeface="Arial Unicode MS" pitchFamily="34" charset="-128"/>
                <a:cs typeface="Arial" pitchFamily="34" charset="0"/>
              </a:rPr>
              <a:t>lg</a:t>
            </a:r>
            <a:r>
              <a:rPr kumimoji="0" lang="en-US" sz="1100" b="0" i="0" u="none" strike="noStrike" cap="none" normalizeH="0" baseline="0" dirty="0" smtClean="0">
                <a:ln>
                  <a:noFill/>
                </a:ln>
                <a:solidFill>
                  <a:schemeClr val="tx1"/>
                </a:solidFill>
                <a:effectLst/>
                <a:latin typeface="Arial" pitchFamily="34" charset="0"/>
                <a:cs typeface="Arial" pitchFamily="34" charset="0"/>
              </a:rPr>
              <a:t> to create a semi-transparent, frosted glass effect over the vibrant background, adding sophistication.</a:t>
            </a: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C00000"/>
                </a:solidFill>
                <a:effectLst/>
                <a:latin typeface="Arial" pitchFamily="34" charset="0"/>
                <a:cs typeface="Arial" pitchFamily="34" charset="0"/>
              </a:rPr>
              <a:t>Navigation:</a:t>
            </a:r>
            <a:r>
              <a:rPr kumimoji="0" lang="en-US" sz="1800" b="0" i="0" u="none" strike="noStrike" cap="none" normalizeH="0" baseline="0" dirty="0" smtClean="0">
                <a:ln>
                  <a:noFill/>
                </a:ln>
                <a:solidFill>
                  <a:schemeClr val="tx1"/>
                </a:solidFill>
                <a:effectLst/>
                <a:latin typeface="Arial" pitchFamily="34" charset="0"/>
                <a:cs typeface="Arial" pitchFamily="34" charset="0"/>
              </a:rPr>
              <a:t> A fixed header with clear, clickable navigation links allows users to quickly jump between different sections of the portfolio.</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738150" y="1500174"/>
            <a:ext cx="10072758" cy="4247317"/>
          </a:xfrm>
          <a:prstGeom prst="rect">
            <a:avLst/>
          </a:prstGeom>
        </p:spPr>
        <p:txBody>
          <a:bodyPr wrap="square">
            <a:spAutoFit/>
          </a:bodyPr>
          <a:lstStyle/>
          <a:p>
            <a:r>
              <a:rPr lang="en-GB" dirty="0" smtClean="0"/>
              <a:t>The portfolio incorporates several key features to provide a rich user experience:</a:t>
            </a:r>
          </a:p>
          <a:p>
            <a:r>
              <a:rPr lang="en-GB" b="1" dirty="0" smtClean="0">
                <a:solidFill>
                  <a:srgbClr val="C00000"/>
                </a:solidFill>
              </a:rPr>
              <a:t>Profile Section:</a:t>
            </a:r>
            <a:r>
              <a:rPr lang="en-GB" dirty="0" smtClean="0">
                <a:solidFill>
                  <a:srgbClr val="C00000"/>
                </a:solidFill>
              </a:rPr>
              <a:t> </a:t>
            </a:r>
            <a:r>
              <a:rPr lang="en-GB" dirty="0" smtClean="0"/>
              <a:t>Displays a professional headshot, name, department, and a concise introductory message. Includes an interactive "Say Hello!" button that toggles a greeting message.</a:t>
            </a:r>
          </a:p>
          <a:p>
            <a:r>
              <a:rPr lang="en-GB" b="1" dirty="0" smtClean="0">
                <a:solidFill>
                  <a:srgbClr val="C00000"/>
                </a:solidFill>
              </a:rPr>
              <a:t>About Me (Details) Section</a:t>
            </a:r>
            <a:r>
              <a:rPr lang="en-GB" b="1" dirty="0" smtClean="0"/>
              <a:t>:</a:t>
            </a:r>
            <a:r>
              <a:rPr lang="en-GB" dirty="0" smtClean="0"/>
              <a:t> Provides a more detailed narrative of </a:t>
            </a:r>
            <a:r>
              <a:rPr lang="en-GB" dirty="0" err="1" smtClean="0">
                <a:solidFill>
                  <a:srgbClr val="C00000"/>
                </a:solidFill>
              </a:rPr>
              <a:t>Jemimal's</a:t>
            </a:r>
            <a:r>
              <a:rPr lang="en-GB" dirty="0" smtClean="0"/>
              <a:t> academic interests, inspirations (including the </a:t>
            </a:r>
            <a:r>
              <a:rPr lang="en-GB" dirty="0" err="1" smtClean="0">
                <a:solidFill>
                  <a:srgbClr val="C00000"/>
                </a:solidFill>
              </a:rPr>
              <a:t>Naan</a:t>
            </a:r>
            <a:r>
              <a:rPr lang="en-GB" dirty="0" smtClean="0">
                <a:solidFill>
                  <a:srgbClr val="C00000"/>
                </a:solidFill>
              </a:rPr>
              <a:t> </a:t>
            </a:r>
            <a:r>
              <a:rPr lang="en-GB" dirty="0" err="1" smtClean="0">
                <a:solidFill>
                  <a:srgbClr val="C00000"/>
                </a:solidFill>
              </a:rPr>
              <a:t>Mudhalvan</a:t>
            </a:r>
            <a:r>
              <a:rPr lang="en-GB" dirty="0" smtClean="0">
                <a:solidFill>
                  <a:srgbClr val="C00000"/>
                </a:solidFill>
              </a:rPr>
              <a:t> </a:t>
            </a:r>
            <a:r>
              <a:rPr lang="en-GB" dirty="0" smtClean="0"/>
              <a:t>initiative), and personal hobbies related to tech.</a:t>
            </a:r>
          </a:p>
          <a:p>
            <a:r>
              <a:rPr lang="en-GB" b="1" dirty="0" smtClean="0">
                <a:solidFill>
                  <a:srgbClr val="C00000"/>
                </a:solidFill>
              </a:rPr>
              <a:t>Projects Section</a:t>
            </a:r>
            <a:r>
              <a:rPr lang="en-GB" b="1" dirty="0" smtClean="0"/>
              <a:t>:</a:t>
            </a:r>
            <a:r>
              <a:rPr lang="en-GB" dirty="0" smtClean="0"/>
              <a:t> Dedicated to showcasing a single, significant project. Each project entry includes a title, a brief description, and a link to view the project (currently a placeholder). This section is designed for easy expansion to add more projects as they are completed.</a:t>
            </a:r>
          </a:p>
          <a:p>
            <a:r>
              <a:rPr lang="en-GB" b="1" dirty="0" smtClean="0">
                <a:solidFill>
                  <a:srgbClr val="C00000"/>
                </a:solidFill>
              </a:rPr>
              <a:t>Skills Section:</a:t>
            </a:r>
            <a:r>
              <a:rPr lang="en-GB" dirty="0" smtClean="0">
                <a:solidFill>
                  <a:srgbClr val="C00000"/>
                </a:solidFill>
              </a:rPr>
              <a:t> </a:t>
            </a:r>
            <a:r>
              <a:rPr lang="en-GB" dirty="0" smtClean="0"/>
              <a:t>Lists core technical competencies (currently HTML5, CSS3, JavaScript) in an organized grid layout, making it easy for visitors to quickly assess her capabilities.</a:t>
            </a:r>
          </a:p>
          <a:p>
            <a:r>
              <a:rPr lang="en-GB" b="1" dirty="0" smtClean="0">
                <a:solidFill>
                  <a:srgbClr val="C00000"/>
                </a:solidFill>
              </a:rPr>
              <a:t>Contact Section:</a:t>
            </a:r>
            <a:r>
              <a:rPr lang="en-GB" dirty="0" smtClean="0">
                <a:solidFill>
                  <a:srgbClr val="C00000"/>
                </a:solidFill>
              </a:rPr>
              <a:t> </a:t>
            </a:r>
            <a:r>
              <a:rPr lang="en-GB" dirty="0" smtClean="0"/>
              <a:t>Offers a clear call to action with </a:t>
            </a:r>
            <a:r>
              <a:rPr lang="en-GB" dirty="0" err="1" smtClean="0">
                <a:solidFill>
                  <a:srgbClr val="C00000"/>
                </a:solidFill>
              </a:rPr>
              <a:t>Jemimal's</a:t>
            </a:r>
            <a:r>
              <a:rPr lang="en-GB" dirty="0" smtClean="0"/>
              <a:t> email address, enabling direct communication.</a:t>
            </a:r>
          </a:p>
          <a:p>
            <a:r>
              <a:rPr lang="en-GB" b="1" dirty="0" smtClean="0">
                <a:solidFill>
                  <a:srgbClr val="C00000"/>
                </a:solidFill>
              </a:rPr>
              <a:t>Responsive Design</a:t>
            </a:r>
            <a:r>
              <a:rPr lang="en-GB" b="1" dirty="0" smtClean="0"/>
              <a:t>:</a:t>
            </a:r>
            <a:r>
              <a:rPr lang="en-GB" dirty="0" smtClean="0"/>
              <a:t> The entire portfolio layout dynamically adjusts to screen size, ensuring a seamless experience whether viewed on a mobile phone, tablet, or desktop computer.</a:t>
            </a:r>
          </a:p>
          <a:p>
            <a:r>
              <a:rPr lang="en-GB" b="1" dirty="0" smtClean="0">
                <a:solidFill>
                  <a:srgbClr val="C00000"/>
                </a:solidFill>
              </a:rPr>
              <a:t>Smooth Scrolling Navigation</a:t>
            </a:r>
            <a:r>
              <a:rPr lang="en-GB" b="1" dirty="0" smtClean="0"/>
              <a:t>:</a:t>
            </a:r>
            <a:r>
              <a:rPr lang="en-GB" dirty="0" smtClean="0"/>
              <a:t> JavaScript is used to provide a fluid scrolling experience when clicking on navigation links, rather than abrupt jumps.</a:t>
            </a:r>
            <a:endParaRPr lang="en-GB"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447</TotalTime>
  <Words>1219</Words>
  <Application>Microsoft Office PowerPoint</Application>
  <PresentationFormat>Custom</PresentationFormat>
  <Paragraphs>80</Paragraphs>
  <Slides>12</Slides>
  <Notes>2</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csl15</cp:lastModifiedBy>
  <cp:revision>34</cp:revision>
  <dcterms:created xsi:type="dcterms:W3CDTF">2024-03-29T15:07:22Z</dcterms:created>
  <dcterms:modified xsi:type="dcterms:W3CDTF">2025-08-23T08:58:35Z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