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4" r:id="rId4"/>
    <p:sldId id="262" r:id="rId5"/>
    <p:sldId id="263" r:id="rId6"/>
  </p:sldIdLst>
  <p:sldSz cx="10691813" cy="7559675"/>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90" d="100"/>
          <a:sy n="90"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1677" cy="7559281"/>
          </a:xfrm>
          <a:prstGeom prst="rect">
            <a:avLst/>
          </a:prstGeom>
          <a:noFill/>
          <a:ln>
            <a:noFill/>
          </a:ln>
        </p:spPr>
      </p:pic>
      <p:sp>
        <p:nvSpPr>
          <p:cNvPr id="2" name="Title 1"/>
          <p:cNvSpPr>
            <a:spLocks noGrp="1"/>
          </p:cNvSpPr>
          <p:nvPr>
            <p:ph type="ctrTitle" hasCustomPrompt="1"/>
          </p:nvPr>
        </p:nvSpPr>
        <p:spPr>
          <a:xfrm>
            <a:off x="801886" y="1762491"/>
            <a:ext cx="9088041" cy="1233629"/>
          </a:xfrm>
        </p:spPr>
        <p:txBody>
          <a:bodyPr anchor="b"/>
          <a:lstStyle>
            <a:lvl1pPr algn="ctr">
              <a:defRPr sz="6614"/>
            </a:lvl1pPr>
          </a:lstStyle>
          <a:p>
            <a:r>
              <a:rPr lang="ja-JP" altLang="en-US" dirty="0" smtClean="0"/>
              <a:t>タイトル</a:t>
            </a:r>
            <a:endParaRPr lang="en-US" dirty="0"/>
          </a:p>
        </p:txBody>
      </p:sp>
      <p:sp>
        <p:nvSpPr>
          <p:cNvPr id="3" name="Subtitle 2"/>
          <p:cNvSpPr>
            <a:spLocks noGrp="1"/>
          </p:cNvSpPr>
          <p:nvPr>
            <p:ph type="subTitle" idx="1"/>
          </p:nvPr>
        </p:nvSpPr>
        <p:spPr>
          <a:xfrm>
            <a:off x="1336477" y="3970580"/>
            <a:ext cx="8018860" cy="788031"/>
          </a:xfrm>
        </p:spPr>
        <p:txBody>
          <a:bodyPr/>
          <a:lstStyle>
            <a:lvl1pPr marL="0" indent="0" algn="ctr">
              <a:buNone/>
              <a:defRPr sz="2646">
                <a:solidFill>
                  <a:schemeClr val="bg1"/>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93562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8"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422192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Vertical Title 1"/>
          <p:cNvSpPr>
            <a:spLocks noGrp="1"/>
          </p:cNvSpPr>
          <p:nvPr>
            <p:ph type="title" orient="vert"/>
          </p:nvPr>
        </p:nvSpPr>
        <p:spPr>
          <a:xfrm>
            <a:off x="7651329" y="933855"/>
            <a:ext cx="2305422" cy="587510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35063" y="933855"/>
            <a:ext cx="6782619" cy="587510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95028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95324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 y="0"/>
            <a:ext cx="10691677" cy="7559772"/>
          </a:xfrm>
          <a:prstGeom prst="rect">
            <a:avLst/>
          </a:prstGeom>
        </p:spPr>
      </p:pic>
      <p:sp>
        <p:nvSpPr>
          <p:cNvPr id="2" name="Title 1"/>
          <p:cNvSpPr>
            <a:spLocks noGrp="1"/>
          </p:cNvSpPr>
          <p:nvPr>
            <p:ph type="title"/>
          </p:nvPr>
        </p:nvSpPr>
        <p:spPr>
          <a:xfrm>
            <a:off x="1556426" y="1359377"/>
            <a:ext cx="8725710" cy="3144614"/>
          </a:xfrm>
        </p:spPr>
        <p:txBody>
          <a:bodyPr anchor="b"/>
          <a:lstStyle>
            <a:lvl1pPr>
              <a:defRPr sz="661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56426" y="4533741"/>
            <a:ext cx="8725710"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58734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11"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3758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11"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smtClean="0"/>
              <a:t>マスター テキストの書式設定</a:t>
            </a:r>
          </a:p>
        </p:txBody>
      </p:sp>
      <p:sp>
        <p:nvSpPr>
          <p:cNvPr id="4" name="Content Placeholder 3"/>
          <p:cNvSpPr>
            <a:spLocks noGrp="1"/>
          </p:cNvSpPr>
          <p:nvPr>
            <p:ph sz="half" idx="2"/>
          </p:nvPr>
        </p:nvSpPr>
        <p:spPr>
          <a:xfrm>
            <a:off x="736456" y="2761381"/>
            <a:ext cx="4523137"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smtClean="0"/>
              <a:t>マスター テキストの書式設定</a:t>
            </a:r>
          </a:p>
        </p:txBody>
      </p:sp>
      <p:sp>
        <p:nvSpPr>
          <p:cNvPr id="6" name="Content Placeholder 5"/>
          <p:cNvSpPr>
            <a:spLocks noGrp="1"/>
          </p:cNvSpPr>
          <p:nvPr>
            <p:ph sz="quarter" idx="4"/>
          </p:nvPr>
        </p:nvSpPr>
        <p:spPr>
          <a:xfrm>
            <a:off x="5412731" y="2761381"/>
            <a:ext cx="4545413"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80625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 y="0"/>
            <a:ext cx="10691677" cy="7559772"/>
          </a:xfrm>
          <a:prstGeom prst="rect">
            <a:avLst/>
          </a:prstGeom>
        </p:spPr>
      </p:pic>
      <p:sp>
        <p:nvSpPr>
          <p:cNvPr id="7" name="Title 1"/>
          <p:cNvSpPr>
            <a:spLocks noGrp="1"/>
          </p:cNvSpPr>
          <p:nvPr>
            <p:ph type="title"/>
          </p:nvPr>
        </p:nvSpPr>
        <p:spPr>
          <a:xfrm>
            <a:off x="1556426" y="1359377"/>
            <a:ext cx="8725710" cy="3144614"/>
          </a:xfrm>
        </p:spPr>
        <p:txBody>
          <a:bodyPr anchor="b"/>
          <a:lstStyle>
            <a:lvl1pPr>
              <a:defRPr sz="661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39768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61585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6455" y="1088454"/>
            <a:ext cx="3448388" cy="1179447"/>
          </a:xfrm>
        </p:spPr>
        <p:txBody>
          <a:bodyPr anchor="b"/>
          <a:lstStyle>
            <a:lvl1pPr>
              <a:defRPr sz="3527"/>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1019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6455" y="1088454"/>
            <a:ext cx="3448388" cy="1179447"/>
          </a:xfrm>
        </p:spPr>
        <p:txBody>
          <a:bodyPr anchor="b"/>
          <a:lstStyle>
            <a:lvl1pPr>
              <a:defRPr sz="3527"/>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smtClean="0"/>
              <a:t>図を追加</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CF62DD-3FBF-4747-AC62-680B1855633B}" type="datetimeFigureOut">
              <a:rPr kumimoji="1" lang="ja-JP" altLang="en-US" smtClean="0"/>
              <a:t>2018/3/29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393761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42CF62DD-3FBF-4747-AC62-680B1855633B}" type="datetimeFigureOut">
              <a:rPr kumimoji="1" lang="ja-JP" altLang="en-US" smtClean="0"/>
              <a:t>2018/3/29</a:t>
            </a:fld>
            <a:endParaRPr kumimoji="1" lang="ja-JP" altLang="en-US"/>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560943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RDS</a:t>
            </a:r>
            <a:r>
              <a:rPr lang="ja-JP" altLang="en-US" dirty="0" smtClean="0"/>
              <a:t>障害試験実施案</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2018/3/28</a:t>
            </a:r>
          </a:p>
        </p:txBody>
      </p:sp>
    </p:spTree>
    <p:extLst>
      <p:ext uri="{BB962C8B-B14F-4D97-AF65-F5344CB8AC3E}">
        <p14:creationId xmlns:p14="http://schemas.microsoft.com/office/powerpoint/2010/main" val="130221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6977" y="637697"/>
            <a:ext cx="9221689" cy="543200"/>
          </a:xfrm>
        </p:spPr>
        <p:txBody>
          <a:bodyPr>
            <a:normAutofit/>
          </a:bodyPr>
          <a:lstStyle/>
          <a:p>
            <a:r>
              <a:rPr lang="en-US" altLang="ja-JP" sz="2800" u="sng" dirty="0" smtClean="0">
                <a:latin typeface="+mj-ea"/>
              </a:rPr>
              <a:t>RDS</a:t>
            </a:r>
            <a:r>
              <a:rPr lang="ja-JP" altLang="en-US" sz="2800" u="sng" dirty="0" smtClean="0"/>
              <a:t>環境構成</a:t>
            </a:r>
            <a:endParaRPr kumimoji="1" lang="ja-JP" altLang="en-US" sz="2800" u="sng" dirty="0"/>
          </a:p>
        </p:txBody>
      </p:sp>
      <p:sp>
        <p:nvSpPr>
          <p:cNvPr id="11" name="テキスト ボックス 10"/>
          <p:cNvSpPr txBox="1"/>
          <p:nvPr/>
        </p:nvSpPr>
        <p:spPr bwMode="auto">
          <a:xfrm>
            <a:off x="735062" y="5991026"/>
            <a:ext cx="7951738" cy="954107"/>
          </a:xfrm>
          <a:prstGeom prst="rect">
            <a:avLst/>
          </a:prstGeom>
          <a:noFill/>
        </p:spPr>
        <p:txBody>
          <a:bodyPr wrap="square" rtlCol="0">
            <a:spAutoFit/>
          </a:bodyPr>
          <a:lstStyle/>
          <a:p>
            <a:r>
              <a:rPr kumimoji="1" lang="ja-JP" altLang="en-US" sz="1400" dirty="0" smtClean="0"/>
              <a:t>●</a:t>
            </a:r>
            <a:r>
              <a:rPr kumimoji="1" lang="en-US" altLang="ja-JP" sz="1400" dirty="0" smtClean="0"/>
              <a:t>RDS</a:t>
            </a:r>
            <a:r>
              <a:rPr kumimoji="1" lang="ja-JP" altLang="en-US" sz="1400" dirty="0" smtClean="0"/>
              <a:t>の</a:t>
            </a:r>
            <a:r>
              <a:rPr kumimoji="1" lang="en-US" altLang="ja-JP" sz="1400" dirty="0" smtClean="0"/>
              <a:t>Multi-AZ</a:t>
            </a:r>
            <a:r>
              <a:rPr kumimoji="1" lang="ja-JP" altLang="en-US" sz="1400" dirty="0" smtClean="0"/>
              <a:t>を有効にしてスタンバイレプリカを作成</a:t>
            </a:r>
            <a:endParaRPr kumimoji="1" lang="en-US" altLang="ja-JP" sz="1400" dirty="0" smtClean="0"/>
          </a:p>
          <a:p>
            <a:r>
              <a:rPr kumimoji="1" lang="ja-JP" altLang="en-US" sz="1400" dirty="0" smtClean="0"/>
              <a:t>●マスターとは別の</a:t>
            </a:r>
            <a:r>
              <a:rPr kumimoji="1" lang="en-US" altLang="ja-JP" sz="1400" dirty="0" smtClean="0"/>
              <a:t>AZ</a:t>
            </a:r>
            <a:r>
              <a:rPr kumimoji="1" lang="ja-JP" altLang="en-US" sz="1400" dirty="0" smtClean="0"/>
              <a:t>にレプリカを構築する事で、障害発生時のデータロストに対応</a:t>
            </a:r>
            <a:endParaRPr kumimoji="1" lang="en-US" altLang="ja-JP" sz="1400" dirty="0" smtClean="0"/>
          </a:p>
          <a:p>
            <a:r>
              <a:rPr kumimoji="1" lang="ja-JP" altLang="en-US" sz="1400" dirty="0" smtClean="0"/>
              <a:t>●アプリケーションからのアクセスはマスターの</a:t>
            </a:r>
            <a:r>
              <a:rPr kumimoji="1" lang="en-US" altLang="ja-JP" sz="1400" dirty="0" smtClean="0"/>
              <a:t>DNS</a:t>
            </a:r>
            <a:r>
              <a:rPr kumimoji="1" lang="ja-JP" altLang="en-US" sz="1400" dirty="0" smtClean="0"/>
              <a:t>を参照する。</a:t>
            </a:r>
            <a:endParaRPr kumimoji="1" lang="en-US" altLang="ja-JP" sz="1400" dirty="0" smtClean="0"/>
          </a:p>
          <a:p>
            <a:r>
              <a:rPr lang="ja-JP" altLang="en-US" sz="1400" dirty="0" smtClean="0"/>
              <a:t>●マスターに障害が発生した場合は、スタンバイレプリカがマスターに昇格する。</a:t>
            </a:r>
            <a:endParaRPr lang="en-US" altLang="ja-JP" sz="1400" dirty="0" smtClean="0"/>
          </a:p>
        </p:txBody>
      </p:sp>
      <p:sp>
        <p:nvSpPr>
          <p:cNvPr id="16" name="テキスト ボックス 15"/>
          <p:cNvSpPr txBox="1"/>
          <p:nvPr/>
        </p:nvSpPr>
        <p:spPr>
          <a:xfrm>
            <a:off x="374074" y="5341617"/>
            <a:ext cx="9938686" cy="523220"/>
          </a:xfrm>
          <a:prstGeom prst="rect">
            <a:avLst/>
          </a:prstGeom>
          <a:solidFill>
            <a:schemeClr val="accent1">
              <a:lumMod val="40000"/>
              <a:lumOff val="60000"/>
            </a:schemeClr>
          </a:solidFill>
          <a:ln>
            <a:solidFill>
              <a:schemeClr val="dk1"/>
            </a:solidFill>
          </a:ln>
        </p:spPr>
        <p:txBody>
          <a:bodyPr wrap="square" rtlCol="0">
            <a:spAutoFit/>
          </a:bodyPr>
          <a:lstStyle/>
          <a:p>
            <a:r>
              <a:rPr lang="ja-JP" altLang="en-US" sz="2800" u="sng" dirty="0" smtClean="0"/>
              <a:t>■構成は</a:t>
            </a:r>
            <a:r>
              <a:rPr lang="en-US" altLang="ja-JP" sz="2800" u="sng" dirty="0" smtClean="0"/>
              <a:t>DB </a:t>
            </a:r>
            <a:r>
              <a:rPr lang="en-US" altLang="ja-JP" sz="2800" u="sng" dirty="0" err="1" smtClean="0"/>
              <a:t>Replicaiton</a:t>
            </a:r>
            <a:r>
              <a:rPr lang="ja-JP" altLang="en-US" sz="2800" u="sng" dirty="0" smtClean="0"/>
              <a:t>パターンを採用</a:t>
            </a:r>
            <a:endParaRPr lang="en-US" altLang="ja-JP" sz="2800" u="sng" dirty="0"/>
          </a:p>
        </p:txBody>
      </p:sp>
      <p:sp>
        <p:nvSpPr>
          <p:cNvPr id="17" name="Rounded Rectangle 2"/>
          <p:cNvSpPr/>
          <p:nvPr/>
        </p:nvSpPr>
        <p:spPr>
          <a:xfrm>
            <a:off x="463260" y="1911927"/>
            <a:ext cx="9366539" cy="321755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8" name="TextBox 5"/>
          <p:cNvSpPr txBox="1">
            <a:spLocks noChangeArrowheads="1"/>
          </p:cNvSpPr>
          <p:nvPr/>
        </p:nvSpPr>
        <p:spPr bwMode="auto">
          <a:xfrm>
            <a:off x="463261" y="4852487"/>
            <a:ext cx="1557337" cy="276999"/>
          </a:xfrm>
          <a:prstGeom prst="rect">
            <a:avLst/>
          </a:prstGeom>
          <a:noFill/>
          <a:ln w="9525">
            <a:noFill/>
            <a:miter lim="800000"/>
            <a:headEnd/>
            <a:tailEnd/>
          </a:ln>
        </p:spPr>
        <p:txBody>
          <a:bodyPr>
            <a:spAutoFit/>
          </a:bodyPr>
          <a:lstStyle/>
          <a:p>
            <a:pPr algn="ctr"/>
            <a:r>
              <a:rPr lang="ja-JP" altLang="en-US" sz="1200" b="1" dirty="0" smtClean="0">
                <a:latin typeface="+mj-lt"/>
                <a:ea typeface="Verdana" pitchFamily="34" charset="0"/>
                <a:cs typeface="Helvetica Neue"/>
              </a:rPr>
              <a:t>本番環境</a:t>
            </a:r>
            <a:endParaRPr lang="en-US" sz="1200" b="1" dirty="0">
              <a:latin typeface="+mj-lt"/>
              <a:ea typeface="Verdana" pitchFamily="34" charset="0"/>
              <a:cs typeface="Helvetica Neue"/>
            </a:endParaRPr>
          </a:p>
        </p:txBody>
      </p:sp>
      <p:pic>
        <p:nvPicPr>
          <p:cNvPr id="20"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5464" y="3275929"/>
            <a:ext cx="457319" cy="602829"/>
          </a:xfrm>
          <a:prstGeom prst="rect">
            <a:avLst/>
          </a:prstGeom>
        </p:spPr>
      </p:pic>
      <p:pic>
        <p:nvPicPr>
          <p:cNvPr id="21"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7612" y="3283847"/>
            <a:ext cx="457319" cy="602829"/>
          </a:xfrm>
          <a:prstGeom prst="rect">
            <a:avLst/>
          </a:prstGeom>
        </p:spPr>
      </p:pic>
      <p:pic>
        <p:nvPicPr>
          <p:cNvPr id="23"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062" y="1657243"/>
            <a:ext cx="591827" cy="509368"/>
          </a:xfrm>
          <a:prstGeom prst="rect">
            <a:avLst/>
          </a:prstGeom>
        </p:spPr>
      </p:pic>
      <p:sp>
        <p:nvSpPr>
          <p:cNvPr id="24" name="Rounded Rectangle 2"/>
          <p:cNvSpPr/>
          <p:nvPr/>
        </p:nvSpPr>
        <p:spPr>
          <a:xfrm>
            <a:off x="1112151" y="2421295"/>
            <a:ext cx="8096286" cy="234087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6889" y="2135281"/>
            <a:ext cx="731520" cy="477520"/>
          </a:xfrm>
          <a:prstGeom prst="rect">
            <a:avLst/>
          </a:prstGeom>
        </p:spPr>
      </p:pic>
      <p:sp>
        <p:nvSpPr>
          <p:cNvPr id="25" name="TextBox 5"/>
          <p:cNvSpPr txBox="1">
            <a:spLocks noChangeArrowheads="1"/>
          </p:cNvSpPr>
          <p:nvPr/>
        </p:nvSpPr>
        <p:spPr bwMode="auto">
          <a:xfrm>
            <a:off x="3316529" y="3887773"/>
            <a:ext cx="1007329" cy="261610"/>
          </a:xfrm>
          <a:prstGeom prst="rect">
            <a:avLst/>
          </a:prstGeom>
          <a:noFill/>
          <a:ln w="9525">
            <a:noFill/>
            <a:miter lim="800000"/>
            <a:headEnd/>
            <a:tailEnd/>
          </a:ln>
        </p:spPr>
        <p:txBody>
          <a:bodyPr wrap="square">
            <a:spAutoFit/>
          </a:bodyPr>
          <a:lstStyle/>
          <a:p>
            <a:pPr algn="ctr"/>
            <a:r>
              <a:rPr lang="ja-JP" altLang="en-US" sz="1100" b="1" dirty="0">
                <a:latin typeface="+mj-lt"/>
                <a:ea typeface="Verdana" pitchFamily="34" charset="0"/>
                <a:cs typeface="Helvetica Neue"/>
              </a:rPr>
              <a:t>マスタ</a:t>
            </a:r>
            <a:r>
              <a:rPr lang="ja-JP" altLang="en-US" sz="1100" b="1" dirty="0" smtClean="0">
                <a:latin typeface="+mj-lt"/>
                <a:ea typeface="Verdana" pitchFamily="34" charset="0"/>
                <a:cs typeface="Helvetica Neue"/>
              </a:rPr>
              <a:t>ー</a:t>
            </a:r>
            <a:endParaRPr lang="en-US" sz="1100" b="1" dirty="0">
              <a:latin typeface="+mj-lt"/>
              <a:ea typeface="Verdana" pitchFamily="34" charset="0"/>
              <a:cs typeface="Helvetica Neue"/>
            </a:endParaRPr>
          </a:p>
        </p:txBody>
      </p:sp>
      <p:sp>
        <p:nvSpPr>
          <p:cNvPr id="26" name="TextBox 5"/>
          <p:cNvSpPr txBox="1">
            <a:spLocks noChangeArrowheads="1"/>
          </p:cNvSpPr>
          <p:nvPr/>
        </p:nvSpPr>
        <p:spPr bwMode="auto">
          <a:xfrm>
            <a:off x="5845350" y="3898419"/>
            <a:ext cx="1555502" cy="261610"/>
          </a:xfrm>
          <a:prstGeom prst="rect">
            <a:avLst/>
          </a:prstGeom>
          <a:noFill/>
          <a:ln w="9525">
            <a:noFill/>
            <a:miter lim="800000"/>
            <a:headEnd/>
            <a:tailEnd/>
          </a:ln>
        </p:spPr>
        <p:txBody>
          <a:bodyPr wrap="square">
            <a:spAutoFit/>
          </a:bodyPr>
          <a:lstStyle/>
          <a:p>
            <a:pPr algn="ctr"/>
            <a:r>
              <a:rPr lang="ja-JP" altLang="en-US" sz="1100" b="1" dirty="0" smtClean="0">
                <a:latin typeface="+mj-lt"/>
                <a:ea typeface="Verdana" pitchFamily="34" charset="0"/>
                <a:cs typeface="Helvetica Neue"/>
              </a:rPr>
              <a:t>スタンバイ</a:t>
            </a:r>
            <a:r>
              <a:rPr lang="ja-JP" altLang="en-US" sz="1100" b="1" dirty="0">
                <a:latin typeface="+mj-lt"/>
                <a:ea typeface="Verdana" pitchFamily="34" charset="0"/>
                <a:cs typeface="Helvetica Neue"/>
              </a:rPr>
              <a:t>レプリカ</a:t>
            </a:r>
            <a:endParaRPr lang="en-US" sz="1100" b="1" dirty="0">
              <a:latin typeface="+mj-lt"/>
              <a:ea typeface="Verdana" pitchFamily="34" charset="0"/>
              <a:cs typeface="Helvetica Neue"/>
            </a:endParaRPr>
          </a:p>
        </p:txBody>
      </p:sp>
      <p:sp>
        <p:nvSpPr>
          <p:cNvPr id="3" name="左右矢印 2"/>
          <p:cNvSpPr/>
          <p:nvPr/>
        </p:nvSpPr>
        <p:spPr>
          <a:xfrm>
            <a:off x="4027424" y="3434251"/>
            <a:ext cx="2346432" cy="324569"/>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824899" y="2591327"/>
            <a:ext cx="2667718" cy="369332"/>
          </a:xfrm>
          <a:prstGeom prst="rect">
            <a:avLst/>
          </a:prstGeom>
          <a:noFill/>
        </p:spPr>
        <p:txBody>
          <a:bodyPr wrap="none" rtlCol="0">
            <a:spAutoFit/>
          </a:bodyPr>
          <a:lstStyle/>
          <a:p>
            <a:r>
              <a:rPr kumimoji="1" lang="ja-JP" altLang="en-US" dirty="0" smtClean="0"/>
              <a:t>同期物理レプリケーション</a:t>
            </a:r>
            <a:endParaRPr kumimoji="1" lang="ja-JP" altLang="en-US" dirty="0"/>
          </a:p>
        </p:txBody>
      </p:sp>
      <p:sp>
        <p:nvSpPr>
          <p:cNvPr id="27" name="Rounded Rectangle 6"/>
          <p:cNvSpPr/>
          <p:nvPr/>
        </p:nvSpPr>
        <p:spPr>
          <a:xfrm>
            <a:off x="3075710" y="3015351"/>
            <a:ext cx="1485901" cy="153928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8" name="TextBox 32"/>
          <p:cNvSpPr txBox="1">
            <a:spLocks noChangeArrowheads="1"/>
          </p:cNvSpPr>
          <p:nvPr/>
        </p:nvSpPr>
        <p:spPr bwMode="auto">
          <a:xfrm>
            <a:off x="3207197" y="4246619"/>
            <a:ext cx="1195419" cy="230832"/>
          </a:xfrm>
          <a:prstGeom prst="rect">
            <a:avLst/>
          </a:prstGeom>
          <a:noFill/>
          <a:ln w="9525">
            <a:noFill/>
            <a:miter lim="800000"/>
            <a:headEnd/>
            <a:tailEnd/>
          </a:ln>
        </p:spPr>
        <p:txBody>
          <a:bodyPr wrap="square">
            <a:spAutoFit/>
          </a:bodyPr>
          <a:lstStyle/>
          <a:p>
            <a:pPr algn="ctr"/>
            <a:r>
              <a:rPr lang="en-US" sz="900" b="1" dirty="0" smtClean="0">
                <a:solidFill>
                  <a:srgbClr val="F7981F"/>
                </a:solidFill>
                <a:latin typeface="+mj-lt"/>
                <a:ea typeface="Verdana" pitchFamily="34" charset="0"/>
                <a:cs typeface="Helvetica Neue"/>
              </a:rPr>
              <a:t>ap-northeast-1a</a:t>
            </a:r>
            <a:endParaRPr lang="en-US" sz="900" b="1" dirty="0">
              <a:solidFill>
                <a:srgbClr val="F7981F"/>
              </a:solidFill>
              <a:latin typeface="+mj-lt"/>
              <a:ea typeface="Verdana" pitchFamily="34" charset="0"/>
              <a:cs typeface="Helvetica Neue"/>
            </a:endParaRPr>
          </a:p>
        </p:txBody>
      </p:sp>
      <p:sp>
        <p:nvSpPr>
          <p:cNvPr id="29" name="Rounded Rectangle 6"/>
          <p:cNvSpPr/>
          <p:nvPr/>
        </p:nvSpPr>
        <p:spPr>
          <a:xfrm>
            <a:off x="5808521" y="3022324"/>
            <a:ext cx="1555503" cy="153928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0" name="TextBox 32"/>
          <p:cNvSpPr txBox="1">
            <a:spLocks noChangeArrowheads="1"/>
          </p:cNvSpPr>
          <p:nvPr/>
        </p:nvSpPr>
        <p:spPr bwMode="auto">
          <a:xfrm>
            <a:off x="6032387" y="4251185"/>
            <a:ext cx="1195419" cy="230832"/>
          </a:xfrm>
          <a:prstGeom prst="rect">
            <a:avLst/>
          </a:prstGeom>
          <a:noFill/>
          <a:ln w="9525">
            <a:noFill/>
            <a:miter lim="800000"/>
            <a:headEnd/>
            <a:tailEnd/>
          </a:ln>
        </p:spPr>
        <p:txBody>
          <a:bodyPr wrap="square">
            <a:spAutoFit/>
          </a:bodyPr>
          <a:lstStyle/>
          <a:p>
            <a:pPr algn="ctr"/>
            <a:r>
              <a:rPr lang="en-US" altLang="ja-JP" sz="900" b="1" dirty="0" smtClean="0">
                <a:solidFill>
                  <a:srgbClr val="F7981F"/>
                </a:solidFill>
                <a:ea typeface="Verdana" pitchFamily="34" charset="0"/>
                <a:cs typeface="Helvetica Neue"/>
              </a:rPr>
              <a:t>ap-northeast-1c</a:t>
            </a:r>
            <a:endParaRPr lang="en-US" altLang="ja-JP" sz="900" b="1" dirty="0">
              <a:solidFill>
                <a:srgbClr val="F7981F"/>
              </a:solidFill>
              <a:ea typeface="Verdana" pitchFamily="34" charset="0"/>
              <a:cs typeface="Helvetica Neue"/>
            </a:endParaRPr>
          </a:p>
        </p:txBody>
      </p:sp>
      <p:sp>
        <p:nvSpPr>
          <p:cNvPr id="31" name="テキスト ボックス 30"/>
          <p:cNvSpPr txBox="1"/>
          <p:nvPr/>
        </p:nvSpPr>
        <p:spPr>
          <a:xfrm>
            <a:off x="379052" y="1288344"/>
            <a:ext cx="4277133" cy="307777"/>
          </a:xfrm>
          <a:prstGeom prst="rect">
            <a:avLst/>
          </a:prstGeom>
          <a:noFill/>
        </p:spPr>
        <p:txBody>
          <a:bodyPr wrap="none" rtlCol="0">
            <a:spAutoFit/>
          </a:bodyPr>
          <a:lstStyle/>
          <a:p>
            <a:r>
              <a:rPr lang="ja-JP" altLang="en-US" sz="1400" dirty="0" smtClean="0"/>
              <a:t>本番環境の</a:t>
            </a:r>
            <a:r>
              <a:rPr lang="en-US" altLang="ja-JP" sz="1400" dirty="0" smtClean="0"/>
              <a:t>RDS</a:t>
            </a:r>
            <a:r>
              <a:rPr lang="ja-JP" altLang="en-US" sz="1400" dirty="0" smtClean="0"/>
              <a:t>の構成として以下を想定しております。</a:t>
            </a:r>
            <a:endParaRPr kumimoji="1" lang="ja-JP" altLang="en-US" sz="1400" dirty="0"/>
          </a:p>
        </p:txBody>
      </p:sp>
      <p:pic>
        <p:nvPicPr>
          <p:cNvPr id="32"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8840" y="3309774"/>
            <a:ext cx="543639" cy="564959"/>
          </a:xfrm>
          <a:prstGeom prst="rect">
            <a:avLst/>
          </a:prstGeom>
        </p:spPr>
      </p:pic>
      <p:sp>
        <p:nvSpPr>
          <p:cNvPr id="33" name="TextBox 5"/>
          <p:cNvSpPr txBox="1">
            <a:spLocks noChangeArrowheads="1"/>
          </p:cNvSpPr>
          <p:nvPr/>
        </p:nvSpPr>
        <p:spPr bwMode="auto">
          <a:xfrm>
            <a:off x="1080656" y="3886676"/>
            <a:ext cx="1265156" cy="261610"/>
          </a:xfrm>
          <a:prstGeom prst="rect">
            <a:avLst/>
          </a:prstGeom>
          <a:noFill/>
          <a:ln w="9525">
            <a:noFill/>
            <a:miter lim="800000"/>
            <a:headEnd/>
            <a:tailEnd/>
          </a:ln>
        </p:spPr>
        <p:txBody>
          <a:bodyPr wrap="square">
            <a:spAutoFit/>
          </a:bodyPr>
          <a:lstStyle/>
          <a:p>
            <a:pPr algn="ctr"/>
            <a:r>
              <a:rPr lang="en-US" sz="1100" b="1" dirty="0" smtClean="0">
                <a:latin typeface="+mj-lt"/>
                <a:ea typeface="Verdana" pitchFamily="34" charset="0"/>
                <a:cs typeface="Helvetica Neue"/>
              </a:rPr>
              <a:t>Lambda Function</a:t>
            </a:r>
            <a:endParaRPr lang="en-US" sz="1100" b="1" dirty="0">
              <a:latin typeface="+mj-lt"/>
              <a:ea typeface="Verdana" pitchFamily="34" charset="0"/>
              <a:cs typeface="Helvetica Neue"/>
            </a:endParaRPr>
          </a:p>
        </p:txBody>
      </p:sp>
      <p:cxnSp>
        <p:nvCxnSpPr>
          <p:cNvPr id="6" name="直線矢印コネクタ 5"/>
          <p:cNvCxnSpPr>
            <a:stCxn id="32" idx="3"/>
            <a:endCxn id="20" idx="1"/>
          </p:cNvCxnSpPr>
          <p:nvPr/>
        </p:nvCxnSpPr>
        <p:spPr>
          <a:xfrm flipV="1">
            <a:off x="1922479" y="3577344"/>
            <a:ext cx="1632985" cy="14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206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074" y="637697"/>
            <a:ext cx="9221689" cy="543200"/>
          </a:xfrm>
        </p:spPr>
        <p:txBody>
          <a:bodyPr>
            <a:normAutofit/>
          </a:bodyPr>
          <a:lstStyle/>
          <a:p>
            <a:r>
              <a:rPr lang="en-US" altLang="ja-JP" sz="2800" u="sng" dirty="0" smtClean="0">
                <a:latin typeface="+mj-ea"/>
              </a:rPr>
              <a:t>RDS</a:t>
            </a:r>
            <a:r>
              <a:rPr lang="ja-JP" altLang="en-US" sz="2800" u="sng" dirty="0" smtClean="0"/>
              <a:t>障害発生時の</a:t>
            </a:r>
            <a:r>
              <a:rPr lang="ja-JP" altLang="en-US" sz="2800" u="sng" dirty="0"/>
              <a:t>挙動</a:t>
            </a:r>
            <a:endParaRPr kumimoji="1" lang="ja-JP" altLang="en-US" sz="2800" u="sng" dirty="0"/>
          </a:p>
        </p:txBody>
      </p:sp>
      <p:sp>
        <p:nvSpPr>
          <p:cNvPr id="11" name="テキスト ボックス 10"/>
          <p:cNvSpPr txBox="1"/>
          <p:nvPr/>
        </p:nvSpPr>
        <p:spPr bwMode="auto">
          <a:xfrm>
            <a:off x="735062" y="5991026"/>
            <a:ext cx="7951738" cy="738664"/>
          </a:xfrm>
          <a:prstGeom prst="rect">
            <a:avLst/>
          </a:prstGeom>
          <a:noFill/>
        </p:spPr>
        <p:txBody>
          <a:bodyPr wrap="square" rtlCol="0">
            <a:spAutoFit/>
          </a:bodyPr>
          <a:lstStyle/>
          <a:p>
            <a:r>
              <a:rPr kumimoji="1" lang="ja-JP" altLang="en-US" sz="1400" dirty="0" smtClean="0"/>
              <a:t>●マスターに障害が発生するとスタンバイレプリカに切り替わる</a:t>
            </a:r>
            <a:endParaRPr kumimoji="1" lang="en-US" altLang="ja-JP" sz="1400" dirty="0" smtClean="0"/>
          </a:p>
          <a:p>
            <a:r>
              <a:rPr kumimoji="1" lang="ja-JP" altLang="en-US" sz="1400" dirty="0" smtClean="0"/>
              <a:t>●フェイルオーバーが完了するまでダウンタイムが発生。</a:t>
            </a:r>
            <a:endParaRPr kumimoji="1" lang="en-US" altLang="ja-JP" sz="1400" dirty="0" smtClean="0"/>
          </a:p>
          <a:p>
            <a:r>
              <a:rPr kumimoji="1" lang="ja-JP" altLang="en-US" sz="1400" dirty="0" smtClean="0"/>
              <a:t>●</a:t>
            </a:r>
            <a:r>
              <a:rPr lang="en-US" altLang="ja-JP" sz="1400" dirty="0" smtClean="0"/>
              <a:t>DNS</a:t>
            </a:r>
            <a:r>
              <a:rPr lang="ja-JP" altLang="en-US" sz="1400" dirty="0" smtClean="0"/>
              <a:t>は変更されないので、アプリケーション側の設定変更の必要は</a:t>
            </a:r>
            <a:r>
              <a:rPr lang="ja-JP" altLang="en-US" sz="1400" dirty="0" err="1" smtClean="0"/>
              <a:t>無し</a:t>
            </a:r>
            <a:endParaRPr kumimoji="1" lang="en-US" altLang="ja-JP" sz="1400" dirty="0" smtClean="0"/>
          </a:p>
        </p:txBody>
      </p:sp>
      <p:sp>
        <p:nvSpPr>
          <p:cNvPr id="16" name="テキスト ボックス 15"/>
          <p:cNvSpPr txBox="1"/>
          <p:nvPr/>
        </p:nvSpPr>
        <p:spPr>
          <a:xfrm>
            <a:off x="374074" y="5341617"/>
            <a:ext cx="9938686" cy="523220"/>
          </a:xfrm>
          <a:prstGeom prst="rect">
            <a:avLst/>
          </a:prstGeom>
          <a:solidFill>
            <a:schemeClr val="accent1">
              <a:lumMod val="40000"/>
              <a:lumOff val="60000"/>
            </a:schemeClr>
          </a:solidFill>
          <a:ln>
            <a:solidFill>
              <a:schemeClr val="dk1"/>
            </a:solidFill>
          </a:ln>
        </p:spPr>
        <p:txBody>
          <a:bodyPr wrap="square" rtlCol="0">
            <a:spAutoFit/>
          </a:bodyPr>
          <a:lstStyle/>
          <a:p>
            <a:r>
              <a:rPr lang="ja-JP" altLang="en-US" sz="2800" u="sng" dirty="0" smtClean="0"/>
              <a:t>■</a:t>
            </a:r>
            <a:r>
              <a:rPr lang="ja-JP" altLang="en-US" sz="2800" u="sng" dirty="0" smtClean="0"/>
              <a:t>フェイルオーバー</a:t>
            </a:r>
            <a:endParaRPr lang="en-US" altLang="ja-JP" sz="2800" u="sng" dirty="0"/>
          </a:p>
        </p:txBody>
      </p:sp>
      <p:pic>
        <p:nvPicPr>
          <p:cNvPr id="20"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90" y="3706078"/>
            <a:ext cx="457319" cy="602829"/>
          </a:xfrm>
          <a:prstGeom prst="rect">
            <a:avLst/>
          </a:prstGeom>
        </p:spPr>
      </p:pic>
      <p:pic>
        <p:nvPicPr>
          <p:cNvPr id="21"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647" y="3720763"/>
            <a:ext cx="457319" cy="602829"/>
          </a:xfrm>
          <a:prstGeom prst="rect">
            <a:avLst/>
          </a:prstGeom>
        </p:spPr>
      </p:pic>
      <p:sp>
        <p:nvSpPr>
          <p:cNvPr id="24" name="Rounded Rectangle 2"/>
          <p:cNvSpPr/>
          <p:nvPr/>
        </p:nvSpPr>
        <p:spPr>
          <a:xfrm>
            <a:off x="463261" y="2237250"/>
            <a:ext cx="2909872" cy="2689144"/>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624" y="2022117"/>
            <a:ext cx="731520" cy="477520"/>
          </a:xfrm>
          <a:prstGeom prst="rect">
            <a:avLst/>
          </a:prstGeom>
        </p:spPr>
      </p:pic>
      <p:sp>
        <p:nvSpPr>
          <p:cNvPr id="27" name="Rounded Rectangle 6"/>
          <p:cNvSpPr/>
          <p:nvPr/>
        </p:nvSpPr>
        <p:spPr>
          <a:xfrm>
            <a:off x="708868" y="2730694"/>
            <a:ext cx="1142565" cy="2007562"/>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8" name="TextBox 32"/>
          <p:cNvSpPr txBox="1">
            <a:spLocks noChangeArrowheads="1"/>
          </p:cNvSpPr>
          <p:nvPr/>
        </p:nvSpPr>
        <p:spPr bwMode="auto">
          <a:xfrm>
            <a:off x="674099" y="4408773"/>
            <a:ext cx="1195419" cy="230832"/>
          </a:xfrm>
          <a:prstGeom prst="rect">
            <a:avLst/>
          </a:prstGeom>
          <a:noFill/>
          <a:ln w="9525">
            <a:noFill/>
            <a:miter lim="800000"/>
            <a:headEnd/>
            <a:tailEnd/>
          </a:ln>
        </p:spPr>
        <p:txBody>
          <a:bodyPr wrap="square">
            <a:spAutoFit/>
          </a:bodyPr>
          <a:lstStyle/>
          <a:p>
            <a:pPr algn="ctr"/>
            <a:r>
              <a:rPr lang="en-US" sz="900" b="1" dirty="0" smtClean="0">
                <a:solidFill>
                  <a:srgbClr val="F7981F"/>
                </a:solidFill>
                <a:latin typeface="+mj-lt"/>
                <a:ea typeface="Verdana" pitchFamily="34" charset="0"/>
                <a:cs typeface="Helvetica Neue"/>
              </a:rPr>
              <a:t>ap-northeast-1a</a:t>
            </a:r>
            <a:endParaRPr lang="en-US" sz="900" b="1" dirty="0">
              <a:solidFill>
                <a:srgbClr val="F7981F"/>
              </a:solidFill>
              <a:latin typeface="+mj-lt"/>
              <a:ea typeface="Verdana" pitchFamily="34" charset="0"/>
              <a:cs typeface="Helvetica Neue"/>
            </a:endParaRPr>
          </a:p>
        </p:txBody>
      </p:sp>
      <p:sp>
        <p:nvSpPr>
          <p:cNvPr id="29" name="Rounded Rectangle 6"/>
          <p:cNvSpPr/>
          <p:nvPr/>
        </p:nvSpPr>
        <p:spPr>
          <a:xfrm>
            <a:off x="2042074" y="2730693"/>
            <a:ext cx="1128466" cy="2007562"/>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0" name="TextBox 32"/>
          <p:cNvSpPr txBox="1">
            <a:spLocks noChangeArrowheads="1"/>
          </p:cNvSpPr>
          <p:nvPr/>
        </p:nvSpPr>
        <p:spPr bwMode="auto">
          <a:xfrm>
            <a:off x="2042074" y="4431451"/>
            <a:ext cx="1195419" cy="230832"/>
          </a:xfrm>
          <a:prstGeom prst="rect">
            <a:avLst/>
          </a:prstGeom>
          <a:noFill/>
          <a:ln w="9525">
            <a:noFill/>
            <a:miter lim="800000"/>
            <a:headEnd/>
            <a:tailEnd/>
          </a:ln>
        </p:spPr>
        <p:txBody>
          <a:bodyPr wrap="square">
            <a:spAutoFit/>
          </a:bodyPr>
          <a:lstStyle/>
          <a:p>
            <a:pPr algn="ctr"/>
            <a:r>
              <a:rPr lang="en-US" altLang="ja-JP" sz="900" b="1" dirty="0" smtClean="0">
                <a:solidFill>
                  <a:srgbClr val="F7981F"/>
                </a:solidFill>
                <a:ea typeface="Verdana" pitchFamily="34" charset="0"/>
                <a:cs typeface="Helvetica Neue"/>
              </a:rPr>
              <a:t>ap-northeast-1c</a:t>
            </a:r>
            <a:endParaRPr lang="en-US" altLang="ja-JP" sz="900" b="1" dirty="0">
              <a:solidFill>
                <a:srgbClr val="F7981F"/>
              </a:solidFill>
              <a:ea typeface="Verdana" pitchFamily="34" charset="0"/>
              <a:cs typeface="Helvetica Neue"/>
            </a:endParaRPr>
          </a:p>
        </p:txBody>
      </p:sp>
      <p:sp>
        <p:nvSpPr>
          <p:cNvPr id="31" name="テキスト ボックス 30"/>
          <p:cNvSpPr txBox="1"/>
          <p:nvPr/>
        </p:nvSpPr>
        <p:spPr>
          <a:xfrm>
            <a:off x="379052" y="1288344"/>
            <a:ext cx="3658374" cy="307777"/>
          </a:xfrm>
          <a:prstGeom prst="rect">
            <a:avLst/>
          </a:prstGeom>
          <a:noFill/>
        </p:spPr>
        <p:txBody>
          <a:bodyPr wrap="none" rtlCol="0">
            <a:spAutoFit/>
          </a:bodyPr>
          <a:lstStyle/>
          <a:p>
            <a:r>
              <a:rPr kumimoji="1" lang="en-US" altLang="ja-JP" sz="1400" dirty="0" smtClean="0"/>
              <a:t>RDS</a:t>
            </a:r>
            <a:r>
              <a:rPr kumimoji="1" lang="ja-JP" altLang="en-US" sz="1400" dirty="0" smtClean="0"/>
              <a:t>に障害が発生した場合の挙動</a:t>
            </a:r>
            <a:r>
              <a:rPr kumimoji="1" lang="ja-JP" altLang="en-US" sz="1400" dirty="0" smtClean="0"/>
              <a:t>に</a:t>
            </a:r>
            <a:r>
              <a:rPr lang="ja-JP" altLang="en-US" sz="1400" dirty="0" smtClean="0"/>
              <a:t>なりま</a:t>
            </a:r>
            <a:r>
              <a:rPr lang="ja-JP" altLang="en-US" sz="1400" dirty="0"/>
              <a:t>す</a:t>
            </a:r>
            <a:r>
              <a:rPr kumimoji="1" lang="ja-JP" altLang="en-US" sz="1400" dirty="0" smtClean="0"/>
              <a:t>。</a:t>
            </a:r>
            <a:endParaRPr kumimoji="1" lang="ja-JP" altLang="en-US" sz="1400" dirty="0"/>
          </a:p>
        </p:txBody>
      </p:sp>
      <p:sp>
        <p:nvSpPr>
          <p:cNvPr id="5" name="テキスト ボックス 4"/>
          <p:cNvSpPr txBox="1"/>
          <p:nvPr/>
        </p:nvSpPr>
        <p:spPr>
          <a:xfrm>
            <a:off x="1350917" y="1744442"/>
            <a:ext cx="1107996" cy="369332"/>
          </a:xfrm>
          <a:prstGeom prst="rect">
            <a:avLst/>
          </a:prstGeom>
          <a:noFill/>
        </p:spPr>
        <p:txBody>
          <a:bodyPr wrap="none" rtlCol="0">
            <a:spAutoFit/>
          </a:bodyPr>
          <a:lstStyle/>
          <a:p>
            <a:r>
              <a:rPr kumimoji="1" lang="ja-JP" altLang="en-US" u="sng" dirty="0" smtClean="0"/>
              <a:t>障害発生</a:t>
            </a:r>
            <a:endParaRPr kumimoji="1" lang="ja-JP" altLang="en-US" u="sng" dirty="0"/>
          </a:p>
        </p:txBody>
      </p:sp>
      <p:sp>
        <p:nvSpPr>
          <p:cNvPr id="32" name="テキスト ボックス 31"/>
          <p:cNvSpPr txBox="1"/>
          <p:nvPr/>
        </p:nvSpPr>
        <p:spPr>
          <a:xfrm>
            <a:off x="4174259" y="1678185"/>
            <a:ext cx="2313454" cy="369332"/>
          </a:xfrm>
          <a:prstGeom prst="rect">
            <a:avLst/>
          </a:prstGeom>
          <a:noFill/>
        </p:spPr>
        <p:txBody>
          <a:bodyPr wrap="none" rtlCol="0">
            <a:spAutoFit/>
          </a:bodyPr>
          <a:lstStyle/>
          <a:p>
            <a:r>
              <a:rPr lang="ja-JP" altLang="en-US" u="sng" dirty="0" smtClean="0"/>
              <a:t>フェイルオーバー発生</a:t>
            </a:r>
            <a:endParaRPr kumimoji="1" lang="ja-JP" altLang="en-US" u="sng" dirty="0"/>
          </a:p>
        </p:txBody>
      </p:sp>
      <p:sp>
        <p:nvSpPr>
          <p:cNvPr id="34" name="テキスト ボックス 33"/>
          <p:cNvSpPr txBox="1"/>
          <p:nvPr/>
        </p:nvSpPr>
        <p:spPr>
          <a:xfrm>
            <a:off x="7561001" y="1669673"/>
            <a:ext cx="2313454" cy="369332"/>
          </a:xfrm>
          <a:prstGeom prst="rect">
            <a:avLst/>
          </a:prstGeom>
          <a:noFill/>
        </p:spPr>
        <p:txBody>
          <a:bodyPr wrap="none" rtlCol="0">
            <a:spAutoFit/>
          </a:bodyPr>
          <a:lstStyle/>
          <a:p>
            <a:r>
              <a:rPr lang="ja-JP" altLang="en-US" u="sng" dirty="0" smtClean="0"/>
              <a:t>フェイルオーバー完了</a:t>
            </a:r>
            <a:endParaRPr kumimoji="1" lang="ja-JP" altLang="en-US" u="sng" dirty="0"/>
          </a:p>
        </p:txBody>
      </p:sp>
      <p:pic>
        <p:nvPicPr>
          <p:cNvPr id="36"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8291" y="3720761"/>
            <a:ext cx="457319" cy="602829"/>
          </a:xfrm>
          <a:prstGeom prst="rect">
            <a:avLst/>
          </a:prstGeom>
        </p:spPr>
      </p:pic>
      <p:sp>
        <p:nvSpPr>
          <p:cNvPr id="37" name="Rounded Rectangle 2"/>
          <p:cNvSpPr/>
          <p:nvPr/>
        </p:nvSpPr>
        <p:spPr>
          <a:xfrm>
            <a:off x="3810820" y="2237249"/>
            <a:ext cx="2909872" cy="2689144"/>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8"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0183" y="2022116"/>
            <a:ext cx="731520" cy="477520"/>
          </a:xfrm>
          <a:prstGeom prst="rect">
            <a:avLst/>
          </a:prstGeom>
        </p:spPr>
      </p:pic>
      <p:sp>
        <p:nvSpPr>
          <p:cNvPr id="39" name="Rounded Rectangle 6"/>
          <p:cNvSpPr/>
          <p:nvPr/>
        </p:nvSpPr>
        <p:spPr>
          <a:xfrm>
            <a:off x="4046036" y="2730693"/>
            <a:ext cx="1142565" cy="2007563"/>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0" name="TextBox 32"/>
          <p:cNvSpPr txBox="1">
            <a:spLocks noChangeArrowheads="1"/>
          </p:cNvSpPr>
          <p:nvPr/>
        </p:nvSpPr>
        <p:spPr bwMode="auto">
          <a:xfrm>
            <a:off x="4011267" y="4450334"/>
            <a:ext cx="1195419" cy="230832"/>
          </a:xfrm>
          <a:prstGeom prst="rect">
            <a:avLst/>
          </a:prstGeom>
          <a:noFill/>
          <a:ln w="9525">
            <a:noFill/>
            <a:miter lim="800000"/>
            <a:headEnd/>
            <a:tailEnd/>
          </a:ln>
        </p:spPr>
        <p:txBody>
          <a:bodyPr wrap="square">
            <a:spAutoFit/>
          </a:bodyPr>
          <a:lstStyle/>
          <a:p>
            <a:pPr algn="ctr"/>
            <a:r>
              <a:rPr lang="en-US" sz="900" b="1" dirty="0" smtClean="0">
                <a:solidFill>
                  <a:srgbClr val="F7981F"/>
                </a:solidFill>
                <a:latin typeface="+mj-lt"/>
                <a:ea typeface="Verdana" pitchFamily="34" charset="0"/>
                <a:cs typeface="Helvetica Neue"/>
              </a:rPr>
              <a:t>ap-northeast-1a</a:t>
            </a:r>
            <a:endParaRPr lang="en-US" sz="900" b="1" dirty="0">
              <a:solidFill>
                <a:srgbClr val="F7981F"/>
              </a:solidFill>
              <a:latin typeface="+mj-lt"/>
              <a:ea typeface="Verdana" pitchFamily="34" charset="0"/>
              <a:cs typeface="Helvetica Neue"/>
            </a:endParaRPr>
          </a:p>
        </p:txBody>
      </p:sp>
      <p:sp>
        <p:nvSpPr>
          <p:cNvPr id="41" name="Rounded Rectangle 6"/>
          <p:cNvSpPr/>
          <p:nvPr/>
        </p:nvSpPr>
        <p:spPr>
          <a:xfrm>
            <a:off x="5379242" y="2730692"/>
            <a:ext cx="1128466" cy="2007563"/>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2" name="TextBox 32"/>
          <p:cNvSpPr txBox="1">
            <a:spLocks noChangeArrowheads="1"/>
          </p:cNvSpPr>
          <p:nvPr/>
        </p:nvSpPr>
        <p:spPr bwMode="auto">
          <a:xfrm>
            <a:off x="5379242" y="4473012"/>
            <a:ext cx="1195419" cy="230832"/>
          </a:xfrm>
          <a:prstGeom prst="rect">
            <a:avLst/>
          </a:prstGeom>
          <a:noFill/>
          <a:ln w="9525">
            <a:noFill/>
            <a:miter lim="800000"/>
            <a:headEnd/>
            <a:tailEnd/>
          </a:ln>
        </p:spPr>
        <p:txBody>
          <a:bodyPr wrap="square">
            <a:spAutoFit/>
          </a:bodyPr>
          <a:lstStyle/>
          <a:p>
            <a:pPr algn="ctr"/>
            <a:r>
              <a:rPr lang="en-US" altLang="ja-JP" sz="900" b="1" dirty="0" smtClean="0">
                <a:solidFill>
                  <a:srgbClr val="F7981F"/>
                </a:solidFill>
                <a:ea typeface="Verdana" pitchFamily="34" charset="0"/>
                <a:cs typeface="Helvetica Neue"/>
              </a:rPr>
              <a:t>ap-northeast-1c</a:t>
            </a:r>
            <a:endParaRPr lang="en-US" altLang="ja-JP" sz="900" b="1" dirty="0">
              <a:solidFill>
                <a:srgbClr val="F7981F"/>
              </a:solidFill>
              <a:ea typeface="Verdana" pitchFamily="34" charset="0"/>
              <a:cs typeface="Helvetica Neue"/>
            </a:endParaRPr>
          </a:p>
        </p:txBody>
      </p:sp>
      <p:pic>
        <p:nvPicPr>
          <p:cNvPr id="4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6048" y="3720761"/>
            <a:ext cx="457319" cy="602829"/>
          </a:xfrm>
          <a:prstGeom prst="rect">
            <a:avLst/>
          </a:prstGeom>
        </p:spPr>
      </p:pic>
      <p:pic>
        <p:nvPicPr>
          <p:cNvPr id="4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2220" y="3700084"/>
            <a:ext cx="457319" cy="602829"/>
          </a:xfrm>
          <a:prstGeom prst="rect">
            <a:avLst/>
          </a:prstGeom>
        </p:spPr>
      </p:pic>
      <p:sp>
        <p:nvSpPr>
          <p:cNvPr id="45" name="Rounded Rectangle 2"/>
          <p:cNvSpPr/>
          <p:nvPr/>
        </p:nvSpPr>
        <p:spPr>
          <a:xfrm>
            <a:off x="7231864" y="2309297"/>
            <a:ext cx="2909872" cy="261709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6"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1227" y="2094164"/>
            <a:ext cx="731520" cy="477520"/>
          </a:xfrm>
          <a:prstGeom prst="rect">
            <a:avLst/>
          </a:prstGeom>
        </p:spPr>
      </p:pic>
      <p:sp>
        <p:nvSpPr>
          <p:cNvPr id="47" name="Rounded Rectangle 6"/>
          <p:cNvSpPr/>
          <p:nvPr/>
        </p:nvSpPr>
        <p:spPr>
          <a:xfrm>
            <a:off x="7456689" y="2802741"/>
            <a:ext cx="1142565" cy="193551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8" name="TextBox 32"/>
          <p:cNvSpPr txBox="1">
            <a:spLocks noChangeArrowheads="1"/>
          </p:cNvSpPr>
          <p:nvPr/>
        </p:nvSpPr>
        <p:spPr bwMode="auto">
          <a:xfrm>
            <a:off x="7421920" y="4449649"/>
            <a:ext cx="1195419" cy="230832"/>
          </a:xfrm>
          <a:prstGeom prst="rect">
            <a:avLst/>
          </a:prstGeom>
          <a:noFill/>
          <a:ln w="9525">
            <a:noFill/>
            <a:miter lim="800000"/>
            <a:headEnd/>
            <a:tailEnd/>
          </a:ln>
        </p:spPr>
        <p:txBody>
          <a:bodyPr wrap="square">
            <a:spAutoFit/>
          </a:bodyPr>
          <a:lstStyle/>
          <a:p>
            <a:pPr algn="ctr"/>
            <a:r>
              <a:rPr lang="en-US" sz="900" b="1" dirty="0" smtClean="0">
                <a:solidFill>
                  <a:srgbClr val="F7981F"/>
                </a:solidFill>
                <a:latin typeface="+mj-lt"/>
                <a:ea typeface="Verdana" pitchFamily="34" charset="0"/>
                <a:cs typeface="Helvetica Neue"/>
              </a:rPr>
              <a:t>ap-northeast-1a</a:t>
            </a:r>
            <a:endParaRPr lang="en-US" sz="900" b="1" dirty="0">
              <a:solidFill>
                <a:srgbClr val="F7981F"/>
              </a:solidFill>
              <a:latin typeface="+mj-lt"/>
              <a:ea typeface="Verdana" pitchFamily="34" charset="0"/>
              <a:cs typeface="Helvetica Neue"/>
            </a:endParaRPr>
          </a:p>
        </p:txBody>
      </p:sp>
      <p:sp>
        <p:nvSpPr>
          <p:cNvPr id="49" name="Rounded Rectangle 6"/>
          <p:cNvSpPr/>
          <p:nvPr/>
        </p:nvSpPr>
        <p:spPr>
          <a:xfrm>
            <a:off x="8789895" y="2802740"/>
            <a:ext cx="1128466" cy="193551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TextBox 32"/>
          <p:cNvSpPr txBox="1">
            <a:spLocks noChangeArrowheads="1"/>
          </p:cNvSpPr>
          <p:nvPr/>
        </p:nvSpPr>
        <p:spPr bwMode="auto">
          <a:xfrm>
            <a:off x="8789895" y="4472327"/>
            <a:ext cx="1195419" cy="230832"/>
          </a:xfrm>
          <a:prstGeom prst="rect">
            <a:avLst/>
          </a:prstGeom>
          <a:noFill/>
          <a:ln w="9525">
            <a:noFill/>
            <a:miter lim="800000"/>
            <a:headEnd/>
            <a:tailEnd/>
          </a:ln>
        </p:spPr>
        <p:txBody>
          <a:bodyPr wrap="square">
            <a:spAutoFit/>
          </a:bodyPr>
          <a:lstStyle/>
          <a:p>
            <a:pPr algn="ctr"/>
            <a:r>
              <a:rPr lang="en-US" altLang="ja-JP" sz="900" b="1" dirty="0" smtClean="0">
                <a:solidFill>
                  <a:srgbClr val="F7981F"/>
                </a:solidFill>
                <a:ea typeface="Verdana" pitchFamily="34" charset="0"/>
                <a:cs typeface="Helvetica Neue"/>
              </a:rPr>
              <a:t>ap-northeast-1c</a:t>
            </a:r>
            <a:endParaRPr lang="en-US" altLang="ja-JP" sz="900" b="1" dirty="0">
              <a:solidFill>
                <a:srgbClr val="F7981F"/>
              </a:solidFill>
              <a:ea typeface="Verdana" pitchFamily="34" charset="0"/>
              <a:cs typeface="Helvetica Neue"/>
            </a:endParaRPr>
          </a:p>
        </p:txBody>
      </p:sp>
      <p:cxnSp>
        <p:nvCxnSpPr>
          <p:cNvPr id="7" name="直線コネクタ 6"/>
          <p:cNvCxnSpPr/>
          <p:nvPr/>
        </p:nvCxnSpPr>
        <p:spPr>
          <a:xfrm>
            <a:off x="3561915" y="1670834"/>
            <a:ext cx="0" cy="3448586"/>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51" name="直線コネクタ 50"/>
          <p:cNvCxnSpPr/>
          <p:nvPr/>
        </p:nvCxnSpPr>
        <p:spPr>
          <a:xfrm>
            <a:off x="6977059" y="1625805"/>
            <a:ext cx="0" cy="3448586"/>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8" name="右矢印 7"/>
          <p:cNvSpPr/>
          <p:nvPr/>
        </p:nvSpPr>
        <p:spPr>
          <a:xfrm>
            <a:off x="3395911" y="3169237"/>
            <a:ext cx="44636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右矢印 51"/>
          <p:cNvSpPr/>
          <p:nvPr/>
        </p:nvSpPr>
        <p:spPr>
          <a:xfrm>
            <a:off x="6758235" y="3166194"/>
            <a:ext cx="44636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爆発 1 11"/>
          <p:cNvSpPr/>
          <p:nvPr/>
        </p:nvSpPr>
        <p:spPr>
          <a:xfrm>
            <a:off x="805859" y="3193067"/>
            <a:ext cx="914400" cy="9144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9954" y="3696874"/>
            <a:ext cx="457319" cy="602829"/>
          </a:xfrm>
          <a:prstGeom prst="rect">
            <a:avLst/>
          </a:prstGeom>
        </p:spPr>
      </p:pic>
      <p:sp>
        <p:nvSpPr>
          <p:cNvPr id="15" name="右矢印 14"/>
          <p:cNvSpPr/>
          <p:nvPr/>
        </p:nvSpPr>
        <p:spPr>
          <a:xfrm>
            <a:off x="4866570" y="3896591"/>
            <a:ext cx="863635" cy="26798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8"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4438" y="2277900"/>
            <a:ext cx="361799" cy="329317"/>
          </a:xfrm>
          <a:prstGeom prst="rect">
            <a:avLst/>
          </a:prstGeom>
        </p:spPr>
      </p:pic>
      <p:sp>
        <p:nvSpPr>
          <p:cNvPr id="59" name="TextBox 5"/>
          <p:cNvSpPr txBox="1">
            <a:spLocks noChangeArrowheads="1"/>
          </p:cNvSpPr>
          <p:nvPr/>
        </p:nvSpPr>
        <p:spPr bwMode="auto">
          <a:xfrm>
            <a:off x="2036395" y="2327424"/>
            <a:ext cx="1297398" cy="261610"/>
          </a:xfrm>
          <a:prstGeom prst="rect">
            <a:avLst/>
          </a:prstGeom>
          <a:noFill/>
          <a:ln w="9525">
            <a:noFill/>
            <a:miter lim="800000"/>
            <a:headEnd/>
            <a:tailEnd/>
          </a:ln>
        </p:spPr>
        <p:txBody>
          <a:bodyPr wrap="square">
            <a:spAutoFit/>
          </a:bodyPr>
          <a:lstStyle/>
          <a:p>
            <a:pPr algn="ctr"/>
            <a:r>
              <a:rPr lang="en-US" sz="1100" b="1" dirty="0" smtClean="0">
                <a:latin typeface="+mj-lt"/>
                <a:ea typeface="Verdana" pitchFamily="34" charset="0"/>
                <a:cs typeface="Helvetica Neue"/>
              </a:rPr>
              <a:t>Lambda Function</a:t>
            </a:r>
            <a:endParaRPr lang="en-US" sz="1100" b="1" dirty="0">
              <a:latin typeface="+mj-lt"/>
              <a:ea typeface="Verdana" pitchFamily="34" charset="0"/>
              <a:cs typeface="Helvetica Neue"/>
            </a:endParaRPr>
          </a:p>
        </p:txBody>
      </p:sp>
      <p:cxnSp>
        <p:nvCxnSpPr>
          <p:cNvPr id="60" name="直線矢印コネクタ 59"/>
          <p:cNvCxnSpPr>
            <a:stCxn id="58" idx="2"/>
          </p:cNvCxnSpPr>
          <p:nvPr/>
        </p:nvCxnSpPr>
        <p:spPr>
          <a:xfrm flipH="1">
            <a:off x="1350917" y="2607217"/>
            <a:ext cx="574421" cy="956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125564" y="4998441"/>
            <a:ext cx="1487908" cy="307777"/>
          </a:xfrm>
          <a:prstGeom prst="rect">
            <a:avLst/>
          </a:prstGeom>
          <a:noFill/>
        </p:spPr>
        <p:txBody>
          <a:bodyPr wrap="none" rtlCol="0">
            <a:spAutoFit/>
          </a:bodyPr>
          <a:lstStyle/>
          <a:p>
            <a:r>
              <a:rPr kumimoji="1" lang="ja-JP" altLang="en-US" sz="1400" dirty="0" smtClean="0">
                <a:solidFill>
                  <a:srgbClr val="FF0000"/>
                </a:solidFill>
              </a:rPr>
              <a:t>マスターがダウン</a:t>
            </a:r>
            <a:endParaRPr kumimoji="1" lang="ja-JP" altLang="en-US" sz="1400" dirty="0">
              <a:solidFill>
                <a:srgbClr val="FF0000"/>
              </a:solidFill>
            </a:endParaRPr>
          </a:p>
        </p:txBody>
      </p:sp>
      <p:pic>
        <p:nvPicPr>
          <p:cNvPr id="62"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6198" y="2322851"/>
            <a:ext cx="361799" cy="329317"/>
          </a:xfrm>
          <a:prstGeom prst="rect">
            <a:avLst/>
          </a:prstGeom>
        </p:spPr>
      </p:pic>
      <p:sp>
        <p:nvSpPr>
          <p:cNvPr id="63" name="TextBox 5"/>
          <p:cNvSpPr txBox="1">
            <a:spLocks noChangeArrowheads="1"/>
          </p:cNvSpPr>
          <p:nvPr/>
        </p:nvSpPr>
        <p:spPr bwMode="auto">
          <a:xfrm>
            <a:off x="5338155" y="2372375"/>
            <a:ext cx="1297398" cy="261610"/>
          </a:xfrm>
          <a:prstGeom prst="rect">
            <a:avLst/>
          </a:prstGeom>
          <a:noFill/>
          <a:ln w="9525">
            <a:noFill/>
            <a:miter lim="800000"/>
            <a:headEnd/>
            <a:tailEnd/>
          </a:ln>
        </p:spPr>
        <p:txBody>
          <a:bodyPr wrap="square">
            <a:spAutoFit/>
          </a:bodyPr>
          <a:lstStyle/>
          <a:p>
            <a:pPr algn="ctr"/>
            <a:r>
              <a:rPr lang="en-US" sz="1100" b="1" dirty="0" smtClean="0">
                <a:latin typeface="+mj-lt"/>
                <a:ea typeface="Verdana" pitchFamily="34" charset="0"/>
                <a:cs typeface="Helvetica Neue"/>
              </a:rPr>
              <a:t>Lambda Function</a:t>
            </a:r>
            <a:endParaRPr lang="en-US" sz="1100" b="1" dirty="0">
              <a:latin typeface="+mj-lt"/>
              <a:ea typeface="Verdana" pitchFamily="34" charset="0"/>
              <a:cs typeface="Helvetica Neue"/>
            </a:endParaRPr>
          </a:p>
        </p:txBody>
      </p:sp>
      <p:cxnSp>
        <p:nvCxnSpPr>
          <p:cNvPr id="64" name="直線矢印コネクタ 63"/>
          <p:cNvCxnSpPr>
            <a:stCxn id="62" idx="2"/>
            <a:endCxn id="56" idx="0"/>
          </p:cNvCxnSpPr>
          <p:nvPr/>
        </p:nvCxnSpPr>
        <p:spPr>
          <a:xfrm flipH="1">
            <a:off x="4658614" y="2652168"/>
            <a:ext cx="568484" cy="1044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テキスト ボックス 53"/>
          <p:cNvSpPr txBox="1"/>
          <p:nvPr/>
        </p:nvSpPr>
        <p:spPr>
          <a:xfrm>
            <a:off x="3932344" y="4995381"/>
            <a:ext cx="2992760" cy="307777"/>
          </a:xfrm>
          <a:prstGeom prst="rect">
            <a:avLst/>
          </a:prstGeom>
          <a:noFill/>
        </p:spPr>
        <p:txBody>
          <a:bodyPr wrap="square" rtlCol="0">
            <a:spAutoFit/>
          </a:bodyPr>
          <a:lstStyle/>
          <a:p>
            <a:r>
              <a:rPr lang="ja-JP" altLang="en-US" sz="1400" dirty="0" smtClean="0">
                <a:solidFill>
                  <a:srgbClr val="FF0000"/>
                </a:solidFill>
              </a:rPr>
              <a:t>スタンバイレプリカが</a:t>
            </a:r>
            <a:r>
              <a:rPr kumimoji="1" lang="ja-JP" altLang="en-US" sz="1400" dirty="0" smtClean="0">
                <a:solidFill>
                  <a:srgbClr val="FF0000"/>
                </a:solidFill>
              </a:rPr>
              <a:t>マスターに</a:t>
            </a:r>
            <a:r>
              <a:rPr kumimoji="1" lang="ja-JP" altLang="en-US" sz="1400" dirty="0">
                <a:solidFill>
                  <a:srgbClr val="FF0000"/>
                </a:solidFill>
              </a:rPr>
              <a:t>昇格</a:t>
            </a:r>
          </a:p>
        </p:txBody>
      </p:sp>
      <p:pic>
        <p:nvPicPr>
          <p:cNvPr id="66"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61341" y="2409799"/>
            <a:ext cx="361799" cy="329317"/>
          </a:xfrm>
          <a:prstGeom prst="rect">
            <a:avLst/>
          </a:prstGeom>
        </p:spPr>
      </p:pic>
      <p:sp>
        <p:nvSpPr>
          <p:cNvPr id="67" name="TextBox 5"/>
          <p:cNvSpPr txBox="1">
            <a:spLocks noChangeArrowheads="1"/>
          </p:cNvSpPr>
          <p:nvPr/>
        </p:nvSpPr>
        <p:spPr bwMode="auto">
          <a:xfrm>
            <a:off x="8753298" y="2459323"/>
            <a:ext cx="1297398" cy="261610"/>
          </a:xfrm>
          <a:prstGeom prst="rect">
            <a:avLst/>
          </a:prstGeom>
          <a:noFill/>
          <a:ln w="9525">
            <a:noFill/>
            <a:miter lim="800000"/>
            <a:headEnd/>
            <a:tailEnd/>
          </a:ln>
        </p:spPr>
        <p:txBody>
          <a:bodyPr wrap="square">
            <a:spAutoFit/>
          </a:bodyPr>
          <a:lstStyle/>
          <a:p>
            <a:pPr algn="ctr"/>
            <a:r>
              <a:rPr lang="en-US" sz="1100" b="1" dirty="0" smtClean="0">
                <a:latin typeface="+mj-lt"/>
                <a:ea typeface="Verdana" pitchFamily="34" charset="0"/>
                <a:cs typeface="Helvetica Neue"/>
              </a:rPr>
              <a:t>Lambda Function</a:t>
            </a:r>
            <a:endParaRPr lang="en-US" sz="1100" b="1" dirty="0">
              <a:latin typeface="+mj-lt"/>
              <a:ea typeface="Verdana" pitchFamily="34" charset="0"/>
              <a:cs typeface="Helvetica Neue"/>
            </a:endParaRPr>
          </a:p>
        </p:txBody>
      </p:sp>
      <p:cxnSp>
        <p:nvCxnSpPr>
          <p:cNvPr id="68" name="直線矢印コネクタ 67"/>
          <p:cNvCxnSpPr>
            <a:stCxn id="66" idx="2"/>
            <a:endCxn id="43" idx="0"/>
          </p:cNvCxnSpPr>
          <p:nvPr/>
        </p:nvCxnSpPr>
        <p:spPr>
          <a:xfrm>
            <a:off x="8642241" y="2739116"/>
            <a:ext cx="702467" cy="981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p:cNvSpPr txBox="1"/>
          <p:nvPr/>
        </p:nvSpPr>
        <p:spPr>
          <a:xfrm>
            <a:off x="7143927" y="4991308"/>
            <a:ext cx="3168833" cy="307777"/>
          </a:xfrm>
          <a:prstGeom prst="rect">
            <a:avLst/>
          </a:prstGeom>
          <a:noFill/>
        </p:spPr>
        <p:txBody>
          <a:bodyPr wrap="square" rtlCol="0">
            <a:spAutoFit/>
          </a:bodyPr>
          <a:lstStyle/>
          <a:p>
            <a:r>
              <a:rPr lang="en-US" altLang="ja-JP" sz="1400" dirty="0" smtClean="0">
                <a:solidFill>
                  <a:srgbClr val="FF0000"/>
                </a:solidFill>
              </a:rPr>
              <a:t>Lambda</a:t>
            </a:r>
            <a:r>
              <a:rPr lang="ja-JP" altLang="en-US" sz="1400" dirty="0" smtClean="0">
                <a:solidFill>
                  <a:srgbClr val="FF0000"/>
                </a:solidFill>
              </a:rPr>
              <a:t>からの向き先が自動で変わる</a:t>
            </a:r>
            <a:endParaRPr lang="en-US" altLang="ja-JP" sz="1400" dirty="0" smtClean="0">
              <a:solidFill>
                <a:srgbClr val="FF0000"/>
              </a:solidFill>
            </a:endParaRPr>
          </a:p>
        </p:txBody>
      </p:sp>
    </p:spTree>
    <p:extLst>
      <p:ext uri="{BB962C8B-B14F-4D97-AF65-F5344CB8AC3E}">
        <p14:creationId xmlns:p14="http://schemas.microsoft.com/office/powerpoint/2010/main" val="2471481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9052" y="1189751"/>
            <a:ext cx="4315605" cy="307777"/>
          </a:xfrm>
          <a:prstGeom prst="rect">
            <a:avLst/>
          </a:prstGeom>
          <a:noFill/>
        </p:spPr>
        <p:txBody>
          <a:bodyPr wrap="none" rtlCol="0">
            <a:spAutoFit/>
          </a:bodyPr>
          <a:lstStyle/>
          <a:p>
            <a:r>
              <a:rPr kumimoji="1" lang="ja-JP" altLang="en-US" sz="1400" dirty="0" smtClean="0"/>
              <a:t>今回実施する負荷試験として以下を予定しております。</a:t>
            </a:r>
            <a:endParaRPr kumimoji="1" lang="ja-JP" altLang="en-US" sz="1400" dirty="0"/>
          </a:p>
        </p:txBody>
      </p:sp>
      <p:sp>
        <p:nvSpPr>
          <p:cNvPr id="7" name="テキスト ボックス 6"/>
          <p:cNvSpPr txBox="1"/>
          <p:nvPr/>
        </p:nvSpPr>
        <p:spPr>
          <a:xfrm>
            <a:off x="379052" y="1581322"/>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a:t>
            </a:r>
            <a:r>
              <a:rPr lang="ja-JP" altLang="en-US" sz="2800" u="sng" dirty="0" smtClean="0"/>
              <a:t>手動フェイルオーバー</a:t>
            </a:r>
            <a:r>
              <a:rPr lang="ja-JP" altLang="en-US" sz="2800" u="sng" dirty="0"/>
              <a:t>テスト</a:t>
            </a:r>
            <a:endParaRPr lang="en-US" altLang="ja-JP" sz="2800" u="sng" dirty="0"/>
          </a:p>
        </p:txBody>
      </p:sp>
      <p:sp>
        <p:nvSpPr>
          <p:cNvPr id="8" name="テキスト ボックス 7"/>
          <p:cNvSpPr txBox="1"/>
          <p:nvPr/>
        </p:nvSpPr>
        <p:spPr>
          <a:xfrm>
            <a:off x="379052" y="493910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■動作確認観点</a:t>
            </a:r>
            <a:endParaRPr lang="en-US" altLang="ja-JP" sz="2800" u="sng" dirty="0"/>
          </a:p>
        </p:txBody>
      </p:sp>
      <p:sp>
        <p:nvSpPr>
          <p:cNvPr id="10" name="テキスト ボックス 9"/>
          <p:cNvSpPr txBox="1"/>
          <p:nvPr/>
        </p:nvSpPr>
        <p:spPr>
          <a:xfrm>
            <a:off x="748143" y="2518568"/>
            <a:ext cx="9564617" cy="2123658"/>
          </a:xfrm>
          <a:prstGeom prst="rect">
            <a:avLst/>
          </a:prstGeom>
          <a:noFill/>
        </p:spPr>
        <p:txBody>
          <a:bodyPr wrap="square" rtlCol="0">
            <a:spAutoFit/>
          </a:bodyPr>
          <a:lstStyle/>
          <a:p>
            <a:r>
              <a:rPr lang="ja-JP" altLang="en-US" sz="1600" dirty="0" smtClean="0"/>
              <a:t>性能要件に沿ってテストを実施する。</a:t>
            </a:r>
            <a:endParaRPr lang="en-US" altLang="ja-JP" sz="1600" dirty="0" smtClean="0"/>
          </a:p>
          <a:p>
            <a:r>
              <a:rPr lang="ja-JP" altLang="en-US" sz="1600" dirty="0" smtClean="0"/>
              <a:t>性能要件を満たしているかを確認する事を目的とする。</a:t>
            </a:r>
            <a:endParaRPr lang="en-US" altLang="ja-JP" sz="1600" dirty="0" smtClean="0"/>
          </a:p>
          <a:p>
            <a:endParaRPr lang="en-US" altLang="ja-JP" sz="1600" dirty="0"/>
          </a:p>
          <a:p>
            <a:r>
              <a:rPr lang="ja-JP" altLang="en-US" sz="1600" dirty="0" smtClean="0"/>
              <a:t>●確認</a:t>
            </a:r>
            <a:r>
              <a:rPr kumimoji="1" lang="ja-JP" altLang="en-US" sz="1600" dirty="0" smtClean="0"/>
              <a:t>内容</a:t>
            </a:r>
            <a:endParaRPr kumimoji="1" lang="en-US" altLang="ja-JP" sz="1600" dirty="0" smtClean="0"/>
          </a:p>
          <a:p>
            <a:r>
              <a:rPr kumimoji="1" lang="ja-JP" altLang="en-US" sz="1600" dirty="0" smtClean="0"/>
              <a:t>　・定常時とピーク時の</a:t>
            </a:r>
            <a:r>
              <a:rPr kumimoji="1" lang="en-US" altLang="ja-JP" sz="1600" dirty="0" smtClean="0"/>
              <a:t>2</a:t>
            </a:r>
            <a:r>
              <a:rPr kumimoji="1" lang="ja-JP" altLang="en-US" sz="1600" dirty="0" smtClean="0"/>
              <a:t>パターンで最大リクエスト数を処理できるか</a:t>
            </a:r>
            <a:endParaRPr kumimoji="1" lang="en-US" altLang="ja-JP" sz="1600" dirty="0" smtClean="0"/>
          </a:p>
          <a:p>
            <a:r>
              <a:rPr lang="ja-JP" altLang="en-US" sz="1600" dirty="0" smtClean="0"/>
              <a:t>　・レスポンスタイムが性能要件を満たしているか</a:t>
            </a:r>
            <a:endParaRPr lang="en-US" altLang="ja-JP" sz="1600" dirty="0" smtClean="0"/>
          </a:p>
          <a:p>
            <a:r>
              <a:rPr kumimoji="1" lang="ja-JP" altLang="en-US" sz="1600" dirty="0" smtClean="0"/>
              <a:t>　・スループットが性能要件を満たしているか</a:t>
            </a:r>
            <a:endParaRPr kumimoji="1" lang="en-US" altLang="ja-JP" sz="1600" dirty="0" smtClean="0"/>
          </a:p>
          <a:p>
            <a:r>
              <a:rPr kumimoji="1" lang="ja-JP" altLang="en-US" sz="1600" dirty="0" smtClean="0"/>
              <a:t>　・</a:t>
            </a:r>
            <a:r>
              <a:rPr kumimoji="1" lang="en-US" altLang="ja-JP" sz="1600" dirty="0" smtClean="0"/>
              <a:t>CPU</a:t>
            </a:r>
            <a:r>
              <a:rPr kumimoji="1" lang="ja-JP" altLang="en-US" sz="1600" dirty="0" smtClean="0"/>
              <a:t>・メモリの使用率が性能要件で定義した値を超えていないか</a:t>
            </a:r>
            <a:endParaRPr kumimoji="1" lang="ja-JP" altLang="en-US" sz="1600" dirty="0"/>
          </a:p>
        </p:txBody>
      </p:sp>
      <p:sp>
        <p:nvSpPr>
          <p:cNvPr id="11" name="テキスト ボックス 10"/>
          <p:cNvSpPr txBox="1"/>
          <p:nvPr/>
        </p:nvSpPr>
        <p:spPr>
          <a:xfrm>
            <a:off x="748143" y="5577545"/>
            <a:ext cx="9564617" cy="1569660"/>
          </a:xfrm>
          <a:prstGeom prst="rect">
            <a:avLst/>
          </a:prstGeom>
          <a:noFill/>
        </p:spPr>
        <p:txBody>
          <a:bodyPr wrap="square" rtlCol="0">
            <a:spAutoFit/>
          </a:bodyPr>
          <a:lstStyle/>
          <a:p>
            <a:r>
              <a:rPr lang="ja-JP" altLang="en-US" sz="1600" dirty="0" smtClean="0"/>
              <a:t>性能要件を超えた負荷をかけたテストを実施する。</a:t>
            </a:r>
            <a:endParaRPr lang="en-US" altLang="ja-JP" sz="1600" dirty="0" smtClean="0"/>
          </a:p>
          <a:p>
            <a:r>
              <a:rPr lang="ja-JP" altLang="en-US" sz="1600" dirty="0" smtClean="0"/>
              <a:t>性能限界以上の負荷がかかった場合の挙動を確認する事を目的とする。</a:t>
            </a:r>
            <a:endParaRPr lang="en-US" altLang="ja-JP" sz="1600" dirty="0" smtClean="0"/>
          </a:p>
          <a:p>
            <a:endParaRPr kumimoji="1" lang="en-US" altLang="ja-JP" sz="1600" dirty="0" smtClean="0"/>
          </a:p>
          <a:p>
            <a:r>
              <a:rPr lang="ja-JP" altLang="en-US" sz="1600" dirty="0"/>
              <a:t>●</a:t>
            </a:r>
            <a:r>
              <a:rPr lang="ja-JP" altLang="en-US" sz="1600" dirty="0" smtClean="0"/>
              <a:t>確認内容</a:t>
            </a:r>
            <a:endParaRPr lang="en-US" altLang="ja-JP" sz="1600" dirty="0" smtClean="0"/>
          </a:p>
          <a:p>
            <a:r>
              <a:rPr kumimoji="1" lang="ja-JP" altLang="en-US" sz="1600" dirty="0"/>
              <a:t>　</a:t>
            </a:r>
            <a:r>
              <a:rPr kumimoji="1" lang="ja-JP" altLang="en-US" sz="1600" dirty="0" smtClean="0"/>
              <a:t>・性能要件を超えたリクエスト数でテストを実施する</a:t>
            </a:r>
            <a:endParaRPr kumimoji="1" lang="en-US" altLang="ja-JP" sz="1600" dirty="0" smtClean="0"/>
          </a:p>
          <a:p>
            <a:r>
              <a:rPr lang="ja-JP" altLang="en-US" sz="1600" dirty="0" smtClean="0"/>
              <a:t>　</a:t>
            </a:r>
            <a:endParaRPr lang="en-US" altLang="ja-JP" sz="1600" dirty="0" smtClean="0"/>
          </a:p>
        </p:txBody>
      </p:sp>
      <p:sp>
        <p:nvSpPr>
          <p:cNvPr id="9" name="タイトル 1"/>
          <p:cNvSpPr txBox="1">
            <a:spLocks/>
          </p:cNvSpPr>
          <p:nvPr/>
        </p:nvSpPr>
        <p:spPr>
          <a:xfrm>
            <a:off x="374074" y="637697"/>
            <a:ext cx="9221689" cy="543200"/>
          </a:xfrm>
          <a:prstGeom prst="rect">
            <a:avLst/>
          </a:prstGeom>
        </p:spPr>
        <p:txBody>
          <a:bodyPr vert="horz" lIns="91440" tIns="45720" rIns="91440" bIns="45720" rtlCol="0" anchor="ctr">
            <a:normAutofit/>
          </a:bodyPr>
          <a:lst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a:lstStyle>
          <a:p>
            <a:r>
              <a:rPr lang="ja-JP" altLang="en-US" sz="2800" u="sng" dirty="0" smtClean="0"/>
              <a:t>障害試験実施内容</a:t>
            </a:r>
            <a:endParaRPr lang="ja-JP" altLang="en-US" sz="2800" u="sng" dirty="0"/>
          </a:p>
        </p:txBody>
      </p:sp>
    </p:spTree>
    <p:extLst>
      <p:ext uri="{BB962C8B-B14F-4D97-AF65-F5344CB8AC3E}">
        <p14:creationId xmlns:p14="http://schemas.microsoft.com/office/powerpoint/2010/main" val="2710050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79052" y="181524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a:t>■性能</a:t>
            </a:r>
            <a:r>
              <a:rPr lang="ja-JP" altLang="en-US" sz="2800" u="sng" dirty="0" smtClean="0"/>
              <a:t>テスト</a:t>
            </a:r>
            <a:endParaRPr lang="en-US" altLang="ja-JP" sz="2800" u="sng" dirty="0"/>
          </a:p>
        </p:txBody>
      </p:sp>
      <p:sp>
        <p:nvSpPr>
          <p:cNvPr id="8" name="テキスト ボックス 7"/>
          <p:cNvSpPr txBox="1"/>
          <p:nvPr/>
        </p:nvSpPr>
        <p:spPr>
          <a:xfrm>
            <a:off x="379052" y="493910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a:t>■ストレステスト</a:t>
            </a:r>
            <a:r>
              <a:rPr lang="en-US" altLang="ja-JP" sz="2800" u="sng" dirty="0"/>
              <a:t>(</a:t>
            </a:r>
            <a:r>
              <a:rPr lang="ja-JP" altLang="en-US" sz="2800" u="sng" dirty="0"/>
              <a:t>限界耐久テスト</a:t>
            </a:r>
            <a:r>
              <a:rPr lang="en-US" altLang="ja-JP" sz="2800" u="sng" dirty="0"/>
              <a:t>)</a:t>
            </a:r>
          </a:p>
        </p:txBody>
      </p:sp>
      <p:sp>
        <p:nvSpPr>
          <p:cNvPr id="10" name="テキスト ボックス 9"/>
          <p:cNvSpPr txBox="1"/>
          <p:nvPr/>
        </p:nvSpPr>
        <p:spPr>
          <a:xfrm>
            <a:off x="748143" y="2518568"/>
            <a:ext cx="9564617" cy="2123658"/>
          </a:xfrm>
          <a:prstGeom prst="rect">
            <a:avLst/>
          </a:prstGeom>
          <a:noFill/>
        </p:spPr>
        <p:txBody>
          <a:bodyPr wrap="square" rtlCol="0">
            <a:spAutoFit/>
          </a:bodyPr>
          <a:lstStyle/>
          <a:p>
            <a:r>
              <a:rPr lang="ja-JP" altLang="en-US" sz="1600" dirty="0" smtClean="0"/>
              <a:t>性能要件に沿ってテストを実施する。</a:t>
            </a:r>
            <a:endParaRPr lang="en-US" altLang="ja-JP" sz="1600" dirty="0" smtClean="0"/>
          </a:p>
          <a:p>
            <a:r>
              <a:rPr lang="ja-JP" altLang="en-US" sz="1600" dirty="0" smtClean="0"/>
              <a:t>性能要件を満たしているかを確認する事を目的とする。</a:t>
            </a:r>
            <a:endParaRPr lang="en-US" altLang="ja-JP" sz="1600" dirty="0" smtClean="0"/>
          </a:p>
          <a:p>
            <a:endParaRPr lang="en-US" altLang="ja-JP" sz="1600" dirty="0"/>
          </a:p>
          <a:p>
            <a:r>
              <a:rPr lang="ja-JP" altLang="en-US" sz="1600" dirty="0" smtClean="0"/>
              <a:t>●確認</a:t>
            </a:r>
            <a:r>
              <a:rPr kumimoji="1" lang="ja-JP" altLang="en-US" sz="1600" dirty="0" smtClean="0"/>
              <a:t>内容</a:t>
            </a:r>
            <a:endParaRPr kumimoji="1" lang="en-US" altLang="ja-JP" sz="1600" dirty="0" smtClean="0"/>
          </a:p>
          <a:p>
            <a:r>
              <a:rPr kumimoji="1" lang="ja-JP" altLang="en-US" sz="1600" dirty="0" smtClean="0"/>
              <a:t>　・定常時とピーク時の</a:t>
            </a:r>
            <a:r>
              <a:rPr kumimoji="1" lang="en-US" altLang="ja-JP" sz="1600" dirty="0" smtClean="0"/>
              <a:t>2</a:t>
            </a:r>
            <a:r>
              <a:rPr kumimoji="1" lang="ja-JP" altLang="en-US" sz="1600" dirty="0" smtClean="0"/>
              <a:t>パターンで最大リクエスト数を処理できるか</a:t>
            </a:r>
            <a:endParaRPr kumimoji="1" lang="en-US" altLang="ja-JP" sz="1600" dirty="0" smtClean="0"/>
          </a:p>
          <a:p>
            <a:r>
              <a:rPr lang="ja-JP" altLang="en-US" sz="1600" dirty="0" smtClean="0"/>
              <a:t>　・レスポンスタイムが性能要件を満たしているか</a:t>
            </a:r>
            <a:endParaRPr lang="en-US" altLang="ja-JP" sz="1600" dirty="0" smtClean="0"/>
          </a:p>
          <a:p>
            <a:r>
              <a:rPr kumimoji="1" lang="ja-JP" altLang="en-US" sz="1600" dirty="0" smtClean="0"/>
              <a:t>　・スループットが性能要件を満たしているか</a:t>
            </a:r>
            <a:endParaRPr kumimoji="1" lang="en-US" altLang="ja-JP" sz="1600" dirty="0" smtClean="0"/>
          </a:p>
          <a:p>
            <a:r>
              <a:rPr kumimoji="1" lang="ja-JP" altLang="en-US" sz="1600" dirty="0" smtClean="0"/>
              <a:t>　・</a:t>
            </a:r>
            <a:r>
              <a:rPr kumimoji="1" lang="en-US" altLang="ja-JP" sz="1600" dirty="0" smtClean="0"/>
              <a:t>CPU</a:t>
            </a:r>
            <a:r>
              <a:rPr kumimoji="1" lang="ja-JP" altLang="en-US" sz="1600" dirty="0" smtClean="0"/>
              <a:t>・メモリの使用率が性能要件で定義した値を超えていないか</a:t>
            </a:r>
            <a:endParaRPr kumimoji="1" lang="ja-JP" altLang="en-US" sz="1600" dirty="0"/>
          </a:p>
        </p:txBody>
      </p:sp>
      <p:sp>
        <p:nvSpPr>
          <p:cNvPr id="11" name="テキスト ボックス 10"/>
          <p:cNvSpPr txBox="1"/>
          <p:nvPr/>
        </p:nvSpPr>
        <p:spPr>
          <a:xfrm>
            <a:off x="748143" y="5577545"/>
            <a:ext cx="9564617" cy="1569660"/>
          </a:xfrm>
          <a:prstGeom prst="rect">
            <a:avLst/>
          </a:prstGeom>
          <a:noFill/>
        </p:spPr>
        <p:txBody>
          <a:bodyPr wrap="square" rtlCol="0">
            <a:spAutoFit/>
          </a:bodyPr>
          <a:lstStyle/>
          <a:p>
            <a:r>
              <a:rPr lang="ja-JP" altLang="en-US" sz="1600" dirty="0" smtClean="0"/>
              <a:t>性能要件を超えた負荷をかけたテストを実施する。</a:t>
            </a:r>
            <a:endParaRPr lang="en-US" altLang="ja-JP" sz="1600" dirty="0" smtClean="0"/>
          </a:p>
          <a:p>
            <a:r>
              <a:rPr lang="ja-JP" altLang="en-US" sz="1600" dirty="0" smtClean="0"/>
              <a:t>性能限界以上の負荷がかかった場合の挙動を確認する事を目的とする。</a:t>
            </a:r>
            <a:endParaRPr lang="en-US" altLang="ja-JP" sz="1600" dirty="0" smtClean="0"/>
          </a:p>
          <a:p>
            <a:endParaRPr kumimoji="1" lang="en-US" altLang="ja-JP" sz="1600" dirty="0" smtClean="0"/>
          </a:p>
          <a:p>
            <a:r>
              <a:rPr lang="ja-JP" altLang="en-US" sz="1600" dirty="0"/>
              <a:t>●</a:t>
            </a:r>
            <a:r>
              <a:rPr lang="ja-JP" altLang="en-US" sz="1600" dirty="0" smtClean="0"/>
              <a:t>確認内容</a:t>
            </a:r>
            <a:endParaRPr lang="en-US" altLang="ja-JP" sz="1600" dirty="0" smtClean="0"/>
          </a:p>
          <a:p>
            <a:r>
              <a:rPr kumimoji="1" lang="ja-JP" altLang="en-US" sz="1600" dirty="0"/>
              <a:t>　</a:t>
            </a:r>
            <a:r>
              <a:rPr kumimoji="1" lang="ja-JP" altLang="en-US" sz="1600" dirty="0" smtClean="0"/>
              <a:t>・性能要件を超えたリクエスト数でテストを実施する</a:t>
            </a:r>
            <a:endParaRPr kumimoji="1" lang="en-US" altLang="ja-JP" sz="1600" dirty="0" smtClean="0"/>
          </a:p>
          <a:p>
            <a:r>
              <a:rPr lang="ja-JP" altLang="en-US" sz="1600" dirty="0" smtClean="0"/>
              <a:t>　</a:t>
            </a:r>
            <a:endParaRPr lang="en-US" altLang="ja-JP" sz="1600" dirty="0" smtClean="0"/>
          </a:p>
        </p:txBody>
      </p:sp>
      <p:sp>
        <p:nvSpPr>
          <p:cNvPr id="9" name="タイトル 1"/>
          <p:cNvSpPr txBox="1">
            <a:spLocks/>
          </p:cNvSpPr>
          <p:nvPr/>
        </p:nvSpPr>
        <p:spPr>
          <a:xfrm>
            <a:off x="374074" y="637697"/>
            <a:ext cx="9221689" cy="543200"/>
          </a:xfrm>
          <a:prstGeom prst="rect">
            <a:avLst/>
          </a:prstGeom>
        </p:spPr>
        <p:txBody>
          <a:bodyPr vert="horz" lIns="91440" tIns="45720" rIns="91440" bIns="45720" rtlCol="0" anchor="ctr">
            <a:normAutofit/>
          </a:bodyPr>
          <a:lst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a:lstStyle>
          <a:p>
            <a:r>
              <a:rPr lang="ja-JP" altLang="en-US" sz="2800" u="sng" dirty="0" smtClean="0"/>
              <a:t>障害試験実施手順</a:t>
            </a:r>
            <a:endParaRPr lang="ja-JP" altLang="en-US" sz="2800" u="sng" dirty="0"/>
          </a:p>
        </p:txBody>
      </p:sp>
      <p:sp>
        <p:nvSpPr>
          <p:cNvPr id="12" name="テキスト ボックス 11"/>
          <p:cNvSpPr txBox="1"/>
          <p:nvPr/>
        </p:nvSpPr>
        <p:spPr>
          <a:xfrm>
            <a:off x="379052" y="1189751"/>
            <a:ext cx="4166525" cy="307777"/>
          </a:xfrm>
          <a:prstGeom prst="rect">
            <a:avLst/>
          </a:prstGeom>
          <a:noFill/>
        </p:spPr>
        <p:txBody>
          <a:bodyPr wrap="none" rtlCol="0">
            <a:spAutoFit/>
          </a:bodyPr>
          <a:lstStyle/>
          <a:p>
            <a:r>
              <a:rPr lang="ja-JP" altLang="en-US" sz="1400" dirty="0" smtClean="0"/>
              <a:t>障害試験の実施手順として以下を予定しております。</a:t>
            </a:r>
            <a:endParaRPr kumimoji="1" lang="ja-JP" altLang="en-US" sz="1400" dirty="0"/>
          </a:p>
        </p:txBody>
      </p:sp>
    </p:spTree>
    <p:extLst>
      <p:ext uri="{BB962C8B-B14F-4D97-AF65-F5344CB8AC3E}">
        <p14:creationId xmlns:p14="http://schemas.microsoft.com/office/powerpoint/2010/main" val="2802586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06EFBEC-3317-4396-8E05-AC7860BE0683}" vid="{7D1EB860-56CF-4EC3-BA5D-6B96CCC3EC8A}"/>
    </a:ext>
  </a:extLst>
</a:theme>
</file>

<file path=docProps/app.xml><?xml version="1.0" encoding="utf-8"?>
<Properties xmlns="http://schemas.openxmlformats.org/officeDocument/2006/extended-properties" xmlns:vt="http://schemas.openxmlformats.org/officeDocument/2006/docPropsVTypes">
  <Template>presentation_tp_027</Template>
  <TotalTime>763</TotalTime>
  <Words>369</Words>
  <Application>Microsoft Office PowerPoint</Application>
  <PresentationFormat>ユーザー設定</PresentationFormat>
  <Paragraphs>73</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Helvetica Neue</vt:lpstr>
      <vt:lpstr>ＭＳ Ｐゴシック</vt:lpstr>
      <vt:lpstr>Arial</vt:lpstr>
      <vt:lpstr>Calibri</vt:lpstr>
      <vt:lpstr>Calibri Light</vt:lpstr>
      <vt:lpstr>Verdana</vt:lpstr>
      <vt:lpstr>Office テーマ</vt:lpstr>
      <vt:lpstr>RDS障害試験実施案</vt:lpstr>
      <vt:lpstr>RDS環境構成</vt:lpstr>
      <vt:lpstr>RDS障害発生時の挙動</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プロジェクト管理手法</dc:title>
  <dc:creator>永田隆行</dc:creator>
  <cp:lastModifiedBy>永田隆行</cp:lastModifiedBy>
  <cp:revision>45</cp:revision>
  <dcterms:created xsi:type="dcterms:W3CDTF">2017-12-23T11:15:55Z</dcterms:created>
  <dcterms:modified xsi:type="dcterms:W3CDTF">2018-03-28T17:06:38Z</dcterms:modified>
</cp:coreProperties>
</file>