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10691813" cy="7559675"/>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92" d="100"/>
          <a:sy n="92"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1677" cy="7559281"/>
          </a:xfrm>
          <a:prstGeom prst="rect">
            <a:avLst/>
          </a:prstGeom>
          <a:noFill/>
          <a:ln>
            <a:noFill/>
          </a:ln>
        </p:spPr>
      </p:pic>
      <p:sp>
        <p:nvSpPr>
          <p:cNvPr id="2" name="Title 1"/>
          <p:cNvSpPr>
            <a:spLocks noGrp="1"/>
          </p:cNvSpPr>
          <p:nvPr>
            <p:ph type="ctrTitle" hasCustomPrompt="1"/>
          </p:nvPr>
        </p:nvSpPr>
        <p:spPr>
          <a:xfrm>
            <a:off x="801886" y="1762491"/>
            <a:ext cx="9088041" cy="1233629"/>
          </a:xfrm>
        </p:spPr>
        <p:txBody>
          <a:bodyPr anchor="b"/>
          <a:lstStyle>
            <a:lvl1pPr algn="ctr">
              <a:defRPr sz="6614"/>
            </a:lvl1pPr>
          </a:lstStyle>
          <a:p>
            <a:r>
              <a:rPr lang="ja-JP" altLang="en-US" dirty="0" smtClean="0"/>
              <a:t>タイトル</a:t>
            </a:r>
            <a:endParaRPr lang="en-US" dirty="0"/>
          </a:p>
        </p:txBody>
      </p:sp>
      <p:sp>
        <p:nvSpPr>
          <p:cNvPr id="3" name="Subtitle 2"/>
          <p:cNvSpPr>
            <a:spLocks noGrp="1"/>
          </p:cNvSpPr>
          <p:nvPr>
            <p:ph type="subTitle" idx="1"/>
          </p:nvPr>
        </p:nvSpPr>
        <p:spPr>
          <a:xfrm>
            <a:off x="1336477" y="3970580"/>
            <a:ext cx="8018860" cy="788031"/>
          </a:xfrm>
        </p:spPr>
        <p:txBody>
          <a:bodyPr/>
          <a:lstStyle>
            <a:lvl1pPr marL="0" indent="0" algn="ctr">
              <a:buNone/>
              <a:defRPr sz="2646">
                <a:solidFill>
                  <a:schemeClr val="bg1"/>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93562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10;縦書きテキスト">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8"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422192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Vertical Title 1"/>
          <p:cNvSpPr>
            <a:spLocks noGrp="1"/>
          </p:cNvSpPr>
          <p:nvPr>
            <p:ph type="title" orient="vert"/>
          </p:nvPr>
        </p:nvSpPr>
        <p:spPr>
          <a:xfrm>
            <a:off x="7651329" y="933855"/>
            <a:ext cx="2305422" cy="587510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35063" y="933855"/>
            <a:ext cx="6782619" cy="587510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95028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95324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 y="0"/>
            <a:ext cx="10691677" cy="7559772"/>
          </a:xfrm>
          <a:prstGeom prst="rect">
            <a:avLst/>
          </a:prstGeom>
        </p:spPr>
      </p:pic>
      <p:sp>
        <p:nvSpPr>
          <p:cNvPr id="2" name="Title 1"/>
          <p:cNvSpPr>
            <a:spLocks noGrp="1"/>
          </p:cNvSpPr>
          <p:nvPr>
            <p:ph type="title"/>
          </p:nvPr>
        </p:nvSpPr>
        <p:spPr>
          <a:xfrm>
            <a:off x="1556426" y="1359377"/>
            <a:ext cx="8725710" cy="3144614"/>
          </a:xfrm>
        </p:spPr>
        <p:txBody>
          <a:bodyPr anchor="b"/>
          <a:lstStyle>
            <a:lvl1pPr>
              <a:defRPr sz="661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556426" y="4533741"/>
            <a:ext cx="8725710"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58734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11"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3758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11" name="Title 1"/>
          <p:cNvSpPr>
            <a:spLocks noGrp="1"/>
          </p:cNvSpPr>
          <p:nvPr>
            <p:ph type="title"/>
          </p:nvPr>
        </p:nvSpPr>
        <p:spPr>
          <a:xfrm>
            <a:off x="735062" y="700392"/>
            <a:ext cx="9221689" cy="116328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smtClean="0"/>
              <a:t>マスター テキストの書式設定</a:t>
            </a:r>
          </a:p>
        </p:txBody>
      </p:sp>
      <p:sp>
        <p:nvSpPr>
          <p:cNvPr id="4" name="Content Placeholder 3"/>
          <p:cNvSpPr>
            <a:spLocks noGrp="1"/>
          </p:cNvSpPr>
          <p:nvPr>
            <p:ph sz="half" idx="2"/>
          </p:nvPr>
        </p:nvSpPr>
        <p:spPr>
          <a:xfrm>
            <a:off x="736456" y="2761381"/>
            <a:ext cx="4523137"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smtClean="0"/>
              <a:t>マスター テキストの書式設定</a:t>
            </a:r>
          </a:p>
        </p:txBody>
      </p:sp>
      <p:sp>
        <p:nvSpPr>
          <p:cNvPr id="6" name="Content Placeholder 5"/>
          <p:cNvSpPr>
            <a:spLocks noGrp="1"/>
          </p:cNvSpPr>
          <p:nvPr>
            <p:ph sz="quarter" idx="4"/>
          </p:nvPr>
        </p:nvSpPr>
        <p:spPr>
          <a:xfrm>
            <a:off x="5412731" y="2761381"/>
            <a:ext cx="4545413" cy="40615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80625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 y="0"/>
            <a:ext cx="10691677" cy="7559772"/>
          </a:xfrm>
          <a:prstGeom prst="rect">
            <a:avLst/>
          </a:prstGeom>
        </p:spPr>
      </p:pic>
      <p:sp>
        <p:nvSpPr>
          <p:cNvPr id="7" name="Title 1"/>
          <p:cNvSpPr>
            <a:spLocks noGrp="1"/>
          </p:cNvSpPr>
          <p:nvPr>
            <p:ph type="title"/>
          </p:nvPr>
        </p:nvSpPr>
        <p:spPr>
          <a:xfrm>
            <a:off x="1556426" y="1359377"/>
            <a:ext cx="8725710" cy="3144614"/>
          </a:xfrm>
        </p:spPr>
        <p:txBody>
          <a:bodyPr anchor="b"/>
          <a:lstStyle>
            <a:lvl1pPr>
              <a:defRPr sz="661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39768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161585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6455" y="1088454"/>
            <a:ext cx="3448388" cy="1179447"/>
          </a:xfrm>
        </p:spPr>
        <p:txBody>
          <a:bodyPr anchor="b"/>
          <a:lstStyle>
            <a:lvl1pPr>
              <a:defRPr sz="3527"/>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1019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 y="0"/>
            <a:ext cx="10692235" cy="7559675"/>
          </a:xfrm>
          <a:prstGeom prst="rect">
            <a:avLst/>
          </a:prstGeom>
          <a:noFill/>
          <a:ln>
            <a:noFill/>
          </a:ln>
        </p:spPr>
      </p:pic>
      <p:sp>
        <p:nvSpPr>
          <p:cNvPr id="2" name="Title 1"/>
          <p:cNvSpPr>
            <a:spLocks noGrp="1"/>
          </p:cNvSpPr>
          <p:nvPr>
            <p:ph type="title"/>
          </p:nvPr>
        </p:nvSpPr>
        <p:spPr>
          <a:xfrm>
            <a:off x="736455" y="1088454"/>
            <a:ext cx="3448388" cy="1179447"/>
          </a:xfrm>
        </p:spPr>
        <p:txBody>
          <a:bodyPr anchor="b"/>
          <a:lstStyle>
            <a:lvl1pPr>
              <a:defRPr sz="3527"/>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smtClean="0"/>
              <a:t>図を追加</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CF62DD-3FBF-4747-AC62-680B1855633B}" type="datetimeFigureOut">
              <a:rPr kumimoji="1" lang="ja-JP" altLang="en-US" smtClean="0"/>
              <a:t>2018/3/26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393761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42CF62DD-3FBF-4747-AC62-680B1855633B}" type="datetimeFigureOut">
              <a:rPr kumimoji="1" lang="ja-JP" altLang="en-US" smtClean="0"/>
              <a:t>2018/3/26</a:t>
            </a:fld>
            <a:endParaRPr kumimoji="1" lang="ja-JP" altLang="en-US"/>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AED8A0EF-F5B4-4572-888B-A40037D59371}" type="slidenum">
              <a:rPr kumimoji="1" lang="ja-JP" altLang="en-US" smtClean="0"/>
              <a:t>‹#›</a:t>
            </a:fld>
            <a:endParaRPr kumimoji="1" lang="ja-JP" altLang="en-US"/>
          </a:p>
        </p:txBody>
      </p:sp>
    </p:spTree>
    <p:extLst>
      <p:ext uri="{BB962C8B-B14F-4D97-AF65-F5344CB8AC3E}">
        <p14:creationId xmlns:p14="http://schemas.microsoft.com/office/powerpoint/2010/main" val="2560943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meter.apach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負荷試験実施案</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2018/3/26</a:t>
            </a:r>
          </a:p>
          <a:p>
            <a:endParaRPr kumimoji="1" lang="ja-JP" altLang="en-US" dirty="0"/>
          </a:p>
        </p:txBody>
      </p:sp>
    </p:spTree>
    <p:extLst>
      <p:ext uri="{BB962C8B-B14F-4D97-AF65-F5344CB8AC3E}">
        <p14:creationId xmlns:p14="http://schemas.microsoft.com/office/powerpoint/2010/main" val="1302212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074" y="637696"/>
            <a:ext cx="9221689" cy="681599"/>
          </a:xfrm>
        </p:spPr>
        <p:txBody>
          <a:bodyPr>
            <a:normAutofit/>
          </a:bodyPr>
          <a:lstStyle/>
          <a:p>
            <a:r>
              <a:rPr lang="ja-JP" altLang="en-US" sz="4000" dirty="0" smtClean="0"/>
              <a:t>性能</a:t>
            </a:r>
            <a:r>
              <a:rPr lang="ja-JP" altLang="en-US" sz="4000" dirty="0"/>
              <a:t>要件</a:t>
            </a:r>
            <a:endParaRPr kumimoji="1" lang="ja-JP" altLang="en-US" sz="4000" dirty="0"/>
          </a:p>
        </p:txBody>
      </p:sp>
      <p:sp>
        <p:nvSpPr>
          <p:cNvPr id="5" name="テキスト ボックス 4"/>
          <p:cNvSpPr txBox="1"/>
          <p:nvPr/>
        </p:nvSpPr>
        <p:spPr>
          <a:xfrm>
            <a:off x="374074" y="1407515"/>
            <a:ext cx="3563796" cy="338554"/>
          </a:xfrm>
          <a:prstGeom prst="rect">
            <a:avLst/>
          </a:prstGeom>
          <a:noFill/>
        </p:spPr>
        <p:txBody>
          <a:bodyPr wrap="none" rtlCol="0">
            <a:spAutoFit/>
          </a:bodyPr>
          <a:lstStyle/>
          <a:p>
            <a:r>
              <a:rPr kumimoji="1" lang="ja-JP" altLang="en-US" sz="1600" dirty="0" smtClean="0"/>
              <a:t>性能要件として以下の通り定義します。</a:t>
            </a:r>
            <a:endParaRPr kumimoji="1" lang="ja-JP" altLang="en-US" sz="1600" dirty="0"/>
          </a:p>
        </p:txBody>
      </p:sp>
      <p:sp>
        <p:nvSpPr>
          <p:cNvPr id="7" name="テキスト ボックス 6"/>
          <p:cNvSpPr txBox="1"/>
          <p:nvPr/>
        </p:nvSpPr>
        <p:spPr>
          <a:xfrm>
            <a:off x="735062" y="2462689"/>
            <a:ext cx="6665607" cy="584775"/>
          </a:xfrm>
          <a:prstGeom prst="rect">
            <a:avLst/>
          </a:prstGeom>
          <a:noFill/>
        </p:spPr>
        <p:txBody>
          <a:bodyPr wrap="none" rtlCol="0">
            <a:spAutoFit/>
          </a:bodyPr>
          <a:lstStyle/>
          <a:p>
            <a:r>
              <a:rPr kumimoji="1" lang="ja-JP" altLang="en-US" sz="1600" dirty="0" smtClean="0">
                <a:latin typeface="+mn-ea"/>
              </a:rPr>
              <a:t>「通常運用の定常時」と「リクエスト数が最も多くなるピーク時」の</a:t>
            </a:r>
            <a:r>
              <a:rPr lang="en-US" altLang="ja-JP" sz="1600" dirty="0" smtClean="0">
                <a:latin typeface="+mn-ea"/>
              </a:rPr>
              <a:t>2</a:t>
            </a:r>
            <a:r>
              <a:rPr lang="ja-JP" altLang="en-US" sz="1600" dirty="0" smtClean="0">
                <a:latin typeface="+mn-ea"/>
              </a:rPr>
              <a:t>パターンで</a:t>
            </a:r>
            <a:endParaRPr lang="en-US" altLang="ja-JP" sz="1600" dirty="0" smtClean="0">
              <a:latin typeface="+mn-ea"/>
            </a:endParaRPr>
          </a:p>
          <a:p>
            <a:r>
              <a:rPr kumimoji="1" lang="ja-JP" altLang="en-US" sz="1600" dirty="0" smtClean="0">
                <a:latin typeface="+mn-ea"/>
              </a:rPr>
              <a:t>同時に処理できるリクエスト数を定義する</a:t>
            </a:r>
            <a:endParaRPr kumimoji="1" lang="en-US" altLang="ja-JP" sz="1600" dirty="0" smtClean="0">
              <a:latin typeface="+mn-ea"/>
            </a:endParaRPr>
          </a:p>
        </p:txBody>
      </p:sp>
      <p:sp>
        <p:nvSpPr>
          <p:cNvPr id="9" name="テキスト ボックス 8"/>
          <p:cNvSpPr txBox="1"/>
          <p:nvPr/>
        </p:nvSpPr>
        <p:spPr>
          <a:xfrm>
            <a:off x="735062" y="3879283"/>
            <a:ext cx="8292655" cy="584775"/>
          </a:xfrm>
          <a:prstGeom prst="rect">
            <a:avLst/>
          </a:prstGeom>
          <a:noFill/>
        </p:spPr>
        <p:txBody>
          <a:bodyPr wrap="none" rtlCol="0">
            <a:spAutoFit/>
          </a:bodyPr>
          <a:lstStyle/>
          <a:p>
            <a:r>
              <a:rPr lang="ja-JP" altLang="en-US" sz="1600" dirty="0" smtClean="0"/>
              <a:t>リクエストを送信してからレスポンスを受信するまでの時間を経過時間内の形式にて定義する。</a:t>
            </a:r>
            <a:endParaRPr lang="en-US" altLang="ja-JP" sz="1600" dirty="0" smtClean="0"/>
          </a:p>
          <a:p>
            <a:r>
              <a:rPr kumimoji="1" lang="en-US" altLang="ja-JP" sz="1600" dirty="0" smtClean="0"/>
              <a:t>(</a:t>
            </a:r>
            <a:r>
              <a:rPr kumimoji="1" lang="ja-JP" altLang="en-US" sz="1600" dirty="0" smtClean="0"/>
              <a:t>例：レスポンス受信まで時間を</a:t>
            </a:r>
            <a:r>
              <a:rPr kumimoji="1" lang="en-US" altLang="ja-JP" sz="1600" dirty="0" smtClean="0"/>
              <a:t>3</a:t>
            </a:r>
            <a:r>
              <a:rPr kumimoji="1" lang="ja-JP" altLang="en-US" sz="1600" dirty="0" smtClean="0"/>
              <a:t>秒以内とする等</a:t>
            </a:r>
            <a:r>
              <a:rPr kumimoji="1" lang="en-US" altLang="ja-JP" sz="1600" dirty="0" smtClean="0"/>
              <a:t>)</a:t>
            </a:r>
          </a:p>
        </p:txBody>
      </p:sp>
      <p:sp>
        <p:nvSpPr>
          <p:cNvPr id="10" name="テキスト ボックス 9"/>
          <p:cNvSpPr txBox="1"/>
          <p:nvPr/>
        </p:nvSpPr>
        <p:spPr>
          <a:xfrm>
            <a:off x="735062" y="5162301"/>
            <a:ext cx="4887877" cy="584775"/>
          </a:xfrm>
          <a:prstGeom prst="rect">
            <a:avLst/>
          </a:prstGeom>
          <a:noFill/>
        </p:spPr>
        <p:txBody>
          <a:bodyPr wrap="none" rtlCol="0">
            <a:spAutoFit/>
          </a:bodyPr>
          <a:lstStyle/>
          <a:p>
            <a:r>
              <a:rPr kumimoji="1" lang="ja-JP" altLang="en-US" sz="1600" dirty="0" smtClean="0"/>
              <a:t>秒間に処理できる最大リクエスト数の要件を定義する。</a:t>
            </a:r>
            <a:endParaRPr kumimoji="1" lang="en-US" altLang="ja-JP" sz="1600" dirty="0" smtClean="0"/>
          </a:p>
          <a:p>
            <a:r>
              <a:rPr kumimoji="1" lang="ja-JP" altLang="en-US" sz="1600" dirty="0" smtClean="0"/>
              <a:t>ピーク時に処理できるリクエスト数を算出</a:t>
            </a:r>
            <a:r>
              <a:rPr lang="ja-JP" altLang="en-US" sz="1600" dirty="0" smtClean="0"/>
              <a:t>する</a:t>
            </a:r>
            <a:r>
              <a:rPr lang="ja-JP" altLang="en-US" sz="1600" dirty="0"/>
              <a:t>事</a:t>
            </a:r>
            <a:endParaRPr kumimoji="1" lang="en-US" altLang="ja-JP" sz="1600" dirty="0" smtClean="0"/>
          </a:p>
        </p:txBody>
      </p:sp>
      <p:sp>
        <p:nvSpPr>
          <p:cNvPr id="11" name="テキスト ボックス 10"/>
          <p:cNvSpPr txBox="1"/>
          <p:nvPr/>
        </p:nvSpPr>
        <p:spPr>
          <a:xfrm>
            <a:off x="735062" y="6564182"/>
            <a:ext cx="7577715" cy="584775"/>
          </a:xfrm>
          <a:prstGeom prst="rect">
            <a:avLst/>
          </a:prstGeom>
          <a:noFill/>
        </p:spPr>
        <p:txBody>
          <a:bodyPr wrap="none" rtlCol="0">
            <a:spAutoFit/>
          </a:bodyPr>
          <a:lstStyle/>
          <a:p>
            <a:r>
              <a:rPr kumimoji="1" lang="en-US" altLang="ja-JP" sz="1600" dirty="0" smtClean="0"/>
              <a:t>CPU</a:t>
            </a:r>
            <a:r>
              <a:rPr lang="ja-JP" altLang="en-US" sz="1600" dirty="0" smtClean="0"/>
              <a:t>・メモリの使用率をリソース使用状況に余りがですぎないように目標値を定義する。</a:t>
            </a:r>
            <a:endParaRPr lang="en-US" altLang="ja-JP" sz="1600" dirty="0" smtClean="0"/>
          </a:p>
          <a:p>
            <a:r>
              <a:rPr lang="ja-JP" altLang="en-US" sz="1600" dirty="0" smtClean="0"/>
              <a:t>「定常時」と「ピーク時」でそれぞれ定義する事。</a:t>
            </a:r>
            <a:endParaRPr kumimoji="1" lang="en-US" altLang="ja-JP" sz="1600" dirty="0" smtClean="0"/>
          </a:p>
        </p:txBody>
      </p:sp>
      <p:sp>
        <p:nvSpPr>
          <p:cNvPr id="13" name="テキスト ボックス 12"/>
          <p:cNvSpPr txBox="1"/>
          <p:nvPr/>
        </p:nvSpPr>
        <p:spPr>
          <a:xfrm>
            <a:off x="376563" y="1810671"/>
            <a:ext cx="9938686" cy="523220"/>
          </a:xfrm>
          <a:prstGeom prst="rect">
            <a:avLst/>
          </a:prstGeom>
          <a:solidFill>
            <a:schemeClr val="accent1">
              <a:lumMod val="40000"/>
              <a:lumOff val="60000"/>
            </a:schemeClr>
          </a:solidFill>
          <a:ln>
            <a:solidFill>
              <a:schemeClr val="dk1"/>
            </a:solidFill>
          </a:ln>
        </p:spPr>
        <p:txBody>
          <a:bodyPr wrap="square" rtlCol="0">
            <a:spAutoFit/>
          </a:bodyPr>
          <a:lstStyle/>
          <a:p>
            <a:r>
              <a:rPr lang="ja-JP" altLang="en-US" sz="2800" u="sng" dirty="0" smtClean="0">
                <a:latin typeface="+mj-ea"/>
              </a:rPr>
              <a:t>■同時に処理できるリクエスト数</a:t>
            </a:r>
            <a:endParaRPr lang="en-US" altLang="ja-JP" sz="2800" u="sng" dirty="0">
              <a:latin typeface="+mj-ea"/>
            </a:endParaRPr>
          </a:p>
        </p:txBody>
      </p:sp>
      <p:sp>
        <p:nvSpPr>
          <p:cNvPr id="14" name="テキスト ボックス 13"/>
          <p:cNvSpPr txBox="1"/>
          <p:nvPr/>
        </p:nvSpPr>
        <p:spPr>
          <a:xfrm>
            <a:off x="383489" y="3274082"/>
            <a:ext cx="9938686" cy="523220"/>
          </a:xfrm>
          <a:prstGeom prst="rect">
            <a:avLst/>
          </a:prstGeom>
          <a:solidFill>
            <a:schemeClr val="accent1">
              <a:lumMod val="40000"/>
              <a:lumOff val="60000"/>
            </a:schemeClr>
          </a:solidFill>
          <a:ln>
            <a:solidFill>
              <a:schemeClr val="dk1"/>
            </a:solidFill>
          </a:ln>
        </p:spPr>
        <p:txBody>
          <a:bodyPr wrap="square" rtlCol="0">
            <a:spAutoFit/>
          </a:bodyPr>
          <a:lstStyle/>
          <a:p>
            <a:r>
              <a:rPr lang="ja-JP" altLang="en-US" sz="2800" u="sng" dirty="0"/>
              <a:t>■レスポンスタイム</a:t>
            </a:r>
            <a:endParaRPr lang="en-US" altLang="ja-JP" sz="2800" u="sng" dirty="0"/>
          </a:p>
        </p:txBody>
      </p:sp>
      <p:sp>
        <p:nvSpPr>
          <p:cNvPr id="15" name="テキスト ボックス 14"/>
          <p:cNvSpPr txBox="1"/>
          <p:nvPr/>
        </p:nvSpPr>
        <p:spPr>
          <a:xfrm>
            <a:off x="383489" y="4579793"/>
            <a:ext cx="9938686" cy="523220"/>
          </a:xfrm>
          <a:prstGeom prst="rect">
            <a:avLst/>
          </a:prstGeom>
          <a:solidFill>
            <a:schemeClr val="accent1">
              <a:lumMod val="40000"/>
              <a:lumOff val="60000"/>
            </a:schemeClr>
          </a:solidFill>
          <a:ln>
            <a:solidFill>
              <a:schemeClr val="dk1"/>
            </a:solidFill>
          </a:ln>
        </p:spPr>
        <p:txBody>
          <a:bodyPr wrap="square" rtlCol="0">
            <a:spAutoFit/>
          </a:bodyPr>
          <a:lstStyle/>
          <a:p>
            <a:r>
              <a:rPr lang="ja-JP" altLang="en-US" sz="2800" u="sng" dirty="0"/>
              <a:t>■スループット</a:t>
            </a:r>
            <a:endParaRPr lang="en-US" altLang="ja-JP" sz="2800" u="sng" dirty="0"/>
          </a:p>
        </p:txBody>
      </p:sp>
      <p:sp>
        <p:nvSpPr>
          <p:cNvPr id="16" name="テキスト ボックス 15"/>
          <p:cNvSpPr txBox="1"/>
          <p:nvPr/>
        </p:nvSpPr>
        <p:spPr>
          <a:xfrm>
            <a:off x="374074" y="5935188"/>
            <a:ext cx="9938686" cy="523220"/>
          </a:xfrm>
          <a:prstGeom prst="rect">
            <a:avLst/>
          </a:prstGeom>
          <a:solidFill>
            <a:schemeClr val="accent1">
              <a:lumMod val="40000"/>
              <a:lumOff val="60000"/>
            </a:schemeClr>
          </a:solidFill>
          <a:ln>
            <a:solidFill>
              <a:schemeClr val="dk1"/>
            </a:solidFill>
          </a:ln>
        </p:spPr>
        <p:txBody>
          <a:bodyPr wrap="square" rtlCol="0">
            <a:spAutoFit/>
          </a:bodyPr>
          <a:lstStyle/>
          <a:p>
            <a:r>
              <a:rPr lang="ja-JP" altLang="en-US" sz="2800" u="sng" dirty="0"/>
              <a:t>■リソース</a:t>
            </a:r>
            <a:r>
              <a:rPr lang="ja-JP" altLang="en-US" sz="2800" u="sng" dirty="0" smtClean="0"/>
              <a:t>使用率</a:t>
            </a:r>
            <a:endParaRPr lang="en-US" altLang="ja-JP" sz="2800" u="sng" dirty="0"/>
          </a:p>
        </p:txBody>
      </p:sp>
    </p:spTree>
    <p:extLst>
      <p:ext uri="{BB962C8B-B14F-4D97-AF65-F5344CB8AC3E}">
        <p14:creationId xmlns:p14="http://schemas.microsoft.com/office/powerpoint/2010/main" val="3812206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9052" y="695178"/>
            <a:ext cx="9221689" cy="681599"/>
          </a:xfrm>
        </p:spPr>
        <p:txBody>
          <a:bodyPr>
            <a:normAutofit/>
          </a:bodyPr>
          <a:lstStyle/>
          <a:p>
            <a:r>
              <a:rPr lang="ja-JP" altLang="en-US" sz="4000" dirty="0" smtClean="0"/>
              <a:t>負荷試験実施内容</a:t>
            </a:r>
            <a:endParaRPr kumimoji="1" lang="ja-JP" altLang="en-US" sz="4000" dirty="0"/>
          </a:p>
        </p:txBody>
      </p:sp>
      <p:sp>
        <p:nvSpPr>
          <p:cNvPr id="5" name="テキスト ボックス 4"/>
          <p:cNvSpPr txBox="1"/>
          <p:nvPr/>
        </p:nvSpPr>
        <p:spPr>
          <a:xfrm>
            <a:off x="379052" y="1413036"/>
            <a:ext cx="4905510" cy="338554"/>
          </a:xfrm>
          <a:prstGeom prst="rect">
            <a:avLst/>
          </a:prstGeom>
          <a:noFill/>
        </p:spPr>
        <p:txBody>
          <a:bodyPr wrap="none" rtlCol="0">
            <a:spAutoFit/>
          </a:bodyPr>
          <a:lstStyle/>
          <a:p>
            <a:r>
              <a:rPr kumimoji="1" lang="ja-JP" altLang="en-US" sz="1600" dirty="0" smtClean="0"/>
              <a:t>今回実施する負荷試験として以下を予定しております。</a:t>
            </a:r>
            <a:endParaRPr kumimoji="1" lang="ja-JP" altLang="en-US" sz="1600" dirty="0"/>
          </a:p>
        </p:txBody>
      </p:sp>
      <p:sp>
        <p:nvSpPr>
          <p:cNvPr id="7" name="テキスト ボックス 6"/>
          <p:cNvSpPr txBox="1"/>
          <p:nvPr/>
        </p:nvSpPr>
        <p:spPr>
          <a:xfrm>
            <a:off x="379052" y="181524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a:t>■性能</a:t>
            </a:r>
            <a:r>
              <a:rPr lang="ja-JP" altLang="en-US" sz="2800" u="sng" dirty="0" smtClean="0"/>
              <a:t>テスト</a:t>
            </a:r>
            <a:endParaRPr lang="en-US" altLang="ja-JP" sz="2800" u="sng" dirty="0"/>
          </a:p>
        </p:txBody>
      </p:sp>
      <p:sp>
        <p:nvSpPr>
          <p:cNvPr id="8" name="テキスト ボックス 7"/>
          <p:cNvSpPr txBox="1"/>
          <p:nvPr/>
        </p:nvSpPr>
        <p:spPr>
          <a:xfrm>
            <a:off x="379052" y="493910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a:t>■ストレステスト</a:t>
            </a:r>
            <a:r>
              <a:rPr lang="en-US" altLang="ja-JP" sz="2800" u="sng" dirty="0"/>
              <a:t>(</a:t>
            </a:r>
            <a:r>
              <a:rPr lang="ja-JP" altLang="en-US" sz="2800" u="sng" dirty="0"/>
              <a:t>限界耐久テスト</a:t>
            </a:r>
            <a:r>
              <a:rPr lang="en-US" altLang="ja-JP" sz="2800" u="sng" dirty="0"/>
              <a:t>)</a:t>
            </a:r>
          </a:p>
        </p:txBody>
      </p:sp>
      <p:sp>
        <p:nvSpPr>
          <p:cNvPr id="10" name="テキスト ボックス 9"/>
          <p:cNvSpPr txBox="1"/>
          <p:nvPr/>
        </p:nvSpPr>
        <p:spPr>
          <a:xfrm>
            <a:off x="748143" y="2518568"/>
            <a:ext cx="9564617" cy="2123658"/>
          </a:xfrm>
          <a:prstGeom prst="rect">
            <a:avLst/>
          </a:prstGeom>
          <a:noFill/>
        </p:spPr>
        <p:txBody>
          <a:bodyPr wrap="square" rtlCol="0">
            <a:spAutoFit/>
          </a:bodyPr>
          <a:lstStyle/>
          <a:p>
            <a:r>
              <a:rPr lang="ja-JP" altLang="en-US" sz="1600" dirty="0" smtClean="0"/>
              <a:t>性能要件に沿ってテストを実施する。</a:t>
            </a:r>
            <a:endParaRPr lang="en-US" altLang="ja-JP" sz="1600" dirty="0" smtClean="0"/>
          </a:p>
          <a:p>
            <a:r>
              <a:rPr lang="ja-JP" altLang="en-US" sz="1600" dirty="0" smtClean="0"/>
              <a:t>性能要件を満たしているかを確認する事を目的とする。</a:t>
            </a:r>
            <a:endParaRPr lang="en-US" altLang="ja-JP" sz="1600" dirty="0" smtClean="0"/>
          </a:p>
          <a:p>
            <a:endParaRPr lang="en-US" altLang="ja-JP" sz="1600" dirty="0"/>
          </a:p>
          <a:p>
            <a:r>
              <a:rPr lang="ja-JP" altLang="en-US" sz="1600" dirty="0" smtClean="0"/>
              <a:t>●確認</a:t>
            </a:r>
            <a:r>
              <a:rPr kumimoji="1" lang="ja-JP" altLang="en-US" sz="1600" dirty="0" smtClean="0"/>
              <a:t>内容</a:t>
            </a:r>
            <a:endParaRPr kumimoji="1" lang="en-US" altLang="ja-JP" sz="1600" dirty="0" smtClean="0"/>
          </a:p>
          <a:p>
            <a:r>
              <a:rPr kumimoji="1" lang="ja-JP" altLang="en-US" sz="1600" dirty="0" smtClean="0"/>
              <a:t>　・定常時とピーク時の</a:t>
            </a:r>
            <a:r>
              <a:rPr kumimoji="1" lang="en-US" altLang="ja-JP" sz="1600" dirty="0" smtClean="0"/>
              <a:t>2</a:t>
            </a:r>
            <a:r>
              <a:rPr kumimoji="1" lang="ja-JP" altLang="en-US" sz="1600" dirty="0" smtClean="0"/>
              <a:t>パターンで最大リクエスト数を処理できるか</a:t>
            </a:r>
            <a:endParaRPr kumimoji="1" lang="en-US" altLang="ja-JP" sz="1600" dirty="0" smtClean="0"/>
          </a:p>
          <a:p>
            <a:r>
              <a:rPr lang="ja-JP" altLang="en-US" sz="1600" dirty="0" smtClean="0"/>
              <a:t>　・レスポンスタイムが性能要件を満たしているか</a:t>
            </a:r>
            <a:endParaRPr lang="en-US" altLang="ja-JP" sz="1600" dirty="0" smtClean="0"/>
          </a:p>
          <a:p>
            <a:r>
              <a:rPr kumimoji="1" lang="ja-JP" altLang="en-US" sz="1600" dirty="0" smtClean="0"/>
              <a:t>　・スループットが性能要件を満たしているか</a:t>
            </a:r>
            <a:endParaRPr kumimoji="1" lang="en-US" altLang="ja-JP" sz="1600" dirty="0" smtClean="0"/>
          </a:p>
          <a:p>
            <a:r>
              <a:rPr kumimoji="1" lang="ja-JP" altLang="en-US" sz="1600" dirty="0" smtClean="0"/>
              <a:t>　・</a:t>
            </a:r>
            <a:r>
              <a:rPr kumimoji="1" lang="en-US" altLang="ja-JP" sz="1600" dirty="0" smtClean="0"/>
              <a:t>CPU</a:t>
            </a:r>
            <a:r>
              <a:rPr kumimoji="1" lang="ja-JP" altLang="en-US" sz="1600" dirty="0" smtClean="0"/>
              <a:t>・メモリの使用率が性能要件で定義した値を超えていないか</a:t>
            </a:r>
            <a:endParaRPr kumimoji="1" lang="ja-JP" altLang="en-US" sz="1600" dirty="0"/>
          </a:p>
        </p:txBody>
      </p:sp>
      <p:sp>
        <p:nvSpPr>
          <p:cNvPr id="11" name="テキスト ボックス 10"/>
          <p:cNvSpPr txBox="1"/>
          <p:nvPr/>
        </p:nvSpPr>
        <p:spPr>
          <a:xfrm>
            <a:off x="748143" y="5577545"/>
            <a:ext cx="9564617" cy="1569660"/>
          </a:xfrm>
          <a:prstGeom prst="rect">
            <a:avLst/>
          </a:prstGeom>
          <a:noFill/>
        </p:spPr>
        <p:txBody>
          <a:bodyPr wrap="square" rtlCol="0">
            <a:spAutoFit/>
          </a:bodyPr>
          <a:lstStyle/>
          <a:p>
            <a:r>
              <a:rPr lang="ja-JP" altLang="en-US" sz="1600" dirty="0" smtClean="0"/>
              <a:t>性能要件を超えた負荷をかけたテストを実施する。</a:t>
            </a:r>
            <a:endParaRPr lang="en-US" altLang="ja-JP" sz="1600" dirty="0" smtClean="0"/>
          </a:p>
          <a:p>
            <a:r>
              <a:rPr lang="ja-JP" altLang="en-US" sz="1600" dirty="0" smtClean="0"/>
              <a:t>性能限界以上の負荷がかかった場合の挙動を確認する事を目的とする。</a:t>
            </a:r>
            <a:endParaRPr lang="en-US" altLang="ja-JP" sz="1600" dirty="0" smtClean="0"/>
          </a:p>
          <a:p>
            <a:endParaRPr kumimoji="1" lang="en-US" altLang="ja-JP" sz="1600" dirty="0" smtClean="0"/>
          </a:p>
          <a:p>
            <a:r>
              <a:rPr lang="ja-JP" altLang="en-US" sz="1600" dirty="0"/>
              <a:t>●</a:t>
            </a:r>
            <a:r>
              <a:rPr lang="ja-JP" altLang="en-US" sz="1600" dirty="0" smtClean="0"/>
              <a:t>確認内容</a:t>
            </a:r>
            <a:endParaRPr lang="en-US" altLang="ja-JP" sz="1600" dirty="0" smtClean="0"/>
          </a:p>
          <a:p>
            <a:r>
              <a:rPr kumimoji="1" lang="ja-JP" altLang="en-US" sz="1600" dirty="0"/>
              <a:t>　</a:t>
            </a:r>
            <a:r>
              <a:rPr kumimoji="1" lang="ja-JP" altLang="en-US" sz="1600" dirty="0" smtClean="0"/>
              <a:t>・性能要件を超えたリクエスト数でテストを実施する</a:t>
            </a:r>
            <a:endParaRPr kumimoji="1" lang="en-US" altLang="ja-JP" sz="1600" dirty="0" smtClean="0"/>
          </a:p>
          <a:p>
            <a:r>
              <a:rPr lang="ja-JP" altLang="en-US" sz="1600" dirty="0" smtClean="0"/>
              <a:t>　</a:t>
            </a:r>
            <a:endParaRPr lang="en-US" altLang="ja-JP" sz="1600" dirty="0" smtClean="0"/>
          </a:p>
        </p:txBody>
      </p:sp>
    </p:spTree>
    <p:extLst>
      <p:ext uri="{BB962C8B-B14F-4D97-AF65-F5344CB8AC3E}">
        <p14:creationId xmlns:p14="http://schemas.microsoft.com/office/powerpoint/2010/main" val="325992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9052" y="716499"/>
            <a:ext cx="9221689" cy="681599"/>
          </a:xfrm>
        </p:spPr>
        <p:txBody>
          <a:bodyPr>
            <a:normAutofit/>
          </a:bodyPr>
          <a:lstStyle/>
          <a:p>
            <a:r>
              <a:rPr lang="ja-JP" altLang="en-US" sz="4000" dirty="0" smtClean="0"/>
              <a:t>負荷試験</a:t>
            </a:r>
            <a:r>
              <a:rPr lang="ja-JP" altLang="en-US" sz="4000" dirty="0"/>
              <a:t>ツール</a:t>
            </a:r>
            <a:endParaRPr kumimoji="1" lang="ja-JP" altLang="en-US" sz="4000" dirty="0"/>
          </a:p>
        </p:txBody>
      </p:sp>
      <p:sp>
        <p:nvSpPr>
          <p:cNvPr id="4" name="テキスト ボックス 3"/>
          <p:cNvSpPr txBox="1"/>
          <p:nvPr/>
        </p:nvSpPr>
        <p:spPr>
          <a:xfrm>
            <a:off x="548026" y="2519901"/>
            <a:ext cx="7730836" cy="584775"/>
          </a:xfrm>
          <a:prstGeom prst="rect">
            <a:avLst/>
          </a:prstGeom>
          <a:noFill/>
        </p:spPr>
        <p:txBody>
          <a:bodyPr wrap="square" rtlCol="0">
            <a:spAutoFit/>
          </a:bodyPr>
          <a:lstStyle/>
          <a:p>
            <a:r>
              <a:rPr kumimoji="1" lang="ja-JP" altLang="en-US" sz="1600" dirty="0" smtClean="0"/>
              <a:t>●</a:t>
            </a:r>
            <a:r>
              <a:rPr kumimoji="1" lang="en-US" altLang="ja-JP" sz="1600" dirty="0" smtClean="0"/>
              <a:t>Apache</a:t>
            </a:r>
            <a:r>
              <a:rPr kumimoji="1" lang="ja-JP" altLang="en-US" sz="1600" dirty="0" smtClean="0"/>
              <a:t>　</a:t>
            </a:r>
            <a:r>
              <a:rPr lang="en-US" altLang="ja-JP" sz="1600" dirty="0" err="1" smtClean="0"/>
              <a:t>JMeter</a:t>
            </a:r>
            <a:r>
              <a:rPr lang="en-US" altLang="ja-JP" sz="1600" dirty="0" smtClean="0"/>
              <a:t> (</a:t>
            </a:r>
            <a:r>
              <a:rPr lang="en-US" altLang="ja-JP" sz="1600" dirty="0" smtClean="0">
                <a:hlinkClick r:id="rId2"/>
              </a:rPr>
              <a:t>https</a:t>
            </a:r>
            <a:r>
              <a:rPr lang="en-US" altLang="ja-JP" sz="1600" dirty="0">
                <a:hlinkClick r:id="rId2"/>
              </a:rPr>
              <a:t>://jmeter.apache.org</a:t>
            </a:r>
            <a:r>
              <a:rPr lang="en-US" altLang="ja-JP" sz="1600" dirty="0" smtClean="0">
                <a:hlinkClick r:id="rId2"/>
              </a:rPr>
              <a:t>/</a:t>
            </a:r>
            <a:r>
              <a:rPr lang="en-US" altLang="ja-JP" sz="1600" dirty="0" smtClean="0"/>
              <a:t>)</a:t>
            </a:r>
          </a:p>
          <a:p>
            <a:r>
              <a:rPr kumimoji="1" lang="en-US" altLang="ja-JP" sz="1600" dirty="0"/>
              <a:t> </a:t>
            </a:r>
            <a:r>
              <a:rPr kumimoji="1" lang="en-US" altLang="ja-JP" sz="1600" dirty="0" smtClean="0"/>
              <a:t>   ※</a:t>
            </a:r>
            <a:r>
              <a:rPr kumimoji="1" lang="ja-JP" altLang="en-US" sz="1600" dirty="0" smtClean="0"/>
              <a:t>実行には</a:t>
            </a:r>
            <a:r>
              <a:rPr kumimoji="1" lang="en-US" altLang="ja-JP" sz="1600" dirty="0" smtClean="0"/>
              <a:t>Java</a:t>
            </a:r>
            <a:r>
              <a:rPr lang="ja-JP" altLang="en-US" sz="1600" dirty="0" smtClean="0"/>
              <a:t>ランタイムが必要</a:t>
            </a:r>
            <a:endParaRPr kumimoji="1" lang="ja-JP" altLang="en-US" sz="1600" dirty="0"/>
          </a:p>
        </p:txBody>
      </p:sp>
      <p:sp>
        <p:nvSpPr>
          <p:cNvPr id="5" name="テキスト ボックス 4"/>
          <p:cNvSpPr txBox="1"/>
          <p:nvPr/>
        </p:nvSpPr>
        <p:spPr>
          <a:xfrm>
            <a:off x="379052" y="181524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a:t>
            </a:r>
            <a:r>
              <a:rPr lang="ja-JP" altLang="en-US" sz="2800" u="sng" dirty="0"/>
              <a:t>使用する</a:t>
            </a:r>
            <a:r>
              <a:rPr lang="ja-JP" altLang="en-US" sz="2800" u="sng" dirty="0" smtClean="0"/>
              <a:t>ツール</a:t>
            </a:r>
            <a:endParaRPr lang="en-US" altLang="ja-JP" sz="2800" u="sng" dirty="0"/>
          </a:p>
        </p:txBody>
      </p:sp>
      <p:sp>
        <p:nvSpPr>
          <p:cNvPr id="6" name="テキスト ボックス 5"/>
          <p:cNvSpPr txBox="1"/>
          <p:nvPr/>
        </p:nvSpPr>
        <p:spPr>
          <a:xfrm>
            <a:off x="379052" y="1413036"/>
            <a:ext cx="3405099" cy="338554"/>
          </a:xfrm>
          <a:prstGeom prst="rect">
            <a:avLst/>
          </a:prstGeom>
          <a:noFill/>
        </p:spPr>
        <p:txBody>
          <a:bodyPr wrap="none" rtlCol="0">
            <a:spAutoFit/>
          </a:bodyPr>
          <a:lstStyle/>
          <a:p>
            <a:r>
              <a:rPr lang="ja-JP" altLang="en-US" sz="1600" dirty="0" smtClean="0"/>
              <a:t>負荷試験ツールについて</a:t>
            </a:r>
            <a:r>
              <a:rPr lang="ja-JP" altLang="en-US" sz="1600" dirty="0" err="1" smtClean="0"/>
              <a:t>に</a:t>
            </a:r>
            <a:r>
              <a:rPr lang="ja-JP" altLang="en-US" sz="1600" dirty="0" smtClean="0"/>
              <a:t>なります。</a:t>
            </a:r>
            <a:endParaRPr kumimoji="1" lang="ja-JP" altLang="en-US" sz="1600" dirty="0"/>
          </a:p>
        </p:txBody>
      </p:sp>
      <p:sp>
        <p:nvSpPr>
          <p:cNvPr id="7" name="テキスト ボックス 6"/>
          <p:cNvSpPr txBox="1"/>
          <p:nvPr/>
        </p:nvSpPr>
        <p:spPr>
          <a:xfrm>
            <a:off x="379052" y="3193776"/>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■試験実施に必要な手順</a:t>
            </a:r>
            <a:endParaRPr lang="en-US" altLang="ja-JP" sz="2800" u="sng" dirty="0"/>
          </a:p>
        </p:txBody>
      </p:sp>
      <p:sp>
        <p:nvSpPr>
          <p:cNvPr id="8" name="テキスト ボックス 7"/>
          <p:cNvSpPr txBox="1"/>
          <p:nvPr/>
        </p:nvSpPr>
        <p:spPr>
          <a:xfrm>
            <a:off x="548026" y="3806096"/>
            <a:ext cx="9260992" cy="2800767"/>
          </a:xfrm>
          <a:prstGeom prst="rect">
            <a:avLst/>
          </a:prstGeom>
          <a:noFill/>
        </p:spPr>
        <p:txBody>
          <a:bodyPr wrap="square" rtlCol="0">
            <a:spAutoFit/>
          </a:bodyPr>
          <a:lstStyle/>
          <a:p>
            <a:r>
              <a:rPr kumimoji="1" lang="ja-JP" altLang="en-US" sz="1600" dirty="0" smtClean="0">
                <a:latin typeface="+mn-ea"/>
              </a:rPr>
              <a:t>●</a:t>
            </a:r>
            <a:r>
              <a:rPr lang="en-US" altLang="ja-JP" sz="1600" dirty="0" err="1" smtClean="0">
                <a:latin typeface="+mn-ea"/>
              </a:rPr>
              <a:t>JMeter</a:t>
            </a:r>
            <a:r>
              <a:rPr lang="ja-JP" altLang="en-US" sz="1600" dirty="0" smtClean="0">
                <a:latin typeface="+mn-ea"/>
              </a:rPr>
              <a:t>のインストール</a:t>
            </a:r>
            <a:endParaRPr lang="en-US" altLang="ja-JP" sz="1600" dirty="0" smtClean="0">
              <a:latin typeface="+mn-ea"/>
            </a:endParaRPr>
          </a:p>
          <a:p>
            <a:r>
              <a:rPr kumimoji="1" lang="ja-JP" altLang="en-US" sz="1600" dirty="0">
                <a:latin typeface="+mn-ea"/>
              </a:rPr>
              <a:t>　</a:t>
            </a:r>
            <a:r>
              <a:rPr lang="ja-JP" altLang="en-US" sz="1600" dirty="0">
                <a:latin typeface="+mn-ea"/>
              </a:rPr>
              <a:t> </a:t>
            </a:r>
            <a:r>
              <a:rPr lang="ja-JP" altLang="en-US" sz="1600" dirty="0" smtClean="0">
                <a:latin typeface="+mn-ea"/>
              </a:rPr>
              <a:t>試験クライアント環境構築・起動時に自動でインストールされるように設定する。</a:t>
            </a:r>
            <a:endParaRPr lang="en-US" altLang="ja-JP" sz="1600" dirty="0" smtClean="0">
              <a:latin typeface="+mn-ea"/>
            </a:endParaRPr>
          </a:p>
          <a:p>
            <a:endParaRPr kumimoji="1" lang="en-US" altLang="ja-JP" sz="1600" dirty="0">
              <a:latin typeface="+mn-ea"/>
            </a:endParaRPr>
          </a:p>
          <a:p>
            <a:r>
              <a:rPr lang="ja-JP" altLang="en-US" sz="1600" dirty="0" smtClean="0">
                <a:latin typeface="+mn-ea"/>
              </a:rPr>
              <a:t>●試験シナリオファイル</a:t>
            </a:r>
            <a:r>
              <a:rPr lang="en-US" altLang="ja-JP" sz="1600" dirty="0" smtClean="0">
                <a:latin typeface="+mn-ea"/>
              </a:rPr>
              <a:t>(.</a:t>
            </a:r>
            <a:r>
              <a:rPr lang="en-US" altLang="ja-JP" sz="1600" dirty="0" err="1" smtClean="0">
                <a:latin typeface="+mn-ea"/>
              </a:rPr>
              <a:t>jmx</a:t>
            </a:r>
            <a:r>
              <a:rPr lang="ja-JP" altLang="en-US" sz="1600" dirty="0" smtClean="0">
                <a:latin typeface="+mn-ea"/>
              </a:rPr>
              <a:t>ファイル作成</a:t>
            </a:r>
            <a:r>
              <a:rPr lang="en-US" altLang="ja-JP" sz="1600" dirty="0" smtClean="0">
                <a:latin typeface="+mn-ea"/>
              </a:rPr>
              <a:t>)</a:t>
            </a:r>
          </a:p>
          <a:p>
            <a:r>
              <a:rPr kumimoji="1" lang="ja-JP" altLang="en-US" sz="1600" dirty="0">
                <a:latin typeface="+mn-ea"/>
              </a:rPr>
              <a:t>　</a:t>
            </a:r>
            <a:r>
              <a:rPr kumimoji="1" lang="ja-JP" altLang="en-US" sz="1600" dirty="0" smtClean="0">
                <a:latin typeface="+mn-ea"/>
              </a:rPr>
              <a:t> 試験シナリオ毎にシナリオファイルを作成する。シナリオファイルは</a:t>
            </a:r>
            <a:r>
              <a:rPr kumimoji="1" lang="en-US" altLang="ja-JP" sz="1600" dirty="0" smtClean="0">
                <a:latin typeface="+mn-ea"/>
              </a:rPr>
              <a:t>Windows</a:t>
            </a:r>
            <a:r>
              <a:rPr kumimoji="1" lang="ja-JP" altLang="en-US" sz="1600" dirty="0" smtClean="0">
                <a:latin typeface="+mn-ea"/>
              </a:rPr>
              <a:t>環境にて作成する。</a:t>
            </a:r>
            <a:endParaRPr kumimoji="1" lang="en-US" altLang="ja-JP" sz="1600" dirty="0" smtClean="0">
              <a:latin typeface="+mn-ea"/>
            </a:endParaRPr>
          </a:p>
          <a:p>
            <a:endParaRPr lang="en-US" altLang="ja-JP" sz="1600" dirty="0">
              <a:latin typeface="+mn-ea"/>
            </a:endParaRPr>
          </a:p>
          <a:p>
            <a:r>
              <a:rPr kumimoji="1" lang="ja-JP" altLang="en-US" sz="1600" dirty="0" smtClean="0">
                <a:latin typeface="+mn-ea"/>
              </a:rPr>
              <a:t>●</a:t>
            </a:r>
            <a:r>
              <a:rPr kumimoji="1" lang="en-US" altLang="ja-JP" sz="1600" dirty="0" err="1" smtClean="0">
                <a:latin typeface="+mn-ea"/>
              </a:rPr>
              <a:t>JMeter</a:t>
            </a:r>
            <a:r>
              <a:rPr kumimoji="1" lang="ja-JP" altLang="en-US" sz="1600" dirty="0" smtClean="0">
                <a:latin typeface="+mn-ea"/>
              </a:rPr>
              <a:t>のコマンド実行シェル作成</a:t>
            </a:r>
            <a:endParaRPr kumimoji="1"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rPr>
              <a:t>Linux</a:t>
            </a:r>
            <a:r>
              <a:rPr lang="ja-JP" altLang="en-US" sz="1600" dirty="0" smtClean="0">
                <a:latin typeface="+mn-ea"/>
              </a:rPr>
              <a:t>環境での実行の場合は、</a:t>
            </a:r>
            <a:r>
              <a:rPr lang="en-US" altLang="ja-JP" sz="1600" dirty="0" smtClean="0">
                <a:latin typeface="+mn-ea"/>
              </a:rPr>
              <a:t>CLI</a:t>
            </a:r>
            <a:r>
              <a:rPr lang="ja-JP" altLang="en-US" sz="1600" dirty="0" smtClean="0">
                <a:latin typeface="+mn-ea"/>
              </a:rPr>
              <a:t>により</a:t>
            </a:r>
            <a:r>
              <a:rPr lang="en-US" altLang="ja-JP" sz="1600" dirty="0" err="1" smtClean="0">
                <a:latin typeface="+mn-ea"/>
              </a:rPr>
              <a:t>JMeter</a:t>
            </a:r>
            <a:r>
              <a:rPr lang="ja-JP" altLang="en-US" sz="1600" dirty="0" smtClean="0">
                <a:latin typeface="+mn-ea"/>
              </a:rPr>
              <a:t>を実行する。</a:t>
            </a:r>
            <a:endParaRPr lang="en-US" altLang="ja-JP" sz="1600" dirty="0" smtClean="0">
              <a:latin typeface="+mn-ea"/>
            </a:endParaRPr>
          </a:p>
          <a:p>
            <a:r>
              <a:rPr lang="ja-JP" altLang="en-US" sz="1600" dirty="0">
                <a:latin typeface="+mn-ea"/>
              </a:rPr>
              <a:t>　</a:t>
            </a:r>
            <a:r>
              <a:rPr lang="ja-JP" altLang="en-US" sz="1600" dirty="0" smtClean="0">
                <a:latin typeface="+mn-ea"/>
              </a:rPr>
              <a:t> コマンド</a:t>
            </a:r>
            <a:r>
              <a:rPr lang="ja-JP" altLang="en-US" sz="1600" dirty="0">
                <a:latin typeface="+mn-ea"/>
              </a:rPr>
              <a:t>実行用にシェルファイルを作成する。</a:t>
            </a:r>
            <a:endParaRPr lang="en-US" altLang="ja-JP" sz="1600" dirty="0">
              <a:latin typeface="+mn-ea"/>
            </a:endParaRPr>
          </a:p>
          <a:p>
            <a:endParaRPr lang="en-US" altLang="ja-JP" sz="1600" dirty="0">
              <a:latin typeface="+mn-ea"/>
            </a:endParaRPr>
          </a:p>
          <a:p>
            <a:endParaRPr kumimoji="1" lang="en-US" altLang="ja-JP" sz="1600" dirty="0" smtClean="0">
              <a:latin typeface="+mn-ea"/>
            </a:endParaRPr>
          </a:p>
        </p:txBody>
      </p:sp>
      <p:sp>
        <p:nvSpPr>
          <p:cNvPr id="9" name="テキスト ボックス 8"/>
          <p:cNvSpPr txBox="1"/>
          <p:nvPr/>
        </p:nvSpPr>
        <p:spPr>
          <a:xfrm>
            <a:off x="379052" y="6176913"/>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■ツール実行結果</a:t>
            </a:r>
            <a:endParaRPr lang="en-US" altLang="ja-JP" sz="2800" u="sng" dirty="0"/>
          </a:p>
        </p:txBody>
      </p:sp>
      <p:sp>
        <p:nvSpPr>
          <p:cNvPr id="10" name="テキスト ボックス 9"/>
          <p:cNvSpPr txBox="1"/>
          <p:nvPr/>
        </p:nvSpPr>
        <p:spPr>
          <a:xfrm>
            <a:off x="548026" y="6827912"/>
            <a:ext cx="7221849" cy="338554"/>
          </a:xfrm>
          <a:prstGeom prst="rect">
            <a:avLst/>
          </a:prstGeom>
          <a:noFill/>
        </p:spPr>
        <p:txBody>
          <a:bodyPr wrap="none" rtlCol="0">
            <a:spAutoFit/>
          </a:bodyPr>
          <a:lstStyle/>
          <a:p>
            <a:r>
              <a:rPr lang="ja-JP" altLang="en-US" sz="1600" dirty="0" smtClean="0">
                <a:latin typeface="+mn-ea"/>
              </a:rPr>
              <a:t>試験結果をファイルにて出力する。出力したファイルを</a:t>
            </a:r>
            <a:r>
              <a:rPr lang="en-US" altLang="ja-JP" sz="1600" dirty="0" smtClean="0">
                <a:latin typeface="+mn-ea"/>
              </a:rPr>
              <a:t>GUI</a:t>
            </a:r>
            <a:r>
              <a:rPr lang="ja-JP" altLang="en-US" sz="1600" dirty="0" err="1" smtClean="0">
                <a:latin typeface="+mn-ea"/>
              </a:rPr>
              <a:t>にて</a:t>
            </a:r>
            <a:r>
              <a:rPr lang="ja-JP" altLang="en-US" sz="1600" dirty="0" smtClean="0">
                <a:latin typeface="+mn-ea"/>
              </a:rPr>
              <a:t>参照する事も可能</a:t>
            </a:r>
            <a:endParaRPr kumimoji="1" lang="en-US" altLang="ja-JP" sz="1600" dirty="0" smtClean="0">
              <a:latin typeface="+mn-ea"/>
            </a:endParaRPr>
          </a:p>
        </p:txBody>
      </p:sp>
    </p:spTree>
    <p:extLst>
      <p:ext uri="{BB962C8B-B14F-4D97-AF65-F5344CB8AC3E}">
        <p14:creationId xmlns:p14="http://schemas.microsoft.com/office/powerpoint/2010/main" val="23162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9052" y="646798"/>
            <a:ext cx="9221689" cy="681599"/>
          </a:xfrm>
        </p:spPr>
        <p:txBody>
          <a:bodyPr>
            <a:normAutofit/>
          </a:bodyPr>
          <a:lstStyle/>
          <a:p>
            <a:r>
              <a:rPr lang="ja-JP" altLang="en-US" sz="4000" dirty="0" smtClean="0"/>
              <a:t>負荷試験実施環境</a:t>
            </a:r>
            <a:endParaRPr kumimoji="1" lang="ja-JP" altLang="en-US" sz="4000" dirty="0"/>
          </a:p>
        </p:txBody>
      </p:sp>
      <p:sp>
        <p:nvSpPr>
          <p:cNvPr id="16" name="角丸四角形 15"/>
          <p:cNvSpPr/>
          <p:nvPr/>
        </p:nvSpPr>
        <p:spPr>
          <a:xfrm>
            <a:off x="379052" y="4468354"/>
            <a:ext cx="9720912" cy="1340163"/>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555697" y="4637631"/>
            <a:ext cx="8411658" cy="1323439"/>
          </a:xfrm>
          <a:prstGeom prst="rect">
            <a:avLst/>
          </a:prstGeom>
          <a:noFill/>
        </p:spPr>
        <p:txBody>
          <a:bodyPr wrap="square" rtlCol="0">
            <a:spAutoFit/>
          </a:bodyPr>
          <a:lstStyle/>
          <a:p>
            <a:r>
              <a:rPr lang="en-US" altLang="ja-JP" sz="1600" dirty="0">
                <a:solidFill>
                  <a:srgbClr val="FF0000"/>
                </a:solidFill>
              </a:rPr>
              <a:t>AWS</a:t>
            </a:r>
            <a:r>
              <a:rPr lang="ja-JP" altLang="en-US" sz="1600" dirty="0">
                <a:solidFill>
                  <a:srgbClr val="FF0000"/>
                </a:solidFill>
              </a:rPr>
              <a:t>環境外から負荷をかける場合は事前申請が必要となる。</a:t>
            </a:r>
            <a:endParaRPr lang="en-US" altLang="ja-JP" sz="1600" dirty="0">
              <a:solidFill>
                <a:srgbClr val="FF0000"/>
              </a:solidFill>
            </a:endParaRPr>
          </a:p>
          <a:p>
            <a:r>
              <a:rPr lang="en-US" altLang="ja-JP" sz="1600" dirty="0">
                <a:solidFill>
                  <a:srgbClr val="FF0000"/>
                </a:solidFill>
              </a:rPr>
              <a:t>(</a:t>
            </a:r>
            <a:r>
              <a:rPr lang="ja-JP" altLang="en-US" sz="1600" dirty="0">
                <a:solidFill>
                  <a:srgbClr val="FF0000"/>
                </a:solidFill>
              </a:rPr>
              <a:t>申請無しの場合だと、</a:t>
            </a:r>
            <a:r>
              <a:rPr lang="en-US" altLang="ja-JP" sz="1600" dirty="0" err="1">
                <a:solidFill>
                  <a:srgbClr val="FF0000"/>
                </a:solidFill>
              </a:rPr>
              <a:t>DoS</a:t>
            </a:r>
            <a:r>
              <a:rPr lang="ja-JP" altLang="en-US" sz="1600" dirty="0">
                <a:solidFill>
                  <a:srgbClr val="FF0000"/>
                </a:solidFill>
              </a:rPr>
              <a:t>攻撃を受けていると</a:t>
            </a:r>
            <a:r>
              <a:rPr lang="en-US" altLang="ja-JP" sz="1600" dirty="0">
                <a:solidFill>
                  <a:srgbClr val="FF0000"/>
                </a:solidFill>
              </a:rPr>
              <a:t>AWS</a:t>
            </a:r>
            <a:r>
              <a:rPr lang="ja-JP" altLang="en-US" sz="1600" dirty="0">
                <a:solidFill>
                  <a:srgbClr val="FF0000"/>
                </a:solidFill>
              </a:rPr>
              <a:t>からリクエストを遮断される場合があるため</a:t>
            </a:r>
            <a:r>
              <a:rPr lang="en-US" altLang="ja-JP" sz="1600" dirty="0">
                <a:solidFill>
                  <a:srgbClr val="FF0000"/>
                </a:solidFill>
              </a:rPr>
              <a:t>)</a:t>
            </a:r>
          </a:p>
          <a:p>
            <a:endParaRPr lang="en-US" altLang="ja-JP" sz="1600" dirty="0">
              <a:solidFill>
                <a:srgbClr val="FF0000"/>
              </a:solidFill>
            </a:endParaRPr>
          </a:p>
          <a:p>
            <a:r>
              <a:rPr lang="ja-JP" altLang="en-US" sz="1600" dirty="0" smtClean="0">
                <a:solidFill>
                  <a:srgbClr val="FF0000"/>
                </a:solidFill>
              </a:rPr>
              <a:t>継続的に負荷試験を実施する事を想定して、申請が不要な</a:t>
            </a:r>
            <a:r>
              <a:rPr lang="en-US" altLang="ja-JP" sz="1600" dirty="0" smtClean="0">
                <a:solidFill>
                  <a:srgbClr val="FF0000"/>
                </a:solidFill>
              </a:rPr>
              <a:t>AWS</a:t>
            </a:r>
            <a:r>
              <a:rPr lang="ja-JP" altLang="en-US" sz="1600" dirty="0" smtClean="0">
                <a:solidFill>
                  <a:srgbClr val="FF0000"/>
                </a:solidFill>
              </a:rPr>
              <a:t>上からの負荷試験実施とする</a:t>
            </a:r>
            <a:endParaRPr lang="en-US" altLang="ja-JP" sz="1600" dirty="0">
              <a:solidFill>
                <a:srgbClr val="FF0000"/>
              </a:solidFill>
            </a:endParaRPr>
          </a:p>
          <a:p>
            <a:endParaRPr kumimoji="1" lang="ja-JP" altLang="en-US" sz="1600" dirty="0"/>
          </a:p>
        </p:txBody>
      </p:sp>
      <p:sp>
        <p:nvSpPr>
          <p:cNvPr id="15" name="テキスト ボックス 14"/>
          <p:cNvSpPr txBox="1"/>
          <p:nvPr/>
        </p:nvSpPr>
        <p:spPr>
          <a:xfrm>
            <a:off x="555697" y="4299077"/>
            <a:ext cx="3955506" cy="338554"/>
          </a:xfrm>
          <a:prstGeom prst="rect">
            <a:avLst/>
          </a:prstGeom>
          <a:solidFill>
            <a:schemeClr val="bg1"/>
          </a:solidFill>
        </p:spPr>
        <p:txBody>
          <a:bodyPr wrap="none" rtlCol="0">
            <a:spAutoFit/>
          </a:bodyPr>
          <a:lstStyle/>
          <a:p>
            <a:r>
              <a:rPr kumimoji="1" lang="ja-JP" altLang="en-US" sz="1600" u="sng" dirty="0" smtClean="0">
                <a:solidFill>
                  <a:srgbClr val="FF0000"/>
                </a:solidFill>
              </a:rPr>
              <a:t>●</a:t>
            </a:r>
            <a:r>
              <a:rPr kumimoji="1" lang="en-US" altLang="ja-JP" sz="1600" u="sng" dirty="0" smtClean="0">
                <a:solidFill>
                  <a:srgbClr val="FF0000"/>
                </a:solidFill>
              </a:rPr>
              <a:t>AWS</a:t>
            </a:r>
            <a:r>
              <a:rPr kumimoji="1" lang="ja-JP" altLang="en-US" sz="1600" u="sng" dirty="0" smtClean="0">
                <a:solidFill>
                  <a:srgbClr val="FF0000"/>
                </a:solidFill>
              </a:rPr>
              <a:t>上に試験クライアントを構築する理由</a:t>
            </a:r>
            <a:endParaRPr kumimoji="1" lang="en-US" altLang="ja-JP" sz="1600" u="sng" dirty="0" smtClean="0">
              <a:solidFill>
                <a:srgbClr val="FF0000"/>
              </a:solidFill>
            </a:endParaRPr>
          </a:p>
        </p:txBody>
      </p:sp>
      <p:sp>
        <p:nvSpPr>
          <p:cNvPr id="19" name="テキスト ボックス 18"/>
          <p:cNvSpPr txBox="1"/>
          <p:nvPr/>
        </p:nvSpPr>
        <p:spPr>
          <a:xfrm>
            <a:off x="379052" y="1413036"/>
            <a:ext cx="5530681" cy="338554"/>
          </a:xfrm>
          <a:prstGeom prst="rect">
            <a:avLst/>
          </a:prstGeom>
          <a:noFill/>
        </p:spPr>
        <p:txBody>
          <a:bodyPr wrap="none" rtlCol="0">
            <a:spAutoFit/>
          </a:bodyPr>
          <a:lstStyle/>
          <a:p>
            <a:r>
              <a:rPr lang="ja-JP" altLang="en-US" sz="1600" dirty="0" smtClean="0"/>
              <a:t>負荷試験を行うための環境構築作業として以下を実施します。</a:t>
            </a:r>
            <a:endParaRPr kumimoji="1" lang="ja-JP" altLang="en-US" sz="1600" dirty="0"/>
          </a:p>
        </p:txBody>
      </p:sp>
      <p:sp>
        <p:nvSpPr>
          <p:cNvPr id="20" name="正方形/長方形 19"/>
          <p:cNvSpPr/>
          <p:nvPr/>
        </p:nvSpPr>
        <p:spPr>
          <a:xfrm>
            <a:off x="413765" y="2483338"/>
            <a:ext cx="4636216" cy="1650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角丸四角形 20"/>
          <p:cNvSpPr/>
          <p:nvPr/>
        </p:nvSpPr>
        <p:spPr>
          <a:xfrm>
            <a:off x="413765" y="2470426"/>
            <a:ext cx="4636216" cy="39528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環境構築先</a:t>
            </a:r>
            <a:endParaRPr kumimoji="1" lang="ja-JP" altLang="en-US" sz="1600" b="1" dirty="0">
              <a:solidFill>
                <a:schemeClr val="tx1"/>
              </a:solidFill>
            </a:endParaRPr>
          </a:p>
        </p:txBody>
      </p:sp>
      <p:sp>
        <p:nvSpPr>
          <p:cNvPr id="22" name="テキスト ボックス 21"/>
          <p:cNvSpPr txBox="1"/>
          <p:nvPr/>
        </p:nvSpPr>
        <p:spPr>
          <a:xfrm>
            <a:off x="432614" y="2980064"/>
            <a:ext cx="4605652" cy="954107"/>
          </a:xfrm>
          <a:prstGeom prst="rect">
            <a:avLst/>
          </a:prstGeom>
          <a:noFill/>
        </p:spPr>
        <p:txBody>
          <a:bodyPr wrap="square" rtlCol="0">
            <a:spAutoFit/>
          </a:bodyPr>
          <a:lstStyle/>
          <a:p>
            <a:r>
              <a:rPr lang="ja-JP" altLang="en-US" sz="1400" dirty="0" smtClean="0"/>
              <a:t>●</a:t>
            </a:r>
            <a:r>
              <a:rPr lang="en-US" altLang="ja-JP" sz="1400" dirty="0" smtClean="0"/>
              <a:t>AWS</a:t>
            </a:r>
            <a:r>
              <a:rPr lang="ja-JP" altLang="en-US" sz="1400" dirty="0" smtClean="0"/>
              <a:t> </a:t>
            </a:r>
            <a:r>
              <a:rPr lang="en-US" altLang="ja-JP" sz="1400" dirty="0" smtClean="0"/>
              <a:t>EC2</a:t>
            </a:r>
            <a:r>
              <a:rPr lang="ja-JP" altLang="en-US" sz="1400" dirty="0" smtClean="0"/>
              <a:t>インスタンス上に構築</a:t>
            </a:r>
            <a:endParaRPr lang="en-US" altLang="ja-JP" sz="1400" dirty="0" smtClean="0"/>
          </a:p>
          <a:p>
            <a:r>
              <a:rPr lang="ja-JP" altLang="en-US" sz="1400" dirty="0" smtClean="0"/>
              <a:t>●</a:t>
            </a:r>
            <a:r>
              <a:rPr lang="en-US" altLang="ja-JP" sz="1400" dirty="0" err="1" smtClean="0"/>
              <a:t>CloudFormation</a:t>
            </a:r>
            <a:r>
              <a:rPr lang="ja-JP" altLang="en-US" sz="1400" dirty="0" smtClean="0"/>
              <a:t>により、負荷試験実施時に</a:t>
            </a:r>
            <a:endParaRPr lang="en-US" altLang="ja-JP" sz="1400" dirty="0" smtClean="0"/>
          </a:p>
          <a:p>
            <a:r>
              <a:rPr lang="ja-JP" altLang="en-US" sz="1400" dirty="0" smtClean="0"/>
              <a:t>　 </a:t>
            </a:r>
            <a:r>
              <a:rPr lang="en-US" altLang="ja-JP" sz="1400" dirty="0" smtClean="0"/>
              <a:t>EC2</a:t>
            </a:r>
            <a:r>
              <a:rPr lang="ja-JP" altLang="en-US" sz="1400" dirty="0" smtClean="0"/>
              <a:t>インスタンスを生成する</a:t>
            </a:r>
            <a:endParaRPr lang="en-US" altLang="ja-JP" sz="1400" dirty="0" smtClean="0"/>
          </a:p>
          <a:p>
            <a:r>
              <a:rPr lang="ja-JP" altLang="en-US" sz="1400" dirty="0" smtClean="0"/>
              <a:t>●</a:t>
            </a:r>
            <a:r>
              <a:rPr lang="en-US" altLang="ja-JP" sz="1400" dirty="0" smtClean="0"/>
              <a:t>OS</a:t>
            </a:r>
            <a:r>
              <a:rPr lang="ja-JP" altLang="en-US" sz="1400" dirty="0" smtClean="0"/>
              <a:t>は「</a:t>
            </a:r>
            <a:r>
              <a:rPr lang="en-US" altLang="ja-JP" sz="1400" dirty="0" smtClean="0"/>
              <a:t>Amazon Linux</a:t>
            </a:r>
            <a:r>
              <a:rPr lang="ja-JP" altLang="en-US" sz="1400" dirty="0" smtClean="0"/>
              <a:t>」を使用</a:t>
            </a:r>
            <a:endParaRPr lang="en-US" altLang="ja-JP" sz="1400" dirty="0"/>
          </a:p>
        </p:txBody>
      </p:sp>
      <p:sp>
        <p:nvSpPr>
          <p:cNvPr id="23" name="正方形/長方形 22"/>
          <p:cNvSpPr/>
          <p:nvPr/>
        </p:nvSpPr>
        <p:spPr>
          <a:xfrm>
            <a:off x="5351318" y="2483338"/>
            <a:ext cx="4748645" cy="1650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4" name="角丸四角形 23"/>
          <p:cNvSpPr/>
          <p:nvPr/>
        </p:nvSpPr>
        <p:spPr>
          <a:xfrm>
            <a:off x="5351318" y="2470426"/>
            <a:ext cx="4748645" cy="39528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構築作業内容</a:t>
            </a:r>
            <a:endParaRPr kumimoji="1" lang="ja-JP" altLang="en-US" sz="1600" b="1" dirty="0">
              <a:solidFill>
                <a:schemeClr val="tx1"/>
              </a:solidFill>
            </a:endParaRPr>
          </a:p>
        </p:txBody>
      </p:sp>
      <p:sp>
        <p:nvSpPr>
          <p:cNvPr id="6" name="テキスト ボックス 5"/>
          <p:cNvSpPr txBox="1"/>
          <p:nvPr/>
        </p:nvSpPr>
        <p:spPr>
          <a:xfrm>
            <a:off x="5351318" y="2945286"/>
            <a:ext cx="4748645" cy="738664"/>
          </a:xfrm>
          <a:prstGeom prst="rect">
            <a:avLst/>
          </a:prstGeom>
          <a:noFill/>
        </p:spPr>
        <p:txBody>
          <a:bodyPr wrap="square" rtlCol="0">
            <a:spAutoFit/>
          </a:bodyPr>
          <a:lstStyle/>
          <a:p>
            <a:r>
              <a:rPr kumimoji="1" lang="ja-JP" altLang="en-US" sz="1400" dirty="0" smtClean="0"/>
              <a:t>●</a:t>
            </a:r>
            <a:r>
              <a:rPr lang="en-US" altLang="ja-JP" sz="1400" dirty="0"/>
              <a:t>EC2</a:t>
            </a:r>
            <a:r>
              <a:rPr lang="ja-JP" altLang="en-US" sz="1400" dirty="0"/>
              <a:t>インスタンス作成用</a:t>
            </a:r>
            <a:r>
              <a:rPr lang="en-US" altLang="ja-JP" sz="1400" dirty="0" err="1"/>
              <a:t>CloudFormation</a:t>
            </a:r>
            <a:r>
              <a:rPr lang="ja-JP" altLang="en-US" sz="1400" dirty="0"/>
              <a:t>テンプレート作成</a:t>
            </a:r>
            <a:endParaRPr lang="en-US" altLang="ja-JP" sz="1400" dirty="0"/>
          </a:p>
          <a:p>
            <a:r>
              <a:rPr lang="ja-JP" altLang="en-US" sz="1400" dirty="0" smtClean="0"/>
              <a:t>●</a:t>
            </a:r>
            <a:r>
              <a:rPr lang="en-US" altLang="ja-JP" sz="1400" dirty="0" smtClean="0"/>
              <a:t>EC2</a:t>
            </a:r>
            <a:r>
              <a:rPr lang="ja-JP" altLang="en-US" sz="1400" dirty="0" smtClean="0"/>
              <a:t>インスタンス起動時に負荷</a:t>
            </a:r>
            <a:r>
              <a:rPr lang="ja-JP" altLang="en-US" sz="1400" dirty="0"/>
              <a:t>試験ツール</a:t>
            </a:r>
            <a:r>
              <a:rPr lang="ja-JP" altLang="en-US" sz="1400" dirty="0" smtClean="0"/>
              <a:t>を</a:t>
            </a:r>
            <a:endParaRPr lang="en-US" altLang="ja-JP" sz="1400" dirty="0" smtClean="0"/>
          </a:p>
          <a:p>
            <a:r>
              <a:rPr lang="ja-JP" altLang="en-US" sz="1400" dirty="0"/>
              <a:t>　 </a:t>
            </a:r>
            <a:r>
              <a:rPr lang="ja-JP" altLang="en-US" sz="1400" dirty="0" smtClean="0"/>
              <a:t>インストールするように設定</a:t>
            </a:r>
            <a:endParaRPr lang="en-US" altLang="ja-JP" sz="1400" dirty="0" smtClean="0"/>
          </a:p>
        </p:txBody>
      </p:sp>
      <p:sp>
        <p:nvSpPr>
          <p:cNvPr id="25" name="テキスト ボックス 24"/>
          <p:cNvSpPr txBox="1"/>
          <p:nvPr/>
        </p:nvSpPr>
        <p:spPr>
          <a:xfrm>
            <a:off x="379052" y="1862568"/>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■試験クライアント環境構築</a:t>
            </a:r>
            <a:endParaRPr lang="en-US" altLang="ja-JP" sz="2800" u="sng" dirty="0"/>
          </a:p>
        </p:txBody>
      </p:sp>
      <p:sp>
        <p:nvSpPr>
          <p:cNvPr id="27" name="テキスト ボックス 26"/>
          <p:cNvSpPr txBox="1"/>
          <p:nvPr/>
        </p:nvSpPr>
        <p:spPr>
          <a:xfrm>
            <a:off x="379052" y="6016737"/>
            <a:ext cx="9933708" cy="523220"/>
          </a:xfrm>
          <a:prstGeom prst="rect">
            <a:avLst/>
          </a:prstGeom>
          <a:solidFill>
            <a:schemeClr val="accent1">
              <a:lumMod val="40000"/>
              <a:lumOff val="60000"/>
            </a:schemeClr>
          </a:solidFill>
          <a:ln>
            <a:solidFill>
              <a:schemeClr val="tx1"/>
            </a:solidFill>
          </a:ln>
        </p:spPr>
        <p:txBody>
          <a:bodyPr wrap="square" rtlCol="0">
            <a:spAutoFit/>
          </a:bodyPr>
          <a:lstStyle/>
          <a:p>
            <a:r>
              <a:rPr lang="ja-JP" altLang="en-US" sz="2800" u="sng" dirty="0" smtClean="0"/>
              <a:t>■試験結果保存</a:t>
            </a:r>
            <a:r>
              <a:rPr lang="ja-JP" altLang="en-US" sz="2800" u="sng" dirty="0"/>
              <a:t>先</a:t>
            </a:r>
            <a:endParaRPr lang="en-US" altLang="ja-JP" sz="2800" u="sng" dirty="0"/>
          </a:p>
        </p:txBody>
      </p:sp>
      <p:sp>
        <p:nvSpPr>
          <p:cNvPr id="28" name="テキスト ボックス 27"/>
          <p:cNvSpPr txBox="1"/>
          <p:nvPr/>
        </p:nvSpPr>
        <p:spPr>
          <a:xfrm>
            <a:off x="555697" y="6678030"/>
            <a:ext cx="5258171" cy="584775"/>
          </a:xfrm>
          <a:prstGeom prst="rect">
            <a:avLst/>
          </a:prstGeom>
          <a:noFill/>
        </p:spPr>
        <p:txBody>
          <a:bodyPr wrap="none" rtlCol="0">
            <a:spAutoFit/>
          </a:bodyPr>
          <a:lstStyle/>
          <a:p>
            <a:r>
              <a:rPr lang="ja-JP" altLang="en-US" sz="1600" dirty="0" smtClean="0">
                <a:latin typeface="+mn-ea"/>
              </a:rPr>
              <a:t>試験結果ファイルは</a:t>
            </a:r>
            <a:r>
              <a:rPr lang="en-US" altLang="ja-JP" sz="1600" dirty="0" smtClean="0">
                <a:latin typeface="+mn-ea"/>
              </a:rPr>
              <a:t>EC2</a:t>
            </a:r>
            <a:r>
              <a:rPr lang="ja-JP" altLang="en-US" sz="1600" dirty="0" smtClean="0">
                <a:latin typeface="+mn-ea"/>
              </a:rPr>
              <a:t>インスタンス上に保存される。</a:t>
            </a:r>
            <a:endParaRPr lang="en-US" altLang="ja-JP" sz="1600" dirty="0" smtClean="0">
              <a:latin typeface="+mn-ea"/>
            </a:endParaRPr>
          </a:p>
          <a:p>
            <a:r>
              <a:rPr lang="ja-JP" altLang="en-US" sz="1600" dirty="0" smtClean="0">
                <a:latin typeface="+mn-ea"/>
              </a:rPr>
              <a:t>試験クライアント環境削除前にファイルサーバ</a:t>
            </a:r>
            <a:r>
              <a:rPr lang="en-US" altLang="ja-JP" sz="1600" dirty="0" smtClean="0">
                <a:latin typeface="+mn-ea"/>
              </a:rPr>
              <a:t>―</a:t>
            </a:r>
            <a:r>
              <a:rPr lang="ja-JP" altLang="en-US" sz="1600" dirty="0" smtClean="0">
                <a:latin typeface="+mn-ea"/>
              </a:rPr>
              <a:t>等に移す。</a:t>
            </a:r>
            <a:endParaRPr kumimoji="1" lang="en-US" altLang="ja-JP" sz="1600" dirty="0" smtClean="0">
              <a:latin typeface="+mn-ea"/>
            </a:endParaRPr>
          </a:p>
        </p:txBody>
      </p:sp>
    </p:spTree>
    <p:extLst>
      <p:ext uri="{BB962C8B-B14F-4D97-AF65-F5344CB8AC3E}">
        <p14:creationId xmlns:p14="http://schemas.microsoft.com/office/powerpoint/2010/main" val="2944788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4156" y="700401"/>
            <a:ext cx="9221689" cy="681599"/>
          </a:xfrm>
        </p:spPr>
        <p:txBody>
          <a:bodyPr>
            <a:normAutofit/>
          </a:bodyPr>
          <a:lstStyle/>
          <a:p>
            <a:r>
              <a:rPr lang="ja-JP" altLang="en-US" sz="4000" dirty="0" smtClean="0"/>
              <a:t>負荷試験</a:t>
            </a:r>
            <a:r>
              <a:rPr lang="ja-JP" altLang="en-US" sz="4000" dirty="0" smtClean="0"/>
              <a:t>実施手順</a:t>
            </a:r>
            <a:endParaRPr kumimoji="1" lang="ja-JP" altLang="en-US" sz="4000" dirty="0"/>
          </a:p>
        </p:txBody>
      </p:sp>
      <p:sp>
        <p:nvSpPr>
          <p:cNvPr id="4" name="正方形/長方形 3"/>
          <p:cNvSpPr/>
          <p:nvPr/>
        </p:nvSpPr>
        <p:spPr>
          <a:xfrm>
            <a:off x="327097" y="2157179"/>
            <a:ext cx="2963280" cy="44106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327097" y="1932264"/>
            <a:ext cx="2963280" cy="50629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26296" y="2000744"/>
            <a:ext cx="2564882" cy="369332"/>
          </a:xfrm>
          <a:prstGeom prst="rect">
            <a:avLst/>
          </a:prstGeom>
          <a:noFill/>
        </p:spPr>
        <p:txBody>
          <a:bodyPr wrap="square" rtlCol="0">
            <a:spAutoFit/>
          </a:bodyPr>
          <a:lstStyle/>
          <a:p>
            <a:pPr algn="ctr"/>
            <a:r>
              <a:rPr kumimoji="1" lang="ja-JP" altLang="en-US" b="1" dirty="0" smtClean="0"/>
              <a:t>試験計画・シナリオ作成</a:t>
            </a:r>
            <a:endParaRPr kumimoji="1" lang="en-US" altLang="ja-JP" b="1" dirty="0" smtClean="0"/>
          </a:p>
        </p:txBody>
      </p:sp>
      <p:sp>
        <p:nvSpPr>
          <p:cNvPr id="7" name="テキスト ボックス 6"/>
          <p:cNvSpPr txBox="1"/>
          <p:nvPr/>
        </p:nvSpPr>
        <p:spPr>
          <a:xfrm>
            <a:off x="379052" y="1413036"/>
            <a:ext cx="5928226" cy="338554"/>
          </a:xfrm>
          <a:prstGeom prst="rect">
            <a:avLst/>
          </a:prstGeom>
          <a:noFill/>
        </p:spPr>
        <p:txBody>
          <a:bodyPr wrap="none" rtlCol="0">
            <a:spAutoFit/>
          </a:bodyPr>
          <a:lstStyle/>
          <a:p>
            <a:r>
              <a:rPr lang="ja-JP" altLang="en-US" sz="1600" dirty="0" smtClean="0"/>
              <a:t>負荷試験実施シナリオについて、以下の流れで作業を実施します。</a:t>
            </a:r>
            <a:endParaRPr kumimoji="1" lang="ja-JP" altLang="en-US" sz="1600" dirty="0"/>
          </a:p>
        </p:txBody>
      </p:sp>
      <p:sp>
        <p:nvSpPr>
          <p:cNvPr id="8" name="正方形/長方形 7"/>
          <p:cNvSpPr/>
          <p:nvPr/>
        </p:nvSpPr>
        <p:spPr>
          <a:xfrm>
            <a:off x="3898106" y="2157179"/>
            <a:ext cx="2963280" cy="44106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898106" y="1932264"/>
            <a:ext cx="2963280" cy="50629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097305" y="1976505"/>
            <a:ext cx="2564882" cy="369332"/>
          </a:xfrm>
          <a:prstGeom prst="rect">
            <a:avLst/>
          </a:prstGeom>
          <a:noFill/>
        </p:spPr>
        <p:txBody>
          <a:bodyPr wrap="square" rtlCol="0">
            <a:spAutoFit/>
          </a:bodyPr>
          <a:lstStyle/>
          <a:p>
            <a:pPr algn="ctr"/>
            <a:r>
              <a:rPr lang="ja-JP" altLang="en-US" b="1" dirty="0" smtClean="0"/>
              <a:t>試験</a:t>
            </a:r>
            <a:r>
              <a:rPr lang="ja-JP" altLang="en-US" b="1" dirty="0"/>
              <a:t>実施</a:t>
            </a:r>
            <a:endParaRPr kumimoji="1" lang="en-US" altLang="ja-JP" b="1" dirty="0" smtClean="0"/>
          </a:p>
        </p:txBody>
      </p:sp>
      <p:sp>
        <p:nvSpPr>
          <p:cNvPr id="11" name="正方形/長方形 10"/>
          <p:cNvSpPr/>
          <p:nvPr/>
        </p:nvSpPr>
        <p:spPr>
          <a:xfrm>
            <a:off x="7431014" y="2157179"/>
            <a:ext cx="2963280" cy="44106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431014" y="1932264"/>
            <a:ext cx="2963280" cy="50629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630213" y="2000744"/>
            <a:ext cx="2564882" cy="369332"/>
          </a:xfrm>
          <a:prstGeom prst="rect">
            <a:avLst/>
          </a:prstGeom>
          <a:noFill/>
        </p:spPr>
        <p:txBody>
          <a:bodyPr wrap="square" rtlCol="0">
            <a:spAutoFit/>
          </a:bodyPr>
          <a:lstStyle/>
          <a:p>
            <a:pPr algn="ctr"/>
            <a:r>
              <a:rPr lang="ja-JP" altLang="en-US" b="1" dirty="0" smtClean="0"/>
              <a:t>試験結果レポート作成</a:t>
            </a:r>
            <a:endParaRPr kumimoji="1" lang="en-US" altLang="ja-JP" b="1" dirty="0" smtClean="0"/>
          </a:p>
        </p:txBody>
      </p:sp>
      <p:sp>
        <p:nvSpPr>
          <p:cNvPr id="14" name="右矢印 13"/>
          <p:cNvSpPr/>
          <p:nvPr/>
        </p:nvSpPr>
        <p:spPr>
          <a:xfrm>
            <a:off x="3328478" y="3707444"/>
            <a:ext cx="5315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881156" y="3743524"/>
            <a:ext cx="5315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27097" y="2544851"/>
            <a:ext cx="2764081" cy="1323439"/>
          </a:xfrm>
          <a:prstGeom prst="rect">
            <a:avLst/>
          </a:prstGeom>
          <a:noFill/>
        </p:spPr>
        <p:txBody>
          <a:bodyPr wrap="square" rtlCol="0">
            <a:spAutoFit/>
          </a:bodyPr>
          <a:lstStyle/>
          <a:p>
            <a:r>
              <a:rPr lang="ja-JP" altLang="en-US" sz="1600" u="sng" dirty="0" smtClean="0"/>
              <a:t>・性能要件確定</a:t>
            </a:r>
            <a:endParaRPr kumimoji="1" lang="en-US" altLang="ja-JP" sz="1600" u="sng" dirty="0" smtClean="0"/>
          </a:p>
          <a:p>
            <a:endParaRPr lang="en-US" altLang="ja-JP" sz="1600" u="sng" dirty="0"/>
          </a:p>
          <a:p>
            <a:r>
              <a:rPr kumimoji="1" lang="ja-JP" altLang="en-US" sz="1600" u="sng" dirty="0" smtClean="0"/>
              <a:t>・試験仕様書作成</a:t>
            </a:r>
            <a:endParaRPr kumimoji="1" lang="en-US" altLang="ja-JP" sz="1600" u="sng" dirty="0" smtClean="0"/>
          </a:p>
          <a:p>
            <a:endParaRPr lang="en-US" altLang="ja-JP" sz="1600" u="sng" dirty="0" smtClean="0"/>
          </a:p>
          <a:p>
            <a:endParaRPr lang="en-US" altLang="ja-JP" sz="1600" u="sng" dirty="0"/>
          </a:p>
        </p:txBody>
      </p:sp>
    </p:spTree>
    <p:extLst>
      <p:ext uri="{BB962C8B-B14F-4D97-AF65-F5344CB8AC3E}">
        <p14:creationId xmlns:p14="http://schemas.microsoft.com/office/powerpoint/2010/main" val="2131946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06EFBEC-3317-4396-8E05-AC7860BE0683}" vid="{7D1EB860-56CF-4EC3-BA5D-6B96CCC3EC8A}"/>
    </a:ext>
  </a:extLst>
</a:theme>
</file>

<file path=docProps/app.xml><?xml version="1.0" encoding="utf-8"?>
<Properties xmlns="http://schemas.openxmlformats.org/officeDocument/2006/extended-properties" xmlns:vt="http://schemas.openxmlformats.org/officeDocument/2006/docPropsVTypes">
  <Template>presentation_tp_027</Template>
  <TotalTime>632</TotalTime>
  <Words>492</Words>
  <Application>Microsoft Office PowerPoint</Application>
  <PresentationFormat>ユーザー設定</PresentationFormat>
  <Paragraphs>79</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Office テーマ</vt:lpstr>
      <vt:lpstr>負荷試験実施案</vt:lpstr>
      <vt:lpstr>性能要件</vt:lpstr>
      <vt:lpstr>負荷試験実施内容</vt:lpstr>
      <vt:lpstr>負荷試験ツール</vt:lpstr>
      <vt:lpstr>負荷試験実施環境</vt:lpstr>
      <vt:lpstr>負荷試験実施手順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プロジェクト管理手法</dc:title>
  <dc:creator>永田隆行</dc:creator>
  <cp:lastModifiedBy>永田隆行</cp:lastModifiedBy>
  <cp:revision>34</cp:revision>
  <dcterms:created xsi:type="dcterms:W3CDTF">2017-12-23T11:15:55Z</dcterms:created>
  <dcterms:modified xsi:type="dcterms:W3CDTF">2018-03-25T15:48:48Z</dcterms:modified>
</cp:coreProperties>
</file>