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0" r:id="rId5"/>
    <p:sldId id="262" r:id="rId6"/>
    <p:sldId id="264" r:id="rId7"/>
    <p:sldId id="263" r:id="rId8"/>
    <p:sldId id="261" r:id="rId9"/>
    <p:sldId id="265" r:id="rId10"/>
  </p:sldIdLst>
  <p:sldSz cx="10691813" cy="7559675"/>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隆行 永田" initials="隆行" lastIdx="1" clrIdx="0">
    <p:extLst>
      <p:ext uri="{19B8F6BF-5375-455C-9EA6-DF929625EA0E}">
        <p15:presenceInfo xmlns:p15="http://schemas.microsoft.com/office/powerpoint/2012/main" userId="0552b0138d493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83113" autoAdjust="0"/>
  </p:normalViewPr>
  <p:slideViewPr>
    <p:cSldViewPr snapToGrid="0">
      <p:cViewPr varScale="1">
        <p:scale>
          <a:sx n="76" d="100"/>
          <a:sy n="76" d="100"/>
        </p:scale>
        <p:origin x="264" y="102"/>
      </p:cViewPr>
      <p:guideLst/>
    </p:cSldViewPr>
  </p:slideViewPr>
  <p:notesTextViewPr>
    <p:cViewPr>
      <p:scale>
        <a:sx n="1" d="1"/>
        <a:sy n="1" d="1"/>
      </p:scale>
      <p:origin x="0" y="0"/>
    </p:cViewPr>
  </p:notesTextViewPr>
  <p:notesViewPr>
    <p:cSldViewPr snapToGrid="0">
      <p:cViewPr varScale="1">
        <p:scale>
          <a:sx n="77" d="100"/>
          <a:sy n="77" d="100"/>
        </p:scale>
        <p:origin x="256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A3928-CE03-4A8D-B981-50CDD85CF43B}" type="datetimeFigureOut">
              <a:rPr kumimoji="1" lang="ja-JP" altLang="en-US" smtClean="0"/>
              <a:t>2018/5/30</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8E059-174F-4295-8D8B-B0A1DFE483F9}" type="slidenum">
              <a:rPr kumimoji="1" lang="ja-JP" altLang="en-US" smtClean="0"/>
              <a:t>‹#›</a:t>
            </a:fld>
            <a:endParaRPr kumimoji="1" lang="ja-JP" altLang="en-US"/>
          </a:p>
        </p:txBody>
      </p:sp>
    </p:spTree>
    <p:extLst>
      <p:ext uri="{BB962C8B-B14F-4D97-AF65-F5344CB8AC3E}">
        <p14:creationId xmlns:p14="http://schemas.microsoft.com/office/powerpoint/2010/main" val="11582542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E8E059-174F-4295-8D8B-B0A1DFE483F9}" type="slidenum">
              <a:rPr kumimoji="1" lang="ja-JP" altLang="en-US" smtClean="0"/>
              <a:t>1</a:t>
            </a:fld>
            <a:endParaRPr kumimoji="1" lang="ja-JP" altLang="en-US"/>
          </a:p>
        </p:txBody>
      </p:sp>
    </p:spTree>
    <p:extLst>
      <p:ext uri="{BB962C8B-B14F-4D97-AF65-F5344CB8AC3E}">
        <p14:creationId xmlns:p14="http://schemas.microsoft.com/office/powerpoint/2010/main" val="308132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E8E059-174F-4295-8D8B-B0A1DFE483F9}" type="slidenum">
              <a:rPr kumimoji="1" lang="ja-JP" altLang="en-US" smtClean="0"/>
              <a:t>2</a:t>
            </a:fld>
            <a:endParaRPr kumimoji="1" lang="ja-JP" altLang="en-US"/>
          </a:p>
        </p:txBody>
      </p:sp>
    </p:spTree>
    <p:extLst>
      <p:ext uri="{BB962C8B-B14F-4D97-AF65-F5344CB8AC3E}">
        <p14:creationId xmlns:p14="http://schemas.microsoft.com/office/powerpoint/2010/main" val="167236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コンテナとは？を書く</a:t>
            </a:r>
            <a:endParaRPr kumimoji="1" lang="en-US" altLang="ja-JP" dirty="0" smtClean="0"/>
          </a:p>
          <a:p>
            <a:r>
              <a:rPr kumimoji="1" lang="ja-JP" altLang="en-US" dirty="0" smtClean="0"/>
              <a:t>コンテナの特徴を書く</a:t>
            </a:r>
            <a:endParaRPr kumimoji="1" lang="en-US" altLang="ja-JP" dirty="0" smtClean="0"/>
          </a:p>
          <a:p>
            <a:endParaRPr kumimoji="1" lang="en-US" altLang="ja-JP" dirty="0" smtClean="0"/>
          </a:p>
          <a:p>
            <a:r>
              <a:rPr kumimoji="1" lang="ja-JP" altLang="en-US" dirty="0" smtClean="0"/>
              <a:t>コンテナ型仮想化の図を書く</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BE8E059-174F-4295-8D8B-B0A1DFE483F9}" type="slidenum">
              <a:rPr kumimoji="1" lang="ja-JP" altLang="en-US" smtClean="0"/>
              <a:t>3</a:t>
            </a:fld>
            <a:endParaRPr kumimoji="1" lang="ja-JP" altLang="en-US"/>
          </a:p>
        </p:txBody>
      </p:sp>
    </p:spTree>
    <p:extLst>
      <p:ext uri="{BB962C8B-B14F-4D97-AF65-F5344CB8AC3E}">
        <p14:creationId xmlns:p14="http://schemas.microsoft.com/office/powerpoint/2010/main" val="368334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●ハイバーバイザー型仮想化</a:t>
            </a:r>
            <a:endParaRPr kumimoji="1" lang="en-US" altLang="ja-JP" dirty="0" smtClean="0"/>
          </a:p>
          <a:p>
            <a:r>
              <a:rPr kumimoji="1" lang="ja-JP" altLang="en-US" dirty="0" smtClean="0"/>
              <a:t>●コンテナ型仮想化</a:t>
            </a:r>
            <a:endParaRPr kumimoji="1" lang="en-US" altLang="ja-JP" dirty="0" smtClean="0"/>
          </a:p>
          <a:p>
            <a:endParaRPr kumimoji="1" lang="en-US" altLang="ja-JP" dirty="0" smtClean="0"/>
          </a:p>
          <a:p>
            <a:r>
              <a:rPr kumimoji="1" lang="ja-JP" altLang="en-US" dirty="0" smtClean="0"/>
              <a:t>の比較を記載</a:t>
            </a:r>
            <a:endParaRPr kumimoji="1" lang="ja-JP" altLang="en-US" dirty="0"/>
          </a:p>
        </p:txBody>
      </p:sp>
      <p:sp>
        <p:nvSpPr>
          <p:cNvPr id="4" name="スライド番号プレースホルダー 3"/>
          <p:cNvSpPr>
            <a:spLocks noGrp="1"/>
          </p:cNvSpPr>
          <p:nvPr>
            <p:ph type="sldNum" sz="quarter" idx="10"/>
          </p:nvPr>
        </p:nvSpPr>
        <p:spPr/>
        <p:txBody>
          <a:bodyPr/>
          <a:lstStyle/>
          <a:p>
            <a:fld id="{0BE8E059-174F-4295-8D8B-B0A1DFE483F9}" type="slidenum">
              <a:rPr kumimoji="1" lang="ja-JP" altLang="en-US" smtClean="0"/>
              <a:t>4</a:t>
            </a:fld>
            <a:endParaRPr kumimoji="1" lang="ja-JP" altLang="en-US"/>
          </a:p>
        </p:txBody>
      </p:sp>
    </p:spTree>
    <p:extLst>
      <p:ext uri="{BB962C8B-B14F-4D97-AF65-F5344CB8AC3E}">
        <p14:creationId xmlns:p14="http://schemas.microsoft.com/office/powerpoint/2010/main" val="3259476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●コンテナ実行環境</a:t>
            </a:r>
            <a:endParaRPr kumimoji="1" lang="en-US" altLang="ja-JP" dirty="0" smtClean="0"/>
          </a:p>
          <a:p>
            <a:r>
              <a:rPr kumimoji="1" lang="ja-JP" altLang="en-US" dirty="0" smtClean="0"/>
              <a:t>・</a:t>
            </a:r>
            <a:r>
              <a:rPr kumimoji="1" lang="en-US" altLang="ja-JP" dirty="0" smtClean="0"/>
              <a:t>Docker</a:t>
            </a:r>
          </a:p>
          <a:p>
            <a:r>
              <a:rPr kumimoji="1" lang="ja-JP" altLang="en-US" dirty="0" smtClean="0"/>
              <a:t>・</a:t>
            </a:r>
            <a:r>
              <a:rPr kumimoji="1" lang="en-US" altLang="ja-JP" dirty="0" smtClean="0"/>
              <a:t>Linux</a:t>
            </a:r>
            <a:r>
              <a:rPr kumimoji="1" lang="ja-JP" altLang="en-US" dirty="0" smtClean="0"/>
              <a:t>コンテナ</a:t>
            </a:r>
            <a:endParaRPr kumimoji="1" lang="en-US" altLang="ja-JP" dirty="0" smtClean="0"/>
          </a:p>
          <a:p>
            <a:r>
              <a:rPr kumimoji="1" lang="ja-JP" altLang="en-US" dirty="0" smtClean="0"/>
              <a:t>・</a:t>
            </a:r>
            <a:r>
              <a:rPr kumimoji="1" lang="en-US" altLang="ja-JP" dirty="0" err="1" smtClean="0"/>
              <a:t>gVisor</a:t>
            </a:r>
            <a:endParaRPr kumimoji="1" lang="en-US" altLang="ja-JP" dirty="0" smtClean="0"/>
          </a:p>
          <a:p>
            <a:r>
              <a:rPr kumimoji="1" lang="ja-JP" altLang="en-US" dirty="0" smtClean="0"/>
              <a:t>・</a:t>
            </a:r>
            <a:r>
              <a:rPr kumimoji="1" lang="en-US" altLang="ja-JP" dirty="0" err="1" smtClean="0"/>
              <a:t>containerd</a:t>
            </a:r>
            <a:endParaRPr kumimoji="1" lang="en-US" altLang="ja-JP" dirty="0" smtClean="0"/>
          </a:p>
          <a:p>
            <a:endParaRPr kumimoji="1" lang="en-US" altLang="ja-JP" dirty="0" smtClean="0"/>
          </a:p>
          <a:p>
            <a:r>
              <a:rPr kumimoji="1" lang="ja-JP" altLang="en-US" dirty="0" smtClean="0"/>
              <a:t>●コンテナ管理ツール</a:t>
            </a:r>
            <a:endParaRPr kumimoji="1" lang="en-US" altLang="ja-JP" dirty="0" smtClean="0"/>
          </a:p>
          <a:p>
            <a:endParaRPr kumimoji="1" lang="en-US" altLang="ja-JP" dirty="0" smtClean="0"/>
          </a:p>
          <a:p>
            <a:endParaRPr kumimoji="1" lang="en-US" altLang="ja-JP" dirty="0" smtClean="0"/>
          </a:p>
          <a:p>
            <a:r>
              <a:rPr kumimoji="1" lang="ja-JP" altLang="en-US" dirty="0" smtClean="0"/>
              <a:t>今回は</a:t>
            </a:r>
            <a:endParaRPr kumimoji="1" lang="en-US" altLang="ja-JP" dirty="0" smtClean="0"/>
          </a:p>
          <a:p>
            <a:r>
              <a:rPr kumimoji="1" lang="ja-JP" altLang="en-US" dirty="0" smtClean="0"/>
              <a:t>・</a:t>
            </a:r>
            <a:r>
              <a:rPr kumimoji="1" lang="en-US" altLang="ja-JP" dirty="0" err="1" smtClean="0"/>
              <a:t>Dokcer</a:t>
            </a:r>
            <a:endParaRPr kumimoji="1" lang="en-US" altLang="ja-JP" dirty="0" smtClean="0"/>
          </a:p>
          <a:p>
            <a:r>
              <a:rPr kumimoji="1" lang="ja-JP" altLang="en-US" dirty="0" smtClean="0"/>
              <a:t>・</a:t>
            </a:r>
            <a:r>
              <a:rPr kumimoji="1" lang="en-US" altLang="ja-JP" dirty="0" err="1" smtClean="0"/>
              <a:t>Kubernates</a:t>
            </a:r>
            <a:endParaRPr kumimoji="1" lang="en-US" altLang="ja-JP" dirty="0" smtClean="0"/>
          </a:p>
          <a:p>
            <a:r>
              <a:rPr kumimoji="1" lang="ja-JP" altLang="en-US" dirty="0" smtClean="0"/>
              <a:t>に焦点を当てる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BE8E059-174F-4295-8D8B-B0A1DFE483F9}" type="slidenum">
              <a:rPr kumimoji="1" lang="ja-JP" altLang="en-US" smtClean="0"/>
              <a:t>5</a:t>
            </a:fld>
            <a:endParaRPr kumimoji="1" lang="ja-JP" altLang="en-US"/>
          </a:p>
        </p:txBody>
      </p:sp>
    </p:spTree>
    <p:extLst>
      <p:ext uri="{BB962C8B-B14F-4D97-AF65-F5344CB8AC3E}">
        <p14:creationId xmlns:p14="http://schemas.microsoft.com/office/powerpoint/2010/main" val="814984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Docker</a:t>
            </a:r>
            <a:r>
              <a:rPr kumimoji="1" lang="ja-JP" altLang="en-US" dirty="0" smtClean="0"/>
              <a:t>についての説明</a:t>
            </a:r>
            <a:endParaRPr kumimoji="1" lang="en-US" altLang="ja-JP" dirty="0" smtClean="0"/>
          </a:p>
          <a:p>
            <a:endParaRPr kumimoji="1" lang="en-US" altLang="ja-JP" dirty="0" smtClean="0"/>
          </a:p>
          <a:p>
            <a:r>
              <a:rPr kumimoji="1" lang="ja-JP" altLang="en-US" dirty="0" smtClean="0"/>
              <a:t>●</a:t>
            </a:r>
            <a:r>
              <a:rPr kumimoji="1" lang="en-US" altLang="ja-JP" dirty="0" err="1" smtClean="0"/>
              <a:t>Dokcer</a:t>
            </a:r>
            <a:r>
              <a:rPr kumimoji="1" lang="ja-JP" altLang="en-US" dirty="0" smtClean="0"/>
              <a:t>の構成図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BE8E059-174F-4295-8D8B-B0A1DFE483F9}" type="slidenum">
              <a:rPr kumimoji="1" lang="ja-JP" altLang="en-US" smtClean="0"/>
              <a:t>6</a:t>
            </a:fld>
            <a:endParaRPr kumimoji="1" lang="ja-JP" altLang="en-US"/>
          </a:p>
        </p:txBody>
      </p:sp>
    </p:spTree>
    <p:extLst>
      <p:ext uri="{BB962C8B-B14F-4D97-AF65-F5344CB8AC3E}">
        <p14:creationId xmlns:p14="http://schemas.microsoft.com/office/powerpoint/2010/main" val="1380910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err="1" smtClean="0"/>
              <a:t>Kubernates</a:t>
            </a:r>
            <a:r>
              <a:rPr kumimoji="1" lang="ja-JP" altLang="en-US" dirty="0" smtClean="0"/>
              <a:t>についての説明</a:t>
            </a:r>
            <a:endParaRPr kumimoji="1" lang="en-US" altLang="ja-JP" dirty="0" smtClean="0"/>
          </a:p>
          <a:p>
            <a:endParaRPr kumimoji="1" lang="en-US" altLang="ja-JP" dirty="0" smtClean="0"/>
          </a:p>
          <a:p>
            <a:r>
              <a:rPr kumimoji="1" lang="ja-JP" altLang="en-US" dirty="0" smtClean="0"/>
              <a:t>●</a:t>
            </a:r>
            <a:r>
              <a:rPr kumimoji="1" lang="en-US" altLang="ja-JP" dirty="0" err="1" smtClean="0"/>
              <a:t>Kubernates</a:t>
            </a:r>
            <a:r>
              <a:rPr kumimoji="1" lang="ja-JP" altLang="en-US" dirty="0" smtClean="0"/>
              <a:t>の実行構成図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BE8E059-174F-4295-8D8B-B0A1DFE483F9}" type="slidenum">
              <a:rPr kumimoji="1" lang="ja-JP" altLang="en-US" smtClean="0"/>
              <a:t>7</a:t>
            </a:fld>
            <a:endParaRPr kumimoji="1" lang="ja-JP" altLang="en-US"/>
          </a:p>
        </p:txBody>
      </p:sp>
    </p:spTree>
    <p:extLst>
      <p:ext uri="{BB962C8B-B14F-4D97-AF65-F5344CB8AC3E}">
        <p14:creationId xmlns:p14="http://schemas.microsoft.com/office/powerpoint/2010/main" val="499946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Dokcer</a:t>
            </a:r>
            <a:r>
              <a:rPr kumimoji="1" lang="ja-JP" altLang="en-US" dirty="0" smtClean="0"/>
              <a:t>の動作する環境について</a:t>
            </a:r>
            <a:r>
              <a:rPr kumimoji="1" lang="en-US" altLang="ja-JP" dirty="0" smtClean="0"/>
              <a:t>OS</a:t>
            </a:r>
            <a:r>
              <a:rPr kumimoji="1" lang="ja-JP" altLang="en-US" dirty="0" smtClean="0"/>
              <a:t>毎に書く。</a:t>
            </a:r>
            <a:endParaRPr kumimoji="1" lang="en-US" altLang="ja-JP" dirty="0" smtClean="0"/>
          </a:p>
          <a:p>
            <a:r>
              <a:rPr kumimoji="1" lang="ja-JP" altLang="en-US" dirty="0" smtClean="0"/>
              <a:t>対象</a:t>
            </a:r>
            <a:r>
              <a:rPr kumimoji="1" lang="en-US" altLang="ja-JP" dirty="0" smtClean="0"/>
              <a:t>OS</a:t>
            </a:r>
          </a:p>
          <a:p>
            <a:r>
              <a:rPr kumimoji="1" lang="en-US" altLang="ja-JP" dirty="0" smtClean="0"/>
              <a:t> </a:t>
            </a:r>
            <a:r>
              <a:rPr kumimoji="1" lang="ja-JP" altLang="en-US" dirty="0" smtClean="0"/>
              <a:t>・</a:t>
            </a:r>
            <a:r>
              <a:rPr kumimoji="1" lang="en-US" altLang="ja-JP" dirty="0" err="1" smtClean="0"/>
              <a:t>Windowss</a:t>
            </a:r>
            <a:r>
              <a:rPr kumimoji="1" lang="en-US" altLang="ja-JP" dirty="0" smtClean="0"/>
              <a:t> 10</a:t>
            </a:r>
          </a:p>
          <a:p>
            <a:r>
              <a:rPr kumimoji="1" lang="ja-JP" altLang="en-US" dirty="0" smtClean="0"/>
              <a:t> ・</a:t>
            </a:r>
            <a:r>
              <a:rPr kumimoji="1" lang="en-US" altLang="ja-JP" dirty="0" smtClean="0"/>
              <a:t>Windows </a:t>
            </a:r>
            <a:r>
              <a:rPr kumimoji="1" lang="en-US" altLang="ja-JP" dirty="0" smtClean="0"/>
              <a:t>8.1</a:t>
            </a:r>
          </a:p>
          <a:p>
            <a:r>
              <a:rPr kumimoji="1" lang="en-US" altLang="ja-JP" baseline="0" dirty="0" smtClean="0"/>
              <a:t> </a:t>
            </a:r>
            <a:r>
              <a:rPr kumimoji="1" lang="ja-JP" altLang="en-US" baseline="0" dirty="0" smtClean="0"/>
              <a:t>・</a:t>
            </a:r>
            <a:r>
              <a:rPr kumimoji="1" lang="en-US" altLang="ja-JP" baseline="0" dirty="0" smtClean="0"/>
              <a:t>Windows 7</a:t>
            </a:r>
            <a:endParaRPr kumimoji="1" lang="en-US" altLang="ja-JP" dirty="0" smtClean="0"/>
          </a:p>
          <a:p>
            <a:r>
              <a:rPr kumimoji="1" lang="en-US" altLang="ja-JP" dirty="0" smtClean="0"/>
              <a:t> </a:t>
            </a:r>
            <a:r>
              <a:rPr kumimoji="1" lang="ja-JP" altLang="en-US" dirty="0" smtClean="0"/>
              <a:t>・</a:t>
            </a:r>
            <a:r>
              <a:rPr kumimoji="1" lang="en-US" altLang="ja-JP" dirty="0" smtClean="0"/>
              <a:t>Linux</a:t>
            </a:r>
          </a:p>
          <a:p>
            <a:r>
              <a:rPr kumimoji="1" lang="en-US" altLang="ja-JP" dirty="0" smtClean="0"/>
              <a:t> </a:t>
            </a:r>
            <a:r>
              <a:rPr kumimoji="1" lang="ja-JP" altLang="en-US" dirty="0" smtClean="0"/>
              <a:t>・</a:t>
            </a:r>
            <a:r>
              <a:rPr kumimoji="1" lang="en-US" altLang="ja-JP" dirty="0" smtClean="0"/>
              <a:t>Mac</a:t>
            </a:r>
            <a:r>
              <a:rPr kumimoji="1" lang="en-US" altLang="ja-JP" baseline="0" dirty="0" smtClean="0"/>
              <a:t> </a:t>
            </a:r>
            <a:r>
              <a:rPr kumimoji="1" lang="en-US" altLang="ja-JP" dirty="0" smtClean="0"/>
              <a:t>OS</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BE8E059-174F-4295-8D8B-B0A1DFE483F9}" type="slidenum">
              <a:rPr kumimoji="1" lang="ja-JP" altLang="en-US" smtClean="0"/>
              <a:t>8</a:t>
            </a:fld>
            <a:endParaRPr kumimoji="1" lang="ja-JP" altLang="en-US"/>
          </a:p>
        </p:txBody>
      </p:sp>
    </p:spTree>
    <p:extLst>
      <p:ext uri="{BB962C8B-B14F-4D97-AF65-F5344CB8AC3E}">
        <p14:creationId xmlns:p14="http://schemas.microsoft.com/office/powerpoint/2010/main" val="357140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・開発環境での</a:t>
            </a:r>
            <a:r>
              <a:rPr kumimoji="1" lang="en-US" altLang="ja-JP" dirty="0" err="1" smtClean="0"/>
              <a:t>Dockerfile</a:t>
            </a:r>
            <a:r>
              <a:rPr kumimoji="1" lang="ja-JP" altLang="en-US" dirty="0" smtClean="0"/>
              <a:t>作成</a:t>
            </a:r>
            <a:endParaRPr kumimoji="1" lang="en-US" altLang="ja-JP" dirty="0" smtClean="0"/>
          </a:p>
          <a:p>
            <a:r>
              <a:rPr kumimoji="1" lang="ja-JP" altLang="en-US" dirty="0" smtClean="0"/>
              <a:t>・開発環境での</a:t>
            </a:r>
            <a:r>
              <a:rPr kumimoji="1" lang="en-US" altLang="ja-JP" dirty="0" err="1" smtClean="0"/>
              <a:t>Dokcer</a:t>
            </a:r>
            <a:r>
              <a:rPr kumimoji="1" lang="ja-JP" altLang="en-US" dirty="0" smtClean="0"/>
              <a:t>イメージのビルド</a:t>
            </a:r>
            <a:endParaRPr kumimoji="1" lang="en-US" altLang="ja-JP" dirty="0" smtClean="0"/>
          </a:p>
          <a:p>
            <a:r>
              <a:rPr kumimoji="1" lang="ja-JP" altLang="en-US" dirty="0" smtClean="0"/>
              <a:t>・</a:t>
            </a:r>
            <a:r>
              <a:rPr kumimoji="1" lang="en-US" altLang="ja-JP" dirty="0" err="1" smtClean="0"/>
              <a:t>Dokcer</a:t>
            </a:r>
            <a:r>
              <a:rPr kumimoji="1" lang="ja-JP" altLang="en-US" dirty="0" smtClean="0"/>
              <a:t>リポジトリへのイメージのアップ</a:t>
            </a:r>
            <a:endParaRPr kumimoji="1" lang="en-US" altLang="ja-JP" dirty="0" smtClean="0"/>
          </a:p>
          <a:p>
            <a:r>
              <a:rPr kumimoji="1" lang="ja-JP" altLang="en-US" dirty="0" smtClean="0"/>
              <a:t>・</a:t>
            </a:r>
            <a:r>
              <a:rPr kumimoji="1" lang="en-US" altLang="ja-JP" dirty="0" err="1" smtClean="0"/>
              <a:t>Dokcer</a:t>
            </a:r>
            <a:r>
              <a:rPr kumimoji="1" lang="ja-JP" altLang="en-US" dirty="0" smtClean="0"/>
              <a:t>上でのコンテナの立ち上げ</a:t>
            </a:r>
            <a:endParaRPr kumimoji="1" lang="en-US" altLang="ja-JP" dirty="0" smtClean="0"/>
          </a:p>
          <a:p>
            <a:r>
              <a:rPr kumimoji="1" lang="ja-JP" altLang="en-US" dirty="0" smtClean="0"/>
              <a:t>のフロー図を書く</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BE8E059-174F-4295-8D8B-B0A1DFE483F9}" type="slidenum">
              <a:rPr kumimoji="1" lang="ja-JP" altLang="en-US" smtClean="0"/>
              <a:t>9</a:t>
            </a:fld>
            <a:endParaRPr kumimoji="1" lang="ja-JP" altLang="en-US"/>
          </a:p>
        </p:txBody>
      </p:sp>
    </p:spTree>
    <p:extLst>
      <p:ext uri="{BB962C8B-B14F-4D97-AF65-F5344CB8AC3E}">
        <p14:creationId xmlns:p14="http://schemas.microsoft.com/office/powerpoint/2010/main" val="3425709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1677" cy="7559281"/>
          </a:xfrm>
          <a:prstGeom prst="rect">
            <a:avLst/>
          </a:prstGeom>
          <a:noFill/>
          <a:ln>
            <a:noFill/>
          </a:ln>
        </p:spPr>
      </p:pic>
      <p:sp>
        <p:nvSpPr>
          <p:cNvPr id="2" name="Title 1"/>
          <p:cNvSpPr>
            <a:spLocks noGrp="1"/>
          </p:cNvSpPr>
          <p:nvPr>
            <p:ph type="ctrTitle" hasCustomPrompt="1"/>
          </p:nvPr>
        </p:nvSpPr>
        <p:spPr>
          <a:xfrm>
            <a:off x="801886" y="1762491"/>
            <a:ext cx="9088041" cy="1233629"/>
          </a:xfrm>
        </p:spPr>
        <p:txBody>
          <a:bodyPr anchor="b"/>
          <a:lstStyle>
            <a:lvl1pPr algn="ctr">
              <a:defRPr sz="6614"/>
            </a:lvl1pPr>
          </a:lstStyle>
          <a:p>
            <a:r>
              <a:rPr lang="ja-JP" altLang="en-US" dirty="0" smtClean="0"/>
              <a:t>タイトル</a:t>
            </a:r>
            <a:endParaRPr lang="en-US" dirty="0"/>
          </a:p>
        </p:txBody>
      </p:sp>
      <p:sp>
        <p:nvSpPr>
          <p:cNvPr id="3" name="Subtitle 2"/>
          <p:cNvSpPr>
            <a:spLocks noGrp="1"/>
          </p:cNvSpPr>
          <p:nvPr>
            <p:ph type="subTitle" idx="1"/>
          </p:nvPr>
        </p:nvSpPr>
        <p:spPr>
          <a:xfrm>
            <a:off x="1336477" y="3970580"/>
            <a:ext cx="8018860" cy="788031"/>
          </a:xfrm>
        </p:spPr>
        <p:txBody>
          <a:bodyPr/>
          <a:lstStyle>
            <a:lvl1pPr marL="0" indent="0" algn="ctr">
              <a:buNone/>
              <a:defRPr sz="2646">
                <a:solidFill>
                  <a:schemeClr val="bg1"/>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3858B60-6D5A-4F7B-AB68-54A4501D7CA2}" type="datetime1">
              <a:rPr kumimoji="1" lang="ja-JP" altLang="en-US" smtClean="0"/>
              <a:t>2018/5/30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193562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8"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F12E1E3-BD98-434F-86AC-8160C50D6989}" type="datetime1">
              <a:rPr kumimoji="1" lang="ja-JP" altLang="en-US" smtClean="0"/>
              <a:t>2018/5/30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422192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Vertical Title 1"/>
          <p:cNvSpPr>
            <a:spLocks noGrp="1"/>
          </p:cNvSpPr>
          <p:nvPr>
            <p:ph type="title" orient="vert"/>
          </p:nvPr>
        </p:nvSpPr>
        <p:spPr>
          <a:xfrm>
            <a:off x="7651329" y="933855"/>
            <a:ext cx="2305422" cy="587510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35063" y="933855"/>
            <a:ext cx="6782619" cy="587510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EEA2E4A-C3A2-4721-8D4A-0533D78BA110}" type="datetime1">
              <a:rPr kumimoji="1" lang="ja-JP" altLang="en-US" smtClean="0"/>
              <a:t>2018/5/30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95028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76D5ED3-2D3A-499C-A1F3-BE9D6181C813}" type="datetime1">
              <a:rPr kumimoji="1" lang="ja-JP" altLang="en-US" smtClean="0"/>
              <a:t>2018/5/30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195324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 y="0"/>
            <a:ext cx="10691677" cy="7559772"/>
          </a:xfrm>
          <a:prstGeom prst="rect">
            <a:avLst/>
          </a:prstGeom>
        </p:spPr>
      </p:pic>
      <p:sp>
        <p:nvSpPr>
          <p:cNvPr id="2" name="Title 1"/>
          <p:cNvSpPr>
            <a:spLocks noGrp="1"/>
          </p:cNvSpPr>
          <p:nvPr>
            <p:ph type="title"/>
          </p:nvPr>
        </p:nvSpPr>
        <p:spPr>
          <a:xfrm>
            <a:off x="1556426" y="1359377"/>
            <a:ext cx="8725710" cy="3144614"/>
          </a:xfrm>
        </p:spPr>
        <p:txBody>
          <a:bodyPr anchor="b"/>
          <a:lstStyle>
            <a:lvl1pPr>
              <a:defRPr sz="661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556426" y="4533741"/>
            <a:ext cx="8725710"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5AD5091-87D5-4CFF-A4D8-EF2902715F43}" type="datetime1">
              <a:rPr kumimoji="1" lang="ja-JP" altLang="en-US" smtClean="0"/>
              <a:t>2018/5/30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58734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11"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6F0213C-8677-4CEC-8502-C651C8A20144}" type="datetime1">
              <a:rPr kumimoji="1" lang="ja-JP" altLang="en-US" smtClean="0"/>
              <a:t>2018/5/30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3758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11"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smtClean="0"/>
              <a:t>マスター テキストの書式設定</a:t>
            </a:r>
          </a:p>
        </p:txBody>
      </p:sp>
      <p:sp>
        <p:nvSpPr>
          <p:cNvPr id="4" name="Content Placeholder 3"/>
          <p:cNvSpPr>
            <a:spLocks noGrp="1"/>
          </p:cNvSpPr>
          <p:nvPr>
            <p:ph sz="half" idx="2"/>
          </p:nvPr>
        </p:nvSpPr>
        <p:spPr>
          <a:xfrm>
            <a:off x="736456" y="2761381"/>
            <a:ext cx="4523137" cy="40615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smtClean="0"/>
              <a:t>マスター テキストの書式設定</a:t>
            </a:r>
          </a:p>
        </p:txBody>
      </p:sp>
      <p:sp>
        <p:nvSpPr>
          <p:cNvPr id="6" name="Content Placeholder 5"/>
          <p:cNvSpPr>
            <a:spLocks noGrp="1"/>
          </p:cNvSpPr>
          <p:nvPr>
            <p:ph sz="quarter" idx="4"/>
          </p:nvPr>
        </p:nvSpPr>
        <p:spPr>
          <a:xfrm>
            <a:off x="5412731" y="2761381"/>
            <a:ext cx="4545413" cy="40615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A2B3D3-C7B8-4EC1-969E-2A3CA6D41878}" type="datetime1">
              <a:rPr kumimoji="1" lang="ja-JP" altLang="en-US" smtClean="0"/>
              <a:t>2018/5/30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80625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 y="0"/>
            <a:ext cx="10691677" cy="7559772"/>
          </a:xfrm>
          <a:prstGeom prst="rect">
            <a:avLst/>
          </a:prstGeom>
        </p:spPr>
      </p:pic>
      <p:sp>
        <p:nvSpPr>
          <p:cNvPr id="7" name="Title 1"/>
          <p:cNvSpPr>
            <a:spLocks noGrp="1"/>
          </p:cNvSpPr>
          <p:nvPr>
            <p:ph type="title"/>
          </p:nvPr>
        </p:nvSpPr>
        <p:spPr>
          <a:xfrm>
            <a:off x="1556426" y="1359377"/>
            <a:ext cx="8725710" cy="3144614"/>
          </a:xfrm>
        </p:spPr>
        <p:txBody>
          <a:bodyPr anchor="b"/>
          <a:lstStyle>
            <a:lvl1pPr>
              <a:defRPr sz="661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C91462-9DB2-44FC-986D-53FA87263737}" type="datetime1">
              <a:rPr kumimoji="1" lang="ja-JP" altLang="en-US" smtClean="0"/>
              <a:t>2018/5/30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397685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2D607-0D7B-41B3-A92B-9D76EE102852}" type="datetime1">
              <a:rPr kumimoji="1" lang="ja-JP" altLang="en-US" smtClean="0"/>
              <a:t>2018/5/30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161585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Title 1"/>
          <p:cNvSpPr>
            <a:spLocks noGrp="1"/>
          </p:cNvSpPr>
          <p:nvPr>
            <p:ph type="title"/>
          </p:nvPr>
        </p:nvSpPr>
        <p:spPr>
          <a:xfrm>
            <a:off x="736455" y="1088454"/>
            <a:ext cx="3448388" cy="1179447"/>
          </a:xfrm>
        </p:spPr>
        <p:txBody>
          <a:bodyPr anchor="b"/>
          <a:lstStyle>
            <a:lvl1pPr>
              <a:defRPr sz="3527"/>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FC3728-7199-477C-A7BB-5B01E939FB3D}" type="datetime1">
              <a:rPr kumimoji="1" lang="ja-JP" altLang="en-US" smtClean="0"/>
              <a:t>2018/5/30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1019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Title 1"/>
          <p:cNvSpPr>
            <a:spLocks noGrp="1"/>
          </p:cNvSpPr>
          <p:nvPr>
            <p:ph type="title"/>
          </p:nvPr>
        </p:nvSpPr>
        <p:spPr>
          <a:xfrm>
            <a:off x="736455" y="1088454"/>
            <a:ext cx="3448388" cy="1179447"/>
          </a:xfrm>
        </p:spPr>
        <p:txBody>
          <a:bodyPr anchor="b"/>
          <a:lstStyle>
            <a:lvl1pPr>
              <a:defRPr sz="3527"/>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ja-JP" altLang="en-US" smtClean="0"/>
              <a:t>図を追加</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B27D337-56C3-4501-B51A-AA689CBC6514}" type="datetime1">
              <a:rPr kumimoji="1" lang="ja-JP" altLang="en-US" smtClean="0"/>
              <a:t>2018/5/30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3937613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0E592059-9BF3-4BA8-858A-7719C1728886}" type="datetime1">
              <a:rPr kumimoji="1" lang="ja-JP" altLang="en-US" smtClean="0"/>
              <a:t>2018/5/30</a:t>
            </a:fld>
            <a:endParaRPr kumimoji="1" lang="ja-JP" altLang="en-US"/>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560943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007943" rtl="0" eaLnBrk="1" latinLnBrk="0" hangingPunct="1">
        <a:lnSpc>
          <a:spcPct val="90000"/>
        </a:lnSpc>
        <a:spcBef>
          <a:spcPct val="0"/>
        </a:spcBef>
        <a:buNone/>
        <a:defRPr kumimoji="1"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smtClean="0"/>
              <a:t>コンテナサービス</a:t>
            </a:r>
            <a:r>
              <a:rPr lang="ja-JP" altLang="en-US" dirty="0"/>
              <a:t>調査</a:t>
            </a:r>
            <a:endParaRPr kumimoji="1" lang="ja-JP" altLang="en-US" dirty="0"/>
          </a:p>
        </p:txBody>
      </p:sp>
      <p:sp>
        <p:nvSpPr>
          <p:cNvPr id="3" name="サブタイトル 2"/>
          <p:cNvSpPr>
            <a:spLocks noGrp="1"/>
          </p:cNvSpPr>
          <p:nvPr>
            <p:ph type="subTitle" idx="1"/>
          </p:nvPr>
        </p:nvSpPr>
        <p:spPr/>
        <p:txBody>
          <a:bodyPr>
            <a:normAutofit fontScale="92500" lnSpcReduction="20000"/>
          </a:bodyPr>
          <a:lstStyle/>
          <a:p>
            <a:endParaRPr lang="en-US" altLang="ja-JP" dirty="0" smtClean="0"/>
          </a:p>
          <a:p>
            <a:r>
              <a:rPr lang="ja-JP" altLang="en-US" dirty="0" smtClean="0"/>
              <a:t>永田　隆行</a:t>
            </a:r>
            <a:endParaRPr kumimoji="1" lang="ja-JP" altLang="en-US" dirty="0"/>
          </a:p>
        </p:txBody>
      </p:sp>
      <p:sp>
        <p:nvSpPr>
          <p:cNvPr id="4" name="スライド番号プレースホルダー 3"/>
          <p:cNvSpPr>
            <a:spLocks noGrp="1"/>
          </p:cNvSpPr>
          <p:nvPr>
            <p:ph type="sldNum" sz="quarter" idx="12"/>
          </p:nvPr>
        </p:nvSpPr>
        <p:spPr/>
        <p:txBody>
          <a:bodyPr/>
          <a:lstStyle/>
          <a:p>
            <a:fld id="{AED8A0EF-F5B4-4572-888B-A40037D59371}" type="slidenum">
              <a:rPr kumimoji="1" lang="ja-JP" altLang="en-US" smtClean="0"/>
              <a:t>1</a:t>
            </a:fld>
            <a:endParaRPr kumimoji="1" lang="ja-JP" altLang="en-US"/>
          </a:p>
        </p:txBody>
      </p:sp>
    </p:spTree>
    <p:extLst>
      <p:ext uri="{BB962C8B-B14F-4D97-AF65-F5344CB8AC3E}">
        <p14:creationId xmlns:p14="http://schemas.microsoft.com/office/powerpoint/2010/main" val="1302212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5908" y="41564"/>
            <a:ext cx="9221689" cy="463390"/>
          </a:xfrm>
        </p:spPr>
        <p:txBody>
          <a:bodyPr>
            <a:noAutofit/>
          </a:bodyPr>
          <a:lstStyle/>
          <a:p>
            <a:r>
              <a:rPr kumimoji="1" lang="ja-JP" altLang="en-US" sz="2800" b="1" u="sng" dirty="0" smtClean="0">
                <a:solidFill>
                  <a:schemeClr val="bg1"/>
                </a:solidFill>
              </a:rPr>
              <a:t>はじめに</a:t>
            </a:r>
            <a:endParaRPr kumimoji="1" lang="ja-JP" altLang="en-US" sz="2800" b="1" u="sng" dirty="0">
              <a:solidFill>
                <a:schemeClr val="bg1"/>
              </a:solidFill>
            </a:endParaRPr>
          </a:p>
        </p:txBody>
      </p:sp>
      <p:sp>
        <p:nvSpPr>
          <p:cNvPr id="4" name="スライド番号プレースホルダー 3"/>
          <p:cNvSpPr>
            <a:spLocks noGrp="1"/>
          </p:cNvSpPr>
          <p:nvPr>
            <p:ph type="sldNum" sz="quarter" idx="12"/>
          </p:nvPr>
        </p:nvSpPr>
        <p:spPr>
          <a:xfrm>
            <a:off x="4143077" y="7157192"/>
            <a:ext cx="2405658" cy="402483"/>
          </a:xfrm>
        </p:spPr>
        <p:txBody>
          <a:bodyPr/>
          <a:lstStyle/>
          <a:p>
            <a:pPr algn="ctr"/>
            <a:fld id="{AED8A0EF-F5B4-4572-888B-A40037D59371}" type="slidenum">
              <a:rPr kumimoji="1" lang="ja-JP" altLang="en-US" smtClean="0"/>
              <a:pPr algn="ctr"/>
              <a:t>2</a:t>
            </a:fld>
            <a:endParaRPr kumimoji="1" lang="ja-JP" altLang="en-US" dirty="0"/>
          </a:p>
        </p:txBody>
      </p:sp>
      <p:sp>
        <p:nvSpPr>
          <p:cNvPr id="5" name="テキスト ボックス 4"/>
          <p:cNvSpPr txBox="1"/>
          <p:nvPr/>
        </p:nvSpPr>
        <p:spPr>
          <a:xfrm>
            <a:off x="672717" y="1174170"/>
            <a:ext cx="8647927" cy="4739759"/>
          </a:xfrm>
          <a:prstGeom prst="rect">
            <a:avLst/>
          </a:prstGeom>
          <a:noFill/>
        </p:spPr>
        <p:txBody>
          <a:bodyPr wrap="square" rtlCol="0">
            <a:spAutoFit/>
          </a:bodyPr>
          <a:lstStyle/>
          <a:p>
            <a:r>
              <a:rPr lang="ja-JP" altLang="en-US" sz="1400" dirty="0" smtClean="0"/>
              <a:t>本資料はコンテナサービスでのシステム構築の提案に当たっての必要事項調査となります。</a:t>
            </a:r>
            <a:endParaRPr kumimoji="1" lang="en-US" altLang="ja-JP" sz="1400" dirty="0"/>
          </a:p>
          <a:p>
            <a:r>
              <a:rPr kumimoji="1" lang="ja-JP" altLang="en-US" sz="1400" dirty="0" smtClean="0"/>
              <a:t>調査事項として</a:t>
            </a:r>
            <a:endParaRPr kumimoji="1" lang="en-US" altLang="ja-JP" sz="1400" dirty="0" smtClean="0"/>
          </a:p>
          <a:p>
            <a:endParaRPr kumimoji="1" lang="en-US" altLang="ja-JP" sz="1400" dirty="0" smtClean="0"/>
          </a:p>
          <a:p>
            <a:pPr marL="342900" indent="-342900">
              <a:buFont typeface="+mj-lt"/>
              <a:buAutoNum type="arabicPeriod"/>
            </a:pPr>
            <a:r>
              <a:rPr lang="ja-JP" altLang="en-US" sz="2000" u="sng" dirty="0" smtClean="0"/>
              <a:t>コンテナ技術調査</a:t>
            </a:r>
            <a:endParaRPr lang="en-US" altLang="ja-JP" sz="2000" u="sng" dirty="0" smtClean="0"/>
          </a:p>
          <a:p>
            <a:pPr marL="342900" indent="-342900">
              <a:buFont typeface="+mj-lt"/>
              <a:buAutoNum type="arabicPeriod"/>
            </a:pPr>
            <a:r>
              <a:rPr kumimoji="1" lang="en-US" altLang="ja-JP" sz="2000" u="sng" dirty="0" smtClean="0"/>
              <a:t>Docker</a:t>
            </a:r>
            <a:r>
              <a:rPr kumimoji="1" lang="ja-JP" altLang="en-US" sz="2000" u="sng" dirty="0" smtClean="0"/>
              <a:t>・</a:t>
            </a:r>
            <a:r>
              <a:rPr kumimoji="1" lang="en-US" altLang="ja-JP" sz="2000" u="sng" dirty="0" err="1" smtClean="0"/>
              <a:t>Kubernates</a:t>
            </a:r>
            <a:r>
              <a:rPr kumimoji="1" lang="ja-JP" altLang="en-US" sz="2000" u="sng" dirty="0" smtClean="0"/>
              <a:t>調査</a:t>
            </a:r>
            <a:endParaRPr kumimoji="1" lang="en-US" altLang="ja-JP" sz="2000" u="sng" dirty="0" smtClean="0"/>
          </a:p>
          <a:p>
            <a:pPr marL="342900" indent="-342900">
              <a:buFont typeface="+mj-lt"/>
              <a:buAutoNum type="arabicPeriod"/>
            </a:pPr>
            <a:r>
              <a:rPr kumimoji="1" lang="ja-JP" altLang="en-US" sz="2000" u="sng" dirty="0" smtClean="0"/>
              <a:t>開発</a:t>
            </a:r>
            <a:r>
              <a:rPr lang="ja-JP" altLang="en-US" sz="2000" u="sng" dirty="0" smtClean="0"/>
              <a:t>環境での</a:t>
            </a:r>
            <a:r>
              <a:rPr lang="en-US" altLang="ja-JP" sz="2000" u="sng" dirty="0" smtClean="0"/>
              <a:t>Docker</a:t>
            </a:r>
            <a:r>
              <a:rPr lang="ja-JP" altLang="en-US" sz="2000" u="sng" dirty="0" smtClean="0"/>
              <a:t>使用について</a:t>
            </a:r>
            <a:endParaRPr kumimoji="1" lang="en-US" altLang="ja-JP" sz="2000" u="sng" dirty="0" smtClean="0"/>
          </a:p>
          <a:p>
            <a:pPr marL="342900" indent="-342900">
              <a:buFont typeface="+mj-lt"/>
              <a:buAutoNum type="arabicPeriod"/>
            </a:pPr>
            <a:r>
              <a:rPr lang="en-US" altLang="ja-JP" sz="2000" u="sng" dirty="0" smtClean="0"/>
              <a:t>Docker</a:t>
            </a:r>
            <a:r>
              <a:rPr lang="ja-JP" altLang="en-US" sz="2000" u="sng" dirty="0" err="1" smtClean="0"/>
              <a:t>での</a:t>
            </a:r>
            <a:r>
              <a:rPr lang="ja-JP" altLang="en-US" sz="2000" u="sng" dirty="0" smtClean="0"/>
              <a:t>コンテナ構築まで</a:t>
            </a:r>
            <a:r>
              <a:rPr lang="en-US" altLang="ja-JP" sz="2000" u="sng" dirty="0" smtClean="0"/>
              <a:t>(</a:t>
            </a:r>
            <a:r>
              <a:rPr lang="en-US" altLang="ja-JP" sz="2000" u="sng" dirty="0" err="1" smtClean="0"/>
              <a:t>Dockerifle</a:t>
            </a:r>
            <a:r>
              <a:rPr lang="ja-JP" altLang="en-US" sz="2000" u="sng" dirty="0" smtClean="0"/>
              <a:t>サンプル</a:t>
            </a:r>
            <a:r>
              <a:rPr lang="ja-JP" altLang="en-US" sz="2000" u="sng" dirty="0" smtClean="0"/>
              <a:t>作成</a:t>
            </a:r>
            <a:r>
              <a:rPr lang="en-US" altLang="ja-JP" sz="2000" u="sng" dirty="0" smtClean="0"/>
              <a:t>)</a:t>
            </a:r>
            <a:endParaRPr lang="en-US" altLang="ja-JP" sz="2000" u="sng" dirty="0" smtClean="0"/>
          </a:p>
          <a:p>
            <a:pPr marL="342900" indent="-342900">
              <a:buFont typeface="+mj-lt"/>
              <a:buAutoNum type="arabicPeriod"/>
            </a:pPr>
            <a:r>
              <a:rPr lang="en-US" altLang="ja-JP" sz="2000" u="sng" dirty="0" smtClean="0"/>
              <a:t>Amazon ECS(Elastic Container Service) </a:t>
            </a:r>
            <a:r>
              <a:rPr lang="ja-JP" altLang="en-US" sz="2000" u="sng" dirty="0" smtClean="0"/>
              <a:t>調</a:t>
            </a:r>
            <a:endParaRPr lang="en-US" altLang="ja-JP" sz="2000" u="sng" dirty="0" smtClean="0"/>
          </a:p>
          <a:p>
            <a:pPr marL="342900" indent="-342900">
              <a:buFont typeface="+mj-lt"/>
              <a:buAutoNum type="arabicPeriod"/>
            </a:pPr>
            <a:r>
              <a:rPr lang="en-US" altLang="ja-JP" sz="2000" u="sng" dirty="0" smtClean="0"/>
              <a:t>Amazon </a:t>
            </a:r>
            <a:r>
              <a:rPr lang="en-US" altLang="ja-JP" sz="2000" u="sng" dirty="0" err="1" smtClean="0"/>
              <a:t>Fargate</a:t>
            </a:r>
            <a:endParaRPr lang="en-US" altLang="ja-JP" sz="2000" u="sng" dirty="0" smtClean="0"/>
          </a:p>
          <a:p>
            <a:pPr marL="342900" indent="-342900">
              <a:buFont typeface="+mj-lt"/>
              <a:buAutoNum type="arabicPeriod"/>
            </a:pPr>
            <a:r>
              <a:rPr lang="en-US" altLang="ja-JP" sz="2000" u="sng" dirty="0" smtClean="0"/>
              <a:t>Amazon EKS(Elastic Container Service for </a:t>
            </a:r>
            <a:r>
              <a:rPr lang="en-US" altLang="ja-JP" sz="2000" u="sng" dirty="0" err="1" smtClean="0"/>
              <a:t>Kubernates</a:t>
            </a:r>
            <a:r>
              <a:rPr lang="en-US" altLang="ja-JP" sz="2000" u="sng" dirty="0" smtClean="0"/>
              <a:t>)</a:t>
            </a:r>
            <a:endParaRPr kumimoji="1" lang="en-US" altLang="ja-JP" sz="2000" u="sng" dirty="0" smtClean="0"/>
          </a:p>
          <a:p>
            <a:pPr marL="342900" indent="-342900">
              <a:buFont typeface="+mj-lt"/>
              <a:buAutoNum type="arabicPeriod"/>
            </a:pPr>
            <a:r>
              <a:rPr lang="ja-JP" altLang="en-US" sz="2000" u="sng" dirty="0" smtClean="0"/>
              <a:t>環境構築手順確立</a:t>
            </a:r>
            <a:endParaRPr kumimoji="1" lang="en-US" altLang="ja-JP" sz="2000" u="sng" dirty="0" smtClean="0"/>
          </a:p>
          <a:p>
            <a:pPr marL="342900" indent="-342900">
              <a:buFont typeface="+mj-lt"/>
              <a:buAutoNum type="arabicPeriod"/>
            </a:pPr>
            <a:r>
              <a:rPr lang="ja-JP" altLang="en-US" sz="2000" u="sng" dirty="0" smtClean="0"/>
              <a:t>運用手順</a:t>
            </a:r>
            <a:r>
              <a:rPr lang="en-US" altLang="ja-JP" sz="2000" u="sng" dirty="0" smtClean="0"/>
              <a:t>(</a:t>
            </a:r>
            <a:r>
              <a:rPr lang="ja-JP" altLang="en-US" sz="2000" u="sng" dirty="0" smtClean="0"/>
              <a:t>リリース・モジュール管理</a:t>
            </a:r>
            <a:r>
              <a:rPr lang="en-US" altLang="ja-JP" sz="2000" u="sng" dirty="0" smtClean="0"/>
              <a:t>)</a:t>
            </a:r>
            <a:endParaRPr kumimoji="1" lang="en-US" altLang="ja-JP" sz="2000" u="sng" dirty="0" smtClean="0"/>
          </a:p>
          <a:p>
            <a:pPr marL="342900" indent="-342900">
              <a:buFont typeface="+mj-lt"/>
              <a:buAutoNum type="arabicPeriod"/>
            </a:pPr>
            <a:r>
              <a:rPr kumimoji="1" lang="ja-JP" altLang="en-US" sz="2000" u="sng" dirty="0" smtClean="0"/>
              <a:t>デモ環境構築</a:t>
            </a:r>
            <a:endParaRPr kumimoji="1" lang="en-US" altLang="ja-JP" sz="2000" u="sng" dirty="0" smtClean="0"/>
          </a:p>
          <a:p>
            <a:pPr marL="342900" indent="-342900">
              <a:buFont typeface="+mj-lt"/>
              <a:buAutoNum type="arabicPeriod"/>
            </a:pPr>
            <a:r>
              <a:rPr kumimoji="1" lang="ja-JP" altLang="en-US" sz="2000" u="sng" dirty="0" smtClean="0"/>
              <a:t>提案書フォーマット作成</a:t>
            </a:r>
            <a:endParaRPr kumimoji="1" lang="en-US" altLang="ja-JP" sz="2000" u="sng" dirty="0" smtClean="0"/>
          </a:p>
          <a:p>
            <a:pPr marL="342900" indent="-342900">
              <a:buFont typeface="+mj-lt"/>
              <a:buAutoNum type="arabicPeriod"/>
            </a:pPr>
            <a:endParaRPr kumimoji="1" lang="en-US" altLang="ja-JP" sz="1400" dirty="0" smtClean="0"/>
          </a:p>
          <a:p>
            <a:r>
              <a:rPr kumimoji="1" lang="ja-JP" altLang="en-US" sz="1400" dirty="0" smtClean="0"/>
              <a:t>について記載しております。</a:t>
            </a:r>
            <a:endParaRPr kumimoji="1" lang="en-US" altLang="ja-JP" sz="1400" dirty="0" smtClean="0"/>
          </a:p>
          <a:p>
            <a:endParaRPr lang="en-US" altLang="ja-JP" sz="1400" dirty="0"/>
          </a:p>
        </p:txBody>
      </p:sp>
    </p:spTree>
    <p:extLst>
      <p:ext uri="{BB962C8B-B14F-4D97-AF65-F5344CB8AC3E}">
        <p14:creationId xmlns:p14="http://schemas.microsoft.com/office/powerpoint/2010/main" val="3259926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355600" y="4215348"/>
            <a:ext cx="9982201" cy="2909353"/>
          </a:xfrm>
          <a:prstGeom prst="rect">
            <a:avLst/>
          </a:prstGeom>
          <a:solidFill>
            <a:schemeClr val="accent1">
              <a:lumMod val="20000"/>
              <a:lumOff val="80000"/>
              <a:alpha val="50000"/>
            </a:schemeClr>
          </a:solidFill>
          <a:ln w="19050">
            <a:solidFill>
              <a:schemeClr val="accent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AED8A0EF-F5B4-4572-888B-A40037D59371}" type="slidenum">
              <a:rPr kumimoji="1" lang="ja-JP" altLang="en-US" smtClean="0"/>
              <a:t>3</a:t>
            </a:fld>
            <a:endParaRPr kumimoji="1" lang="ja-JP" altLang="en-US"/>
          </a:p>
        </p:txBody>
      </p:sp>
      <p:sp>
        <p:nvSpPr>
          <p:cNvPr id="5" name="タイトル 1"/>
          <p:cNvSpPr>
            <a:spLocks noGrp="1"/>
          </p:cNvSpPr>
          <p:nvPr>
            <p:ph type="title"/>
          </p:nvPr>
        </p:nvSpPr>
        <p:spPr>
          <a:xfrm>
            <a:off x="225908" y="41564"/>
            <a:ext cx="9221689" cy="463390"/>
          </a:xfrm>
        </p:spPr>
        <p:txBody>
          <a:bodyPr>
            <a:noAutofit/>
          </a:bodyPr>
          <a:lstStyle/>
          <a:p>
            <a:r>
              <a:rPr kumimoji="1" lang="ja-JP" altLang="en-US" sz="2800" b="1" u="sng" dirty="0" smtClean="0">
                <a:solidFill>
                  <a:schemeClr val="bg1"/>
                </a:solidFill>
              </a:rPr>
              <a:t>コンテナとは</a:t>
            </a:r>
            <a:endParaRPr kumimoji="1" lang="ja-JP" altLang="en-US" sz="2800" b="1" u="sng" dirty="0">
              <a:solidFill>
                <a:schemeClr val="bg1"/>
              </a:solidFill>
            </a:endParaRPr>
          </a:p>
        </p:txBody>
      </p:sp>
      <p:sp>
        <p:nvSpPr>
          <p:cNvPr id="6" name="テキスト ボックス 5"/>
          <p:cNvSpPr txBox="1"/>
          <p:nvPr/>
        </p:nvSpPr>
        <p:spPr>
          <a:xfrm>
            <a:off x="317500" y="609600"/>
            <a:ext cx="1470274" cy="338554"/>
          </a:xfrm>
          <a:prstGeom prst="rect">
            <a:avLst/>
          </a:prstGeom>
          <a:noFill/>
        </p:spPr>
        <p:txBody>
          <a:bodyPr wrap="none" rtlCol="0">
            <a:spAutoFit/>
          </a:bodyPr>
          <a:lstStyle/>
          <a:p>
            <a:r>
              <a:rPr kumimoji="1" lang="ja-JP" altLang="en-US" sz="1600" u="sng" dirty="0" smtClean="0"/>
              <a:t>■コンテナと</a:t>
            </a:r>
            <a:r>
              <a:rPr lang="ja-JP" altLang="en-US" sz="1600" u="sng" dirty="0"/>
              <a:t>は</a:t>
            </a:r>
            <a:endParaRPr kumimoji="1" lang="ja-JP" altLang="en-US" sz="1600" u="sng" dirty="0"/>
          </a:p>
        </p:txBody>
      </p:sp>
      <p:sp>
        <p:nvSpPr>
          <p:cNvPr id="7" name="角丸四角形 6"/>
          <p:cNvSpPr/>
          <p:nvPr/>
        </p:nvSpPr>
        <p:spPr>
          <a:xfrm>
            <a:off x="355600" y="978932"/>
            <a:ext cx="9982200" cy="506968"/>
          </a:xfrm>
          <a:prstGeom prst="roundRect">
            <a:avLst/>
          </a:prstGeom>
          <a:gradFill>
            <a:gsLst>
              <a:gs pos="0">
                <a:srgbClr val="FFFFCC"/>
              </a:gs>
              <a:gs pos="74000">
                <a:srgbClr val="FFFFCC"/>
              </a:gs>
              <a:gs pos="83000">
                <a:srgbClr val="FFFF00">
                  <a:alpha val="50000"/>
                </a:srgb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ホスト</a:t>
            </a:r>
            <a:r>
              <a:rPr kumimoji="1" lang="en-US" altLang="ja-JP" b="1" dirty="0" smtClean="0">
                <a:solidFill>
                  <a:schemeClr val="tx1"/>
                </a:solidFill>
              </a:rPr>
              <a:t>OS</a:t>
            </a:r>
            <a:r>
              <a:rPr kumimoji="1" lang="ja-JP" altLang="en-US" b="1" dirty="0" smtClean="0">
                <a:solidFill>
                  <a:schemeClr val="tx1"/>
                </a:solidFill>
              </a:rPr>
              <a:t>上にコンテナと呼ばれる領域を作成する仮想化技術で</a:t>
            </a:r>
            <a:r>
              <a:rPr kumimoji="1" lang="ja-JP" altLang="en-US" b="1" dirty="0" smtClean="0">
                <a:solidFill>
                  <a:srgbClr val="FF0000"/>
                </a:solidFill>
              </a:rPr>
              <a:t>コンテナ型仮想化</a:t>
            </a:r>
            <a:r>
              <a:rPr kumimoji="1" lang="ja-JP" altLang="en-US" b="1" dirty="0" smtClean="0">
                <a:solidFill>
                  <a:schemeClr val="tx1"/>
                </a:solidFill>
              </a:rPr>
              <a:t>と呼ばれる。</a:t>
            </a:r>
            <a:endParaRPr kumimoji="1" lang="ja-JP" altLang="en-US" b="1" dirty="0">
              <a:solidFill>
                <a:schemeClr val="tx1"/>
              </a:solidFill>
            </a:endParaRPr>
          </a:p>
        </p:txBody>
      </p:sp>
      <p:sp>
        <p:nvSpPr>
          <p:cNvPr id="3" name="正方形/長方形 2"/>
          <p:cNvSpPr/>
          <p:nvPr/>
        </p:nvSpPr>
        <p:spPr>
          <a:xfrm>
            <a:off x="355600" y="1947177"/>
            <a:ext cx="9982200" cy="1844325"/>
          </a:xfrm>
          <a:prstGeom prst="rect">
            <a:avLst/>
          </a:prstGeom>
          <a:solidFill>
            <a:schemeClr val="accent1">
              <a:lumMod val="20000"/>
              <a:lumOff val="80000"/>
              <a:alpha val="5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 name="テキスト ボックス 9"/>
          <p:cNvSpPr txBox="1"/>
          <p:nvPr/>
        </p:nvSpPr>
        <p:spPr>
          <a:xfrm>
            <a:off x="298562" y="1551990"/>
            <a:ext cx="1300356" cy="338554"/>
          </a:xfrm>
          <a:prstGeom prst="rect">
            <a:avLst/>
          </a:prstGeom>
          <a:noFill/>
        </p:spPr>
        <p:txBody>
          <a:bodyPr wrap="none" rtlCol="0">
            <a:spAutoFit/>
          </a:bodyPr>
          <a:lstStyle/>
          <a:p>
            <a:r>
              <a:rPr kumimoji="1" lang="ja-JP" altLang="en-US" sz="1600" u="sng" dirty="0" smtClean="0"/>
              <a:t>■特徴として</a:t>
            </a:r>
            <a:endParaRPr kumimoji="1" lang="ja-JP" altLang="en-US" sz="1600" u="sng" dirty="0"/>
          </a:p>
        </p:txBody>
      </p:sp>
      <p:sp>
        <p:nvSpPr>
          <p:cNvPr id="11" name="正方形/長方形 10"/>
          <p:cNvSpPr/>
          <p:nvPr/>
        </p:nvSpPr>
        <p:spPr>
          <a:xfrm>
            <a:off x="517502" y="6270047"/>
            <a:ext cx="9705997" cy="663476"/>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ホスト</a:t>
            </a:r>
            <a:r>
              <a:rPr kumimoji="1" lang="en-US" altLang="ja-JP" sz="2400" b="1" dirty="0" smtClean="0"/>
              <a:t>OS</a:t>
            </a:r>
          </a:p>
        </p:txBody>
      </p:sp>
      <p:sp>
        <p:nvSpPr>
          <p:cNvPr id="12" name="テキスト ボックス 11"/>
          <p:cNvSpPr txBox="1"/>
          <p:nvPr/>
        </p:nvSpPr>
        <p:spPr>
          <a:xfrm>
            <a:off x="298562" y="3865521"/>
            <a:ext cx="1723549" cy="338554"/>
          </a:xfrm>
          <a:prstGeom prst="rect">
            <a:avLst/>
          </a:prstGeom>
          <a:noFill/>
        </p:spPr>
        <p:txBody>
          <a:bodyPr wrap="none" rtlCol="0">
            <a:spAutoFit/>
          </a:bodyPr>
          <a:lstStyle/>
          <a:p>
            <a:r>
              <a:rPr lang="ja-JP" altLang="en-US" sz="1600" u="sng" dirty="0" smtClean="0"/>
              <a:t>■コンテナの</a:t>
            </a:r>
            <a:r>
              <a:rPr lang="ja-JP" altLang="en-US" sz="1600" u="sng" dirty="0"/>
              <a:t>構成</a:t>
            </a:r>
            <a:endParaRPr kumimoji="1" lang="ja-JP" altLang="en-US" sz="1600" u="sng" dirty="0"/>
          </a:p>
        </p:txBody>
      </p:sp>
      <p:sp>
        <p:nvSpPr>
          <p:cNvPr id="13" name="正方形/長方形 12"/>
          <p:cNvSpPr/>
          <p:nvPr/>
        </p:nvSpPr>
        <p:spPr>
          <a:xfrm>
            <a:off x="773236" y="5782437"/>
            <a:ext cx="2401763" cy="474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コンテナ</a:t>
            </a:r>
            <a:endParaRPr kumimoji="1" lang="ja-JP" altLang="en-US" b="1" dirty="0"/>
          </a:p>
        </p:txBody>
      </p:sp>
      <p:sp>
        <p:nvSpPr>
          <p:cNvPr id="14" name="正方形/長方形 13"/>
          <p:cNvSpPr/>
          <p:nvPr/>
        </p:nvSpPr>
        <p:spPr>
          <a:xfrm>
            <a:off x="3964736" y="5782437"/>
            <a:ext cx="2401763" cy="474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コンテナ</a:t>
            </a:r>
            <a:endParaRPr kumimoji="1" lang="ja-JP" altLang="en-US" b="1" dirty="0"/>
          </a:p>
        </p:txBody>
      </p:sp>
      <p:sp>
        <p:nvSpPr>
          <p:cNvPr id="15" name="正方形/長方形 14"/>
          <p:cNvSpPr/>
          <p:nvPr/>
        </p:nvSpPr>
        <p:spPr>
          <a:xfrm>
            <a:off x="7185534" y="5782654"/>
            <a:ext cx="2401763" cy="474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コンテナ</a:t>
            </a:r>
            <a:endParaRPr kumimoji="1" lang="ja-JP" altLang="en-US" b="1" dirty="0"/>
          </a:p>
        </p:txBody>
      </p:sp>
      <p:sp>
        <p:nvSpPr>
          <p:cNvPr id="16" name="正方形/長方形 15"/>
          <p:cNvSpPr/>
          <p:nvPr/>
        </p:nvSpPr>
        <p:spPr>
          <a:xfrm>
            <a:off x="912677" y="5396719"/>
            <a:ext cx="2198562" cy="3808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600" dirty="0" smtClean="0"/>
              <a:t>ミドルウェア・ランタイム</a:t>
            </a:r>
            <a:endParaRPr kumimoji="1" lang="ja-JP" altLang="en-US" sz="1600" dirty="0"/>
          </a:p>
        </p:txBody>
      </p:sp>
      <p:sp>
        <p:nvSpPr>
          <p:cNvPr id="18" name="正方形/長方形 17"/>
          <p:cNvSpPr/>
          <p:nvPr/>
        </p:nvSpPr>
        <p:spPr>
          <a:xfrm>
            <a:off x="912677" y="5003363"/>
            <a:ext cx="2198562" cy="3808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600" dirty="0" smtClean="0"/>
              <a:t>アプリケーション</a:t>
            </a:r>
            <a:endParaRPr kumimoji="1" lang="ja-JP" altLang="en-US" sz="1600" dirty="0"/>
          </a:p>
        </p:txBody>
      </p:sp>
      <p:cxnSp>
        <p:nvCxnSpPr>
          <p:cNvPr id="25" name="直線コネクタ 24"/>
          <p:cNvCxnSpPr/>
          <p:nvPr/>
        </p:nvCxnSpPr>
        <p:spPr>
          <a:xfrm>
            <a:off x="595436" y="4366501"/>
            <a:ext cx="0" cy="18918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3554536" y="4366501"/>
            <a:ext cx="0" cy="18918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742236" y="4366501"/>
            <a:ext cx="0" cy="18918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9904536" y="4353801"/>
            <a:ext cx="0" cy="18918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角丸四角形 29"/>
          <p:cNvSpPr/>
          <p:nvPr/>
        </p:nvSpPr>
        <p:spPr>
          <a:xfrm>
            <a:off x="457141" y="2130202"/>
            <a:ext cx="9766358" cy="388898"/>
          </a:xfrm>
          <a:prstGeom prst="roundRect">
            <a:avLst/>
          </a:prstGeom>
          <a:gradFill>
            <a:gsLst>
              <a:gs pos="0">
                <a:srgbClr val="FFFFCC"/>
              </a:gs>
              <a:gs pos="74000">
                <a:srgbClr val="FFFFCC"/>
              </a:gs>
              <a:gs pos="83000">
                <a:srgbClr val="FFFF00">
                  <a:alpha val="50000"/>
                </a:srgb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●ホスト</a:t>
            </a:r>
            <a:r>
              <a:rPr lang="en-US" altLang="ja-JP" sz="1600" dirty="0">
                <a:solidFill>
                  <a:schemeClr val="tx1"/>
                </a:solidFill>
              </a:rPr>
              <a:t>OS</a:t>
            </a:r>
            <a:r>
              <a:rPr lang="ja-JP" altLang="en-US" sz="1600" dirty="0">
                <a:solidFill>
                  <a:schemeClr val="tx1"/>
                </a:solidFill>
              </a:rPr>
              <a:t>上にコンテナと呼ばれる分離</a:t>
            </a:r>
            <a:r>
              <a:rPr lang="ja-JP" altLang="en-US" sz="1600" dirty="0" smtClean="0">
                <a:solidFill>
                  <a:schemeClr val="tx1"/>
                </a:solidFill>
              </a:rPr>
              <a:t>された</a:t>
            </a:r>
            <a:r>
              <a:rPr lang="ja-JP" altLang="en-US" sz="1600" dirty="0">
                <a:solidFill>
                  <a:schemeClr val="tx1"/>
                </a:solidFill>
              </a:rPr>
              <a:t>空間を構築</a:t>
            </a:r>
            <a:endParaRPr lang="ja-JP" altLang="en-US" sz="1600" dirty="0">
              <a:solidFill>
                <a:schemeClr val="tx1"/>
              </a:solidFill>
            </a:endParaRPr>
          </a:p>
        </p:txBody>
      </p:sp>
      <p:sp>
        <p:nvSpPr>
          <p:cNvPr id="31" name="角丸四角形 30"/>
          <p:cNvSpPr/>
          <p:nvPr/>
        </p:nvSpPr>
        <p:spPr>
          <a:xfrm>
            <a:off x="463521" y="3201593"/>
            <a:ext cx="9766358" cy="388898"/>
          </a:xfrm>
          <a:prstGeom prst="roundRect">
            <a:avLst/>
          </a:prstGeom>
          <a:gradFill>
            <a:gsLst>
              <a:gs pos="0">
                <a:srgbClr val="FFFFCC"/>
              </a:gs>
              <a:gs pos="74000">
                <a:srgbClr val="FFFFCC"/>
              </a:gs>
              <a:gs pos="83000">
                <a:srgbClr val="FFFF00">
                  <a:alpha val="50000"/>
                </a:srgb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solidFill>
                  <a:schemeClr val="tx1"/>
                </a:solidFill>
              </a:rPr>
              <a:t>●</a:t>
            </a:r>
            <a:r>
              <a:rPr lang="en-US" altLang="ja-JP" sz="1600" dirty="0" smtClean="0">
                <a:solidFill>
                  <a:schemeClr val="tx1"/>
                </a:solidFill>
              </a:rPr>
              <a:t>Docker</a:t>
            </a:r>
            <a:r>
              <a:rPr lang="ja-JP" altLang="en-US" sz="1600" dirty="0" smtClean="0">
                <a:solidFill>
                  <a:schemeClr val="tx1"/>
                </a:solidFill>
              </a:rPr>
              <a:t>等のコンテナツールを使う事でアプリケーション実行環境を自動構築が可能</a:t>
            </a:r>
            <a:endParaRPr lang="ja-JP" altLang="en-US" sz="1600" dirty="0">
              <a:solidFill>
                <a:schemeClr val="tx1"/>
              </a:solidFill>
            </a:endParaRPr>
          </a:p>
        </p:txBody>
      </p:sp>
      <p:sp>
        <p:nvSpPr>
          <p:cNvPr id="32" name="角丸四角形 31"/>
          <p:cNvSpPr/>
          <p:nvPr/>
        </p:nvSpPr>
        <p:spPr>
          <a:xfrm>
            <a:off x="457141" y="2652464"/>
            <a:ext cx="9766358" cy="388898"/>
          </a:xfrm>
          <a:prstGeom prst="roundRect">
            <a:avLst/>
          </a:prstGeom>
          <a:gradFill>
            <a:gsLst>
              <a:gs pos="0">
                <a:srgbClr val="FFFFCC"/>
              </a:gs>
              <a:gs pos="74000">
                <a:srgbClr val="FFFFCC"/>
              </a:gs>
              <a:gs pos="83000">
                <a:srgbClr val="FFFF00">
                  <a:alpha val="50000"/>
                </a:srgb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solidFill>
                  <a:schemeClr val="tx1"/>
                </a:solidFill>
              </a:rPr>
              <a:t>●分離された空間にそれぞれ</a:t>
            </a:r>
            <a:r>
              <a:rPr lang="en-US" altLang="ja-JP" sz="1600" dirty="0" smtClean="0">
                <a:solidFill>
                  <a:schemeClr val="tx1"/>
                </a:solidFill>
              </a:rPr>
              <a:t>OS</a:t>
            </a:r>
            <a:r>
              <a:rPr lang="ja-JP" altLang="en-US" sz="1600" dirty="0" smtClean="0">
                <a:solidFill>
                  <a:schemeClr val="tx1"/>
                </a:solidFill>
              </a:rPr>
              <a:t>の環境を構築する事で複数バージョンの</a:t>
            </a:r>
            <a:r>
              <a:rPr lang="en-US" altLang="ja-JP" sz="1600" dirty="0" smtClean="0">
                <a:solidFill>
                  <a:schemeClr val="tx1"/>
                </a:solidFill>
              </a:rPr>
              <a:t>OS</a:t>
            </a:r>
            <a:r>
              <a:rPr lang="ja-JP" altLang="en-US" sz="1600" dirty="0" smtClean="0">
                <a:solidFill>
                  <a:schemeClr val="tx1"/>
                </a:solidFill>
              </a:rPr>
              <a:t>をホスト</a:t>
            </a:r>
            <a:r>
              <a:rPr lang="en-US" altLang="ja-JP" sz="1600" dirty="0" smtClean="0">
                <a:solidFill>
                  <a:schemeClr val="tx1"/>
                </a:solidFill>
              </a:rPr>
              <a:t>OS</a:t>
            </a:r>
            <a:r>
              <a:rPr lang="ja-JP" altLang="en-US" sz="1600" dirty="0" smtClean="0">
                <a:solidFill>
                  <a:schemeClr val="tx1"/>
                </a:solidFill>
              </a:rPr>
              <a:t>上で実現可能</a:t>
            </a:r>
            <a:endParaRPr lang="ja-JP" altLang="en-US" sz="1600" dirty="0">
              <a:solidFill>
                <a:schemeClr val="tx1"/>
              </a:solidFill>
            </a:endParaRPr>
          </a:p>
        </p:txBody>
      </p:sp>
      <p:sp>
        <p:nvSpPr>
          <p:cNvPr id="33" name="テキスト ボックス 32"/>
          <p:cNvSpPr txBox="1"/>
          <p:nvPr/>
        </p:nvSpPr>
        <p:spPr>
          <a:xfrm>
            <a:off x="2650845" y="4548982"/>
            <a:ext cx="5439310" cy="338554"/>
          </a:xfrm>
          <a:prstGeom prst="rect">
            <a:avLst/>
          </a:prstGeom>
          <a:solidFill>
            <a:schemeClr val="bg1"/>
          </a:solidFill>
          <a:ln>
            <a:noFill/>
          </a:ln>
        </p:spPr>
        <p:txBody>
          <a:bodyPr wrap="none" rtlCol="0">
            <a:spAutoFit/>
          </a:bodyPr>
          <a:lstStyle/>
          <a:p>
            <a:r>
              <a:rPr kumimoji="1" lang="ja-JP" altLang="en-US" sz="1600" b="1" u="sng" dirty="0" smtClean="0">
                <a:solidFill>
                  <a:srgbClr val="FF0000"/>
                </a:solidFill>
              </a:rPr>
              <a:t>ゲスト</a:t>
            </a:r>
            <a:r>
              <a:rPr kumimoji="1" lang="en-US" altLang="ja-JP" sz="1600" b="1" u="sng" dirty="0" smtClean="0">
                <a:solidFill>
                  <a:srgbClr val="FF0000"/>
                </a:solidFill>
              </a:rPr>
              <a:t>OS</a:t>
            </a:r>
            <a:r>
              <a:rPr kumimoji="1" lang="ja-JP" altLang="en-US" sz="1600" b="1" u="sng" dirty="0" smtClean="0">
                <a:solidFill>
                  <a:srgbClr val="FF0000"/>
                </a:solidFill>
              </a:rPr>
              <a:t>無しで複数のアプリケーション実行環境を構築できる</a:t>
            </a:r>
            <a:endParaRPr kumimoji="1" lang="ja-JP" altLang="en-US" sz="1600" b="1" u="sng" dirty="0">
              <a:solidFill>
                <a:srgbClr val="FF0000"/>
              </a:solidFill>
            </a:endParaRPr>
          </a:p>
        </p:txBody>
      </p:sp>
      <p:sp>
        <p:nvSpPr>
          <p:cNvPr id="34" name="正方形/長方形 33"/>
          <p:cNvSpPr/>
          <p:nvPr/>
        </p:nvSpPr>
        <p:spPr>
          <a:xfrm>
            <a:off x="4075015" y="5386346"/>
            <a:ext cx="2198562" cy="3808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600" dirty="0" smtClean="0"/>
              <a:t>ミドルウェア・ランタイム</a:t>
            </a:r>
            <a:endParaRPr kumimoji="1" lang="ja-JP" altLang="en-US" sz="1600" dirty="0"/>
          </a:p>
        </p:txBody>
      </p:sp>
      <p:sp>
        <p:nvSpPr>
          <p:cNvPr id="35" name="正方形/長方形 34"/>
          <p:cNvSpPr/>
          <p:nvPr/>
        </p:nvSpPr>
        <p:spPr>
          <a:xfrm>
            <a:off x="4075015" y="4992990"/>
            <a:ext cx="2198562" cy="3808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600" dirty="0" smtClean="0"/>
              <a:t>アプリケーション</a:t>
            </a:r>
            <a:endParaRPr kumimoji="1" lang="ja-JP" altLang="en-US" sz="1600" dirty="0"/>
          </a:p>
        </p:txBody>
      </p:sp>
      <p:sp>
        <p:nvSpPr>
          <p:cNvPr id="36" name="正方形/長方形 35"/>
          <p:cNvSpPr/>
          <p:nvPr/>
        </p:nvSpPr>
        <p:spPr>
          <a:xfrm>
            <a:off x="7272710" y="5386346"/>
            <a:ext cx="2198562" cy="3808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600" dirty="0" smtClean="0"/>
              <a:t>ミドルウェア・ランタイム</a:t>
            </a:r>
            <a:endParaRPr kumimoji="1" lang="ja-JP" altLang="en-US" sz="1600" dirty="0"/>
          </a:p>
        </p:txBody>
      </p:sp>
      <p:sp>
        <p:nvSpPr>
          <p:cNvPr id="37" name="正方形/長方形 36"/>
          <p:cNvSpPr/>
          <p:nvPr/>
        </p:nvSpPr>
        <p:spPr>
          <a:xfrm>
            <a:off x="7272710" y="4992990"/>
            <a:ext cx="2198562" cy="3808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600" dirty="0" smtClean="0"/>
              <a:t>アプリケーション</a:t>
            </a:r>
            <a:endParaRPr kumimoji="1" lang="ja-JP" altLang="en-US" sz="1600" dirty="0"/>
          </a:p>
        </p:txBody>
      </p:sp>
    </p:spTree>
    <p:extLst>
      <p:ext uri="{BB962C8B-B14F-4D97-AF65-F5344CB8AC3E}">
        <p14:creationId xmlns:p14="http://schemas.microsoft.com/office/powerpoint/2010/main" val="2965871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ED8A0EF-F5B4-4572-888B-A40037D59371}" type="slidenum">
              <a:rPr kumimoji="1" lang="ja-JP" altLang="en-US" smtClean="0"/>
              <a:t>4</a:t>
            </a:fld>
            <a:endParaRPr kumimoji="1" lang="ja-JP" altLang="en-US"/>
          </a:p>
        </p:txBody>
      </p:sp>
      <p:sp>
        <p:nvSpPr>
          <p:cNvPr id="5" name="タイトル 1"/>
          <p:cNvSpPr>
            <a:spLocks noGrp="1"/>
          </p:cNvSpPr>
          <p:nvPr>
            <p:ph type="title"/>
          </p:nvPr>
        </p:nvSpPr>
        <p:spPr>
          <a:xfrm>
            <a:off x="225908" y="41564"/>
            <a:ext cx="9221689" cy="463390"/>
          </a:xfrm>
        </p:spPr>
        <p:txBody>
          <a:bodyPr>
            <a:noAutofit/>
          </a:bodyPr>
          <a:lstStyle/>
          <a:p>
            <a:r>
              <a:rPr lang="ja-JP" altLang="en-US" sz="2800" b="1" u="sng" dirty="0" smtClean="0">
                <a:solidFill>
                  <a:schemeClr val="bg1"/>
                </a:solidFill>
              </a:rPr>
              <a:t>ハイパーバイザー型仮想化との比較</a:t>
            </a:r>
            <a:endParaRPr kumimoji="1" lang="ja-JP" altLang="en-US" sz="2800" b="1" u="sng" dirty="0">
              <a:solidFill>
                <a:schemeClr val="bg1"/>
              </a:solidFill>
            </a:endParaRPr>
          </a:p>
        </p:txBody>
      </p:sp>
      <p:sp>
        <p:nvSpPr>
          <p:cNvPr id="3" name="正方形/長方形 2"/>
          <p:cNvSpPr/>
          <p:nvPr/>
        </p:nvSpPr>
        <p:spPr>
          <a:xfrm>
            <a:off x="165100" y="876300"/>
            <a:ext cx="4762500" cy="4064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ハイバーバイザー型</a:t>
            </a:r>
            <a:r>
              <a:rPr lang="ja-JP" altLang="en-US" b="1" dirty="0" smtClean="0"/>
              <a:t>仮想化</a:t>
            </a:r>
            <a:endParaRPr lang="en-US" altLang="ja-JP" b="1" dirty="0"/>
          </a:p>
        </p:txBody>
      </p:sp>
      <p:sp>
        <p:nvSpPr>
          <p:cNvPr id="6" name="正方形/長方形 5"/>
          <p:cNvSpPr/>
          <p:nvPr/>
        </p:nvSpPr>
        <p:spPr>
          <a:xfrm>
            <a:off x="5651500" y="876300"/>
            <a:ext cx="4889500" cy="4064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コンテナ型仮想化</a:t>
            </a:r>
            <a:endParaRPr lang="en-US" altLang="ja-JP" b="1" dirty="0"/>
          </a:p>
        </p:txBody>
      </p:sp>
      <p:sp>
        <p:nvSpPr>
          <p:cNvPr id="7" name="正方形/長方形 6"/>
          <p:cNvSpPr/>
          <p:nvPr/>
        </p:nvSpPr>
        <p:spPr>
          <a:xfrm>
            <a:off x="165100" y="1282700"/>
            <a:ext cx="4762500" cy="57240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51500" y="1282700"/>
            <a:ext cx="4889500" cy="57240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311650" y="1543050"/>
            <a:ext cx="1905000" cy="419100"/>
          </a:xfrm>
          <a:prstGeom prst="rect">
            <a:avLst/>
          </a:prstGeom>
          <a:gradFill>
            <a:gsLst>
              <a:gs pos="0">
                <a:schemeClr val="accent1">
                  <a:lumMod val="5000"/>
                  <a:lumOff val="95000"/>
                </a:schemeClr>
              </a:gs>
              <a:gs pos="58000">
                <a:srgbClr val="FFFFCC"/>
              </a:gs>
              <a:gs pos="53648">
                <a:srgbClr val="FFFF77"/>
              </a:gs>
              <a:gs pos="83000">
                <a:srgbClr val="FFFF00"/>
              </a:gs>
              <a:gs pos="100000">
                <a:srgbClr val="FFFF00"/>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b="1" dirty="0">
              <a:solidFill>
                <a:schemeClr val="tx1"/>
              </a:solidFill>
            </a:endParaRPr>
          </a:p>
        </p:txBody>
      </p:sp>
      <p:cxnSp>
        <p:nvCxnSpPr>
          <p:cNvPr id="11" name="直線コネクタ 10"/>
          <p:cNvCxnSpPr/>
          <p:nvPr/>
        </p:nvCxnSpPr>
        <p:spPr>
          <a:xfrm flipV="1">
            <a:off x="165100" y="2222500"/>
            <a:ext cx="4762500" cy="25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5651500" y="2222500"/>
            <a:ext cx="4889500" cy="127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4311650" y="2508250"/>
            <a:ext cx="1905000" cy="419100"/>
          </a:xfrm>
          <a:prstGeom prst="rect">
            <a:avLst/>
          </a:prstGeom>
          <a:gradFill>
            <a:gsLst>
              <a:gs pos="0">
                <a:schemeClr val="accent1">
                  <a:lumMod val="5000"/>
                  <a:lumOff val="95000"/>
                </a:schemeClr>
              </a:gs>
              <a:gs pos="58000">
                <a:srgbClr val="FFFFCC"/>
              </a:gs>
              <a:gs pos="53648">
                <a:srgbClr val="FFFF77"/>
              </a:gs>
              <a:gs pos="83000">
                <a:srgbClr val="FFFF00"/>
              </a:gs>
              <a:gs pos="100000">
                <a:srgbClr val="FFFF00"/>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p:nvCxnSpPr>
        <p:spPr>
          <a:xfrm flipV="1">
            <a:off x="165100" y="3187700"/>
            <a:ext cx="4762500" cy="25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5651500" y="3187700"/>
            <a:ext cx="4889500" cy="25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4311650" y="3531925"/>
            <a:ext cx="1905000" cy="419100"/>
          </a:xfrm>
          <a:prstGeom prst="rect">
            <a:avLst/>
          </a:prstGeom>
          <a:gradFill>
            <a:gsLst>
              <a:gs pos="0">
                <a:schemeClr val="accent1">
                  <a:lumMod val="5000"/>
                  <a:lumOff val="95000"/>
                </a:schemeClr>
              </a:gs>
              <a:gs pos="58000">
                <a:srgbClr val="FFFFCC"/>
              </a:gs>
              <a:gs pos="53648">
                <a:srgbClr val="FFFF77"/>
              </a:gs>
              <a:gs pos="83000">
                <a:srgbClr val="FFFF00"/>
              </a:gs>
              <a:gs pos="100000">
                <a:srgbClr val="FFFF00"/>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flipV="1">
            <a:off x="165100" y="4211375"/>
            <a:ext cx="4762500" cy="25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V="1">
            <a:off x="5651500" y="4211375"/>
            <a:ext cx="4889500" cy="4487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311650" y="4497125"/>
            <a:ext cx="1905000" cy="419100"/>
          </a:xfrm>
          <a:prstGeom prst="rect">
            <a:avLst/>
          </a:prstGeom>
          <a:gradFill>
            <a:gsLst>
              <a:gs pos="0">
                <a:schemeClr val="accent1">
                  <a:lumMod val="5000"/>
                  <a:lumOff val="95000"/>
                </a:schemeClr>
              </a:gs>
              <a:gs pos="58000">
                <a:srgbClr val="FFFFCC"/>
              </a:gs>
              <a:gs pos="53648">
                <a:srgbClr val="FFFF77"/>
              </a:gs>
              <a:gs pos="83000">
                <a:srgbClr val="FFFF00"/>
              </a:gs>
              <a:gs pos="100000">
                <a:srgbClr val="FFFF00"/>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p:cNvCxnSpPr/>
          <p:nvPr/>
        </p:nvCxnSpPr>
        <p:spPr>
          <a:xfrm flipV="1">
            <a:off x="165100" y="5176575"/>
            <a:ext cx="4762500" cy="25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5651500" y="5176575"/>
            <a:ext cx="4889500" cy="3241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4311650" y="5494737"/>
            <a:ext cx="1905000" cy="419100"/>
          </a:xfrm>
          <a:prstGeom prst="rect">
            <a:avLst/>
          </a:prstGeom>
          <a:gradFill>
            <a:gsLst>
              <a:gs pos="0">
                <a:schemeClr val="accent1">
                  <a:lumMod val="5000"/>
                  <a:lumOff val="95000"/>
                </a:schemeClr>
              </a:gs>
              <a:gs pos="58000">
                <a:srgbClr val="FFFFCC"/>
              </a:gs>
              <a:gs pos="53648">
                <a:srgbClr val="FFFF77"/>
              </a:gs>
              <a:gs pos="83000">
                <a:srgbClr val="FFFF00"/>
              </a:gs>
              <a:gs pos="100000">
                <a:srgbClr val="FFFF00"/>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flipV="1">
            <a:off x="165100" y="6174187"/>
            <a:ext cx="4762500" cy="25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5651500" y="6174187"/>
            <a:ext cx="4889500" cy="25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4311650" y="6370180"/>
            <a:ext cx="1905000" cy="419100"/>
          </a:xfrm>
          <a:prstGeom prst="rect">
            <a:avLst/>
          </a:prstGeom>
          <a:gradFill>
            <a:gsLst>
              <a:gs pos="0">
                <a:schemeClr val="accent1">
                  <a:lumMod val="5000"/>
                  <a:lumOff val="95000"/>
                </a:schemeClr>
              </a:gs>
              <a:gs pos="58000">
                <a:srgbClr val="FFFFCC"/>
              </a:gs>
              <a:gs pos="53648">
                <a:srgbClr val="FFFF77"/>
              </a:gs>
              <a:gs pos="83000">
                <a:srgbClr val="FFFF00"/>
              </a:gs>
              <a:gs pos="100000">
                <a:srgbClr val="FFFF00"/>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4520931" y="1626969"/>
            <a:ext cx="1502334" cy="338554"/>
          </a:xfrm>
          <a:prstGeom prst="rect">
            <a:avLst/>
          </a:prstGeom>
          <a:noFill/>
        </p:spPr>
        <p:txBody>
          <a:bodyPr wrap="none" rtlCol="0">
            <a:spAutoFit/>
          </a:bodyPr>
          <a:lstStyle/>
          <a:p>
            <a:r>
              <a:rPr lang="ja-JP" altLang="en-US" sz="1600" b="1" dirty="0"/>
              <a:t>リソース</a:t>
            </a:r>
            <a:r>
              <a:rPr lang="ja-JP" altLang="en-US" sz="1600" b="1" dirty="0" smtClean="0"/>
              <a:t>消費量</a:t>
            </a:r>
            <a:endParaRPr lang="ja-JP" altLang="en-US" sz="1600" b="1" dirty="0"/>
          </a:p>
        </p:txBody>
      </p:sp>
      <p:sp>
        <p:nvSpPr>
          <p:cNvPr id="46" name="テキスト ボックス 45"/>
          <p:cNvSpPr txBox="1"/>
          <p:nvPr/>
        </p:nvSpPr>
        <p:spPr>
          <a:xfrm>
            <a:off x="4708301" y="2582798"/>
            <a:ext cx="1162498" cy="338554"/>
          </a:xfrm>
          <a:prstGeom prst="rect">
            <a:avLst/>
          </a:prstGeom>
          <a:noFill/>
        </p:spPr>
        <p:txBody>
          <a:bodyPr wrap="none" rtlCol="0">
            <a:spAutoFit/>
          </a:bodyPr>
          <a:lstStyle/>
          <a:p>
            <a:r>
              <a:rPr lang="ja-JP" altLang="en-US" sz="1600" b="1" dirty="0" smtClean="0"/>
              <a:t>起動の速さ</a:t>
            </a:r>
            <a:endParaRPr lang="ja-JP" altLang="en-US" sz="1600" b="1" dirty="0"/>
          </a:p>
        </p:txBody>
      </p:sp>
    </p:spTree>
    <p:extLst>
      <p:ext uri="{BB962C8B-B14F-4D97-AF65-F5344CB8AC3E}">
        <p14:creationId xmlns:p14="http://schemas.microsoft.com/office/powerpoint/2010/main" val="3276217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ED8A0EF-F5B4-4572-888B-A40037D59371}" type="slidenum">
              <a:rPr kumimoji="1" lang="ja-JP" altLang="en-US" smtClean="0"/>
              <a:t>5</a:t>
            </a:fld>
            <a:endParaRPr kumimoji="1" lang="ja-JP" altLang="en-US" dirty="0"/>
          </a:p>
        </p:txBody>
      </p:sp>
      <p:sp>
        <p:nvSpPr>
          <p:cNvPr id="5" name="タイトル 1"/>
          <p:cNvSpPr>
            <a:spLocks noGrp="1"/>
          </p:cNvSpPr>
          <p:nvPr>
            <p:ph type="title"/>
          </p:nvPr>
        </p:nvSpPr>
        <p:spPr>
          <a:xfrm>
            <a:off x="225908" y="41564"/>
            <a:ext cx="9221689" cy="463390"/>
          </a:xfrm>
        </p:spPr>
        <p:txBody>
          <a:bodyPr>
            <a:noAutofit/>
          </a:bodyPr>
          <a:lstStyle/>
          <a:p>
            <a:r>
              <a:rPr lang="ja-JP" altLang="en-US" sz="2800" b="1" u="sng" dirty="0" smtClean="0">
                <a:solidFill>
                  <a:schemeClr val="bg1"/>
                </a:solidFill>
                <a:latin typeface="+mj-ea"/>
              </a:rPr>
              <a:t>コンテナを構成する技術</a:t>
            </a:r>
            <a:endParaRPr kumimoji="1" lang="ja-JP" altLang="en-US" sz="2800" b="1" u="sng" dirty="0">
              <a:solidFill>
                <a:schemeClr val="bg1"/>
              </a:solidFill>
              <a:latin typeface="+mj-ea"/>
            </a:endParaRPr>
          </a:p>
        </p:txBody>
      </p:sp>
      <p:sp>
        <p:nvSpPr>
          <p:cNvPr id="6" name="テキスト ボックス 5"/>
          <p:cNvSpPr txBox="1"/>
          <p:nvPr/>
        </p:nvSpPr>
        <p:spPr>
          <a:xfrm>
            <a:off x="304800" y="609600"/>
            <a:ext cx="1928733" cy="338554"/>
          </a:xfrm>
          <a:prstGeom prst="rect">
            <a:avLst/>
          </a:prstGeom>
          <a:noFill/>
        </p:spPr>
        <p:txBody>
          <a:bodyPr wrap="none" rtlCol="0">
            <a:spAutoFit/>
          </a:bodyPr>
          <a:lstStyle/>
          <a:p>
            <a:r>
              <a:rPr kumimoji="1" lang="ja-JP" altLang="en-US" sz="1600" u="sng" dirty="0" smtClean="0"/>
              <a:t>■コンテナ実行環境</a:t>
            </a:r>
            <a:endParaRPr kumimoji="1" lang="ja-JP" altLang="en-US" sz="1600" u="sng" dirty="0"/>
          </a:p>
        </p:txBody>
      </p:sp>
      <p:sp>
        <p:nvSpPr>
          <p:cNvPr id="7" name="正方形/長方形 6"/>
          <p:cNvSpPr/>
          <p:nvPr/>
        </p:nvSpPr>
        <p:spPr>
          <a:xfrm>
            <a:off x="225908" y="965200"/>
            <a:ext cx="2466492" cy="40008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Docker</a:t>
            </a:r>
            <a:endParaRPr lang="en-US" altLang="ja-JP" sz="2000" b="1" dirty="0"/>
          </a:p>
        </p:txBody>
      </p:sp>
      <p:sp>
        <p:nvSpPr>
          <p:cNvPr id="8" name="正方形/長方形 7"/>
          <p:cNvSpPr/>
          <p:nvPr/>
        </p:nvSpPr>
        <p:spPr>
          <a:xfrm>
            <a:off x="225908" y="1371600"/>
            <a:ext cx="2466492" cy="18415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04800" y="3298796"/>
            <a:ext cx="2089033" cy="338554"/>
          </a:xfrm>
          <a:prstGeom prst="rect">
            <a:avLst/>
          </a:prstGeom>
          <a:noFill/>
        </p:spPr>
        <p:txBody>
          <a:bodyPr wrap="none" rtlCol="0">
            <a:spAutoFit/>
          </a:bodyPr>
          <a:lstStyle/>
          <a:p>
            <a:r>
              <a:rPr kumimoji="1" lang="ja-JP" altLang="en-US" sz="1600" u="sng" dirty="0" smtClean="0"/>
              <a:t>■コンテナ管理ツール</a:t>
            </a:r>
            <a:endParaRPr kumimoji="1" lang="ja-JP" altLang="en-US" sz="1600" u="sng" dirty="0"/>
          </a:p>
        </p:txBody>
      </p:sp>
      <p:sp>
        <p:nvSpPr>
          <p:cNvPr id="18" name="正方形/長方形 17"/>
          <p:cNvSpPr/>
          <p:nvPr/>
        </p:nvSpPr>
        <p:spPr>
          <a:xfrm>
            <a:off x="2692400" y="965200"/>
            <a:ext cx="2466492" cy="40008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Linux</a:t>
            </a:r>
            <a:r>
              <a:rPr lang="ja-JP" altLang="en-US" sz="2000" b="1" dirty="0" smtClean="0"/>
              <a:t>コンテナ</a:t>
            </a:r>
            <a:endParaRPr lang="en-US" altLang="ja-JP" sz="2000" b="1" dirty="0"/>
          </a:p>
        </p:txBody>
      </p:sp>
      <p:sp>
        <p:nvSpPr>
          <p:cNvPr id="19" name="正方形/長方形 18"/>
          <p:cNvSpPr/>
          <p:nvPr/>
        </p:nvSpPr>
        <p:spPr>
          <a:xfrm>
            <a:off x="2692400" y="1371600"/>
            <a:ext cx="2466492" cy="18415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5158892" y="959512"/>
            <a:ext cx="2466492" cy="40008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err="1"/>
              <a:t>gVisor</a:t>
            </a:r>
            <a:endParaRPr lang="en-US" altLang="ja-JP" sz="2000" b="1" dirty="0"/>
          </a:p>
        </p:txBody>
      </p:sp>
      <p:sp>
        <p:nvSpPr>
          <p:cNvPr id="21" name="正方形/長方形 20"/>
          <p:cNvSpPr/>
          <p:nvPr/>
        </p:nvSpPr>
        <p:spPr>
          <a:xfrm>
            <a:off x="5158892" y="1365912"/>
            <a:ext cx="2466492" cy="18415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7625384" y="965200"/>
            <a:ext cx="2466492" cy="40008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err="1"/>
              <a:t>containerd</a:t>
            </a:r>
            <a:endParaRPr lang="en-US" altLang="ja-JP" sz="2000" b="1" dirty="0"/>
          </a:p>
        </p:txBody>
      </p:sp>
      <p:sp>
        <p:nvSpPr>
          <p:cNvPr id="23" name="正方形/長方形 22"/>
          <p:cNvSpPr/>
          <p:nvPr/>
        </p:nvSpPr>
        <p:spPr>
          <a:xfrm>
            <a:off x="7625384" y="1371600"/>
            <a:ext cx="2466492" cy="18415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25908" y="3637350"/>
            <a:ext cx="9865968" cy="40008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err="1" smtClean="0"/>
              <a:t>Kubernates</a:t>
            </a:r>
            <a:endParaRPr lang="en-US" altLang="ja-JP" sz="2000" b="1" dirty="0"/>
          </a:p>
        </p:txBody>
      </p:sp>
      <p:sp>
        <p:nvSpPr>
          <p:cNvPr id="25" name="正方形/長方形 24"/>
          <p:cNvSpPr/>
          <p:nvPr/>
        </p:nvSpPr>
        <p:spPr>
          <a:xfrm>
            <a:off x="225908" y="4043750"/>
            <a:ext cx="9865968" cy="107435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25908" y="5228054"/>
            <a:ext cx="2496196" cy="338554"/>
          </a:xfrm>
          <a:prstGeom prst="rect">
            <a:avLst/>
          </a:prstGeom>
          <a:solidFill>
            <a:schemeClr val="bg1"/>
          </a:solidFill>
          <a:ln>
            <a:noFill/>
          </a:ln>
        </p:spPr>
        <p:txBody>
          <a:bodyPr wrap="none" rtlCol="0">
            <a:spAutoFit/>
          </a:bodyPr>
          <a:lstStyle/>
          <a:p>
            <a:r>
              <a:rPr lang="ja-JP" altLang="en-US" sz="1600" b="1" u="sng" dirty="0" smtClean="0">
                <a:solidFill>
                  <a:srgbClr val="FF0000"/>
                </a:solidFill>
              </a:rPr>
              <a:t>ピックアップする技術として</a:t>
            </a:r>
            <a:endParaRPr kumimoji="1" lang="ja-JP" altLang="en-US" sz="1600" b="1" u="sng" dirty="0">
              <a:solidFill>
                <a:srgbClr val="FF0000"/>
              </a:solidFill>
            </a:endParaRPr>
          </a:p>
        </p:txBody>
      </p:sp>
      <p:sp>
        <p:nvSpPr>
          <p:cNvPr id="30" name="角丸四角形 29"/>
          <p:cNvSpPr/>
          <p:nvPr/>
        </p:nvSpPr>
        <p:spPr>
          <a:xfrm>
            <a:off x="304800" y="5590866"/>
            <a:ext cx="4797859" cy="466705"/>
          </a:xfrm>
          <a:prstGeom prst="roundRect">
            <a:avLst/>
          </a:prstGeom>
          <a:gradFill>
            <a:gsLst>
              <a:gs pos="0">
                <a:srgbClr val="FFFFCC"/>
              </a:gs>
              <a:gs pos="74000">
                <a:srgbClr val="FFFFCC"/>
              </a:gs>
              <a:gs pos="83000">
                <a:srgbClr val="FFFF00">
                  <a:alpha val="50000"/>
                </a:srgb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600" u="sng" dirty="0">
              <a:solidFill>
                <a:schemeClr val="tx1"/>
              </a:solidFill>
            </a:endParaRPr>
          </a:p>
        </p:txBody>
      </p:sp>
      <p:sp>
        <p:nvSpPr>
          <p:cNvPr id="2" name="テキスト ボックス 1"/>
          <p:cNvSpPr txBox="1"/>
          <p:nvPr/>
        </p:nvSpPr>
        <p:spPr>
          <a:xfrm>
            <a:off x="1882835" y="5633878"/>
            <a:ext cx="912173" cy="400110"/>
          </a:xfrm>
          <a:prstGeom prst="rect">
            <a:avLst/>
          </a:prstGeom>
          <a:noFill/>
        </p:spPr>
        <p:txBody>
          <a:bodyPr wrap="none" rtlCol="0">
            <a:spAutoFit/>
          </a:bodyPr>
          <a:lstStyle/>
          <a:p>
            <a:r>
              <a:rPr lang="en-US" altLang="ja-JP" sz="2000" dirty="0" smtClean="0"/>
              <a:t>Docker</a:t>
            </a:r>
            <a:endParaRPr lang="en-US" altLang="ja-JP" sz="2000" dirty="0"/>
          </a:p>
        </p:txBody>
      </p:sp>
      <p:sp>
        <p:nvSpPr>
          <p:cNvPr id="31" name="角丸四角形 30"/>
          <p:cNvSpPr/>
          <p:nvPr/>
        </p:nvSpPr>
        <p:spPr>
          <a:xfrm>
            <a:off x="5267327" y="5590866"/>
            <a:ext cx="4797859" cy="466705"/>
          </a:xfrm>
          <a:prstGeom prst="roundRect">
            <a:avLst/>
          </a:prstGeom>
          <a:gradFill>
            <a:gsLst>
              <a:gs pos="0">
                <a:srgbClr val="FFFFCC"/>
              </a:gs>
              <a:gs pos="74000">
                <a:srgbClr val="FFFFCC"/>
              </a:gs>
              <a:gs pos="83000">
                <a:srgbClr val="FFFF00">
                  <a:alpha val="50000"/>
                </a:srgb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600" u="sng" dirty="0">
              <a:solidFill>
                <a:schemeClr val="tx1"/>
              </a:solidFill>
            </a:endParaRPr>
          </a:p>
        </p:txBody>
      </p:sp>
      <p:sp>
        <p:nvSpPr>
          <p:cNvPr id="32" name="テキスト ボックス 31"/>
          <p:cNvSpPr txBox="1"/>
          <p:nvPr/>
        </p:nvSpPr>
        <p:spPr>
          <a:xfrm>
            <a:off x="6651714" y="5632727"/>
            <a:ext cx="1369734" cy="400110"/>
          </a:xfrm>
          <a:prstGeom prst="rect">
            <a:avLst/>
          </a:prstGeom>
          <a:noFill/>
        </p:spPr>
        <p:txBody>
          <a:bodyPr wrap="none" rtlCol="0">
            <a:spAutoFit/>
          </a:bodyPr>
          <a:lstStyle/>
          <a:p>
            <a:r>
              <a:rPr lang="en-US" altLang="ja-JP" sz="2000" dirty="0" err="1" smtClean="0"/>
              <a:t>Kubernates</a:t>
            </a:r>
            <a:endParaRPr lang="en-US" altLang="ja-JP" sz="2400" dirty="0"/>
          </a:p>
        </p:txBody>
      </p:sp>
      <p:sp>
        <p:nvSpPr>
          <p:cNvPr id="33" name="正方形/長方形 32"/>
          <p:cNvSpPr/>
          <p:nvPr/>
        </p:nvSpPr>
        <p:spPr>
          <a:xfrm>
            <a:off x="304800" y="6128146"/>
            <a:ext cx="9787076" cy="1105195"/>
          </a:xfrm>
          <a:prstGeom prst="rect">
            <a:avLst/>
          </a:prstGeom>
          <a:solidFill>
            <a:schemeClr val="accent1">
              <a:lumMod val="20000"/>
              <a:lumOff val="80000"/>
              <a:alpha val="5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4" name="テキスト ボックス 33"/>
          <p:cNvSpPr txBox="1"/>
          <p:nvPr/>
        </p:nvSpPr>
        <p:spPr>
          <a:xfrm>
            <a:off x="304800" y="6202293"/>
            <a:ext cx="1095172" cy="338554"/>
          </a:xfrm>
          <a:prstGeom prst="rect">
            <a:avLst/>
          </a:prstGeom>
          <a:noFill/>
        </p:spPr>
        <p:txBody>
          <a:bodyPr wrap="none" rtlCol="0">
            <a:spAutoFit/>
          </a:bodyPr>
          <a:lstStyle/>
          <a:p>
            <a:r>
              <a:rPr lang="ja-JP" altLang="en-US" sz="1600" u="sng" dirty="0" smtClean="0"/>
              <a:t>理由とし</a:t>
            </a:r>
            <a:r>
              <a:rPr lang="ja-JP" altLang="en-US" sz="1600" u="sng" dirty="0"/>
              <a:t>て</a:t>
            </a:r>
            <a:endParaRPr kumimoji="1" lang="ja-JP" altLang="en-US" sz="1600" u="sng" dirty="0"/>
          </a:p>
        </p:txBody>
      </p:sp>
      <p:sp>
        <p:nvSpPr>
          <p:cNvPr id="35" name="テキスト ボックス 34"/>
          <p:cNvSpPr txBox="1"/>
          <p:nvPr/>
        </p:nvSpPr>
        <p:spPr>
          <a:xfrm>
            <a:off x="295072" y="6540847"/>
            <a:ext cx="7371185" cy="338554"/>
          </a:xfrm>
          <a:prstGeom prst="rect">
            <a:avLst/>
          </a:prstGeom>
          <a:noFill/>
        </p:spPr>
        <p:txBody>
          <a:bodyPr wrap="none" rtlCol="0">
            <a:spAutoFit/>
          </a:bodyPr>
          <a:lstStyle/>
          <a:p>
            <a:r>
              <a:rPr kumimoji="1" lang="ja-JP" altLang="en-US" sz="1600" dirty="0" smtClean="0"/>
              <a:t>●</a:t>
            </a:r>
            <a:r>
              <a:rPr lang="en-US" altLang="ja-JP" sz="1600" dirty="0" smtClean="0"/>
              <a:t>AWS</a:t>
            </a:r>
            <a:r>
              <a:rPr lang="ja-JP" altLang="en-US" sz="1600" dirty="0" smtClean="0"/>
              <a:t>・</a:t>
            </a:r>
            <a:r>
              <a:rPr lang="en-US" altLang="ja-JP" sz="1600" dirty="0" smtClean="0"/>
              <a:t>Azure</a:t>
            </a:r>
            <a:r>
              <a:rPr lang="ja-JP" altLang="en-US" sz="1600" dirty="0" smtClean="0"/>
              <a:t>・</a:t>
            </a:r>
            <a:r>
              <a:rPr lang="en-US" altLang="ja-JP" sz="1600" dirty="0" smtClean="0"/>
              <a:t>GCP(Google Cloud Platform)</a:t>
            </a:r>
            <a:r>
              <a:rPr lang="ja-JP" altLang="en-US" sz="1600" dirty="0" smtClean="0"/>
              <a:t>等のコンテナサービスに採用されている。</a:t>
            </a:r>
            <a:endParaRPr kumimoji="1" lang="ja-JP" altLang="en-US" sz="1600" dirty="0"/>
          </a:p>
        </p:txBody>
      </p:sp>
    </p:spTree>
    <p:extLst>
      <p:ext uri="{BB962C8B-B14F-4D97-AF65-F5344CB8AC3E}">
        <p14:creationId xmlns:p14="http://schemas.microsoft.com/office/powerpoint/2010/main" val="2927950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ED8A0EF-F5B4-4572-888B-A40037D59371}" type="slidenum">
              <a:rPr kumimoji="1" lang="ja-JP" altLang="en-US" smtClean="0"/>
              <a:t>6</a:t>
            </a:fld>
            <a:endParaRPr kumimoji="1" lang="ja-JP" altLang="en-US"/>
          </a:p>
        </p:txBody>
      </p:sp>
      <p:sp>
        <p:nvSpPr>
          <p:cNvPr id="5" name="タイトル 1"/>
          <p:cNvSpPr>
            <a:spLocks noGrp="1"/>
          </p:cNvSpPr>
          <p:nvPr>
            <p:ph type="title"/>
          </p:nvPr>
        </p:nvSpPr>
        <p:spPr>
          <a:xfrm>
            <a:off x="225908" y="41564"/>
            <a:ext cx="9221689" cy="463390"/>
          </a:xfrm>
        </p:spPr>
        <p:txBody>
          <a:bodyPr>
            <a:noAutofit/>
          </a:bodyPr>
          <a:lstStyle/>
          <a:p>
            <a:r>
              <a:rPr kumimoji="1" lang="en-US" altLang="ja-JP" sz="2800" b="1" u="sng" dirty="0" smtClean="0">
                <a:solidFill>
                  <a:schemeClr val="bg1"/>
                </a:solidFill>
                <a:latin typeface="+mj-ea"/>
              </a:rPr>
              <a:t>Docker</a:t>
            </a:r>
            <a:endParaRPr kumimoji="1" lang="ja-JP" altLang="en-US" sz="2800" b="1" u="sng" dirty="0">
              <a:solidFill>
                <a:schemeClr val="bg1"/>
              </a:solidFill>
              <a:latin typeface="+mj-ea"/>
            </a:endParaRPr>
          </a:p>
        </p:txBody>
      </p:sp>
      <p:sp>
        <p:nvSpPr>
          <p:cNvPr id="6" name="テキスト ボックス 5"/>
          <p:cNvSpPr txBox="1"/>
          <p:nvPr/>
        </p:nvSpPr>
        <p:spPr>
          <a:xfrm>
            <a:off x="304800" y="609600"/>
            <a:ext cx="1335430" cy="338554"/>
          </a:xfrm>
          <a:prstGeom prst="rect">
            <a:avLst/>
          </a:prstGeom>
          <a:noFill/>
        </p:spPr>
        <p:txBody>
          <a:bodyPr wrap="none" rtlCol="0">
            <a:spAutoFit/>
          </a:bodyPr>
          <a:lstStyle/>
          <a:p>
            <a:r>
              <a:rPr kumimoji="1" lang="ja-JP" altLang="en-US" sz="1600" u="sng" dirty="0" smtClean="0"/>
              <a:t>■</a:t>
            </a:r>
            <a:r>
              <a:rPr kumimoji="1" lang="en-US" altLang="ja-JP" sz="1600" u="sng" dirty="0" smtClean="0"/>
              <a:t>Docker</a:t>
            </a:r>
            <a:r>
              <a:rPr kumimoji="1" lang="ja-JP" altLang="en-US" sz="1600" u="sng" dirty="0" smtClean="0"/>
              <a:t>とは</a:t>
            </a:r>
            <a:endParaRPr kumimoji="1" lang="ja-JP" altLang="en-US" sz="1600" u="sng" dirty="0"/>
          </a:p>
        </p:txBody>
      </p:sp>
      <p:sp>
        <p:nvSpPr>
          <p:cNvPr id="8" name="角丸四角形 7"/>
          <p:cNvSpPr/>
          <p:nvPr/>
        </p:nvSpPr>
        <p:spPr>
          <a:xfrm>
            <a:off x="355600" y="978932"/>
            <a:ext cx="9982200" cy="506968"/>
          </a:xfrm>
          <a:prstGeom prst="roundRect">
            <a:avLst/>
          </a:prstGeom>
          <a:gradFill>
            <a:gsLst>
              <a:gs pos="0">
                <a:srgbClr val="FFFFCC"/>
              </a:gs>
              <a:gs pos="74000">
                <a:srgbClr val="FFFFCC"/>
              </a:gs>
              <a:gs pos="83000">
                <a:srgbClr val="FFFF00">
                  <a:alpha val="50000"/>
                </a:srgb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コンテナ実行環境</a:t>
            </a:r>
            <a:endParaRPr kumimoji="1" lang="ja-JP" altLang="en-US" b="1" dirty="0">
              <a:solidFill>
                <a:schemeClr val="tx1"/>
              </a:solidFill>
            </a:endParaRPr>
          </a:p>
        </p:txBody>
      </p:sp>
      <p:sp>
        <p:nvSpPr>
          <p:cNvPr id="9" name="テキスト ボックス 8"/>
          <p:cNvSpPr txBox="1"/>
          <p:nvPr/>
        </p:nvSpPr>
        <p:spPr>
          <a:xfrm>
            <a:off x="304800" y="2319894"/>
            <a:ext cx="2204258" cy="338554"/>
          </a:xfrm>
          <a:prstGeom prst="rect">
            <a:avLst/>
          </a:prstGeom>
          <a:noFill/>
        </p:spPr>
        <p:txBody>
          <a:bodyPr wrap="none" rtlCol="0">
            <a:spAutoFit/>
          </a:bodyPr>
          <a:lstStyle/>
          <a:p>
            <a:r>
              <a:rPr kumimoji="1" lang="ja-JP" altLang="en-US" sz="1600" u="sng" dirty="0" smtClean="0"/>
              <a:t>■</a:t>
            </a:r>
            <a:r>
              <a:rPr kumimoji="1" lang="en-US" altLang="ja-JP" sz="1600" u="sng" dirty="0" smtClean="0"/>
              <a:t>Docker</a:t>
            </a:r>
            <a:r>
              <a:rPr kumimoji="1" lang="ja-JP" altLang="en-US" sz="1600" u="sng" dirty="0" smtClean="0"/>
              <a:t>実行環境構成</a:t>
            </a:r>
            <a:endParaRPr kumimoji="1" lang="ja-JP" altLang="en-US" sz="1600" u="sng" dirty="0"/>
          </a:p>
        </p:txBody>
      </p:sp>
    </p:spTree>
    <p:extLst>
      <p:ext uri="{BB962C8B-B14F-4D97-AF65-F5344CB8AC3E}">
        <p14:creationId xmlns:p14="http://schemas.microsoft.com/office/powerpoint/2010/main" val="902151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ED8A0EF-F5B4-4572-888B-A40037D59371}" type="slidenum">
              <a:rPr kumimoji="1" lang="ja-JP" altLang="en-US" smtClean="0"/>
              <a:t>7</a:t>
            </a:fld>
            <a:endParaRPr kumimoji="1" lang="ja-JP" altLang="en-US"/>
          </a:p>
        </p:txBody>
      </p:sp>
      <p:sp>
        <p:nvSpPr>
          <p:cNvPr id="5" name="タイトル 1"/>
          <p:cNvSpPr>
            <a:spLocks noGrp="1"/>
          </p:cNvSpPr>
          <p:nvPr>
            <p:ph type="title"/>
          </p:nvPr>
        </p:nvSpPr>
        <p:spPr>
          <a:xfrm>
            <a:off x="225908" y="41564"/>
            <a:ext cx="9221689" cy="463390"/>
          </a:xfrm>
        </p:spPr>
        <p:txBody>
          <a:bodyPr>
            <a:noAutofit/>
          </a:bodyPr>
          <a:lstStyle/>
          <a:p>
            <a:r>
              <a:rPr kumimoji="1" lang="en-US" altLang="ja-JP" sz="2800" b="1" u="sng" dirty="0" err="1" smtClean="0">
                <a:solidFill>
                  <a:schemeClr val="bg1"/>
                </a:solidFill>
                <a:latin typeface="+mj-ea"/>
              </a:rPr>
              <a:t>Kubernates</a:t>
            </a:r>
            <a:endParaRPr kumimoji="1" lang="ja-JP" altLang="en-US" sz="2800" b="1" u="sng" dirty="0">
              <a:solidFill>
                <a:schemeClr val="bg1"/>
              </a:solidFill>
              <a:latin typeface="+mj-ea"/>
            </a:endParaRPr>
          </a:p>
        </p:txBody>
      </p:sp>
      <p:sp>
        <p:nvSpPr>
          <p:cNvPr id="6" name="テキスト ボックス 5"/>
          <p:cNvSpPr txBox="1"/>
          <p:nvPr/>
        </p:nvSpPr>
        <p:spPr>
          <a:xfrm>
            <a:off x="304800" y="609600"/>
            <a:ext cx="1698607" cy="338554"/>
          </a:xfrm>
          <a:prstGeom prst="rect">
            <a:avLst/>
          </a:prstGeom>
          <a:noFill/>
        </p:spPr>
        <p:txBody>
          <a:bodyPr wrap="none" rtlCol="0">
            <a:spAutoFit/>
          </a:bodyPr>
          <a:lstStyle/>
          <a:p>
            <a:r>
              <a:rPr kumimoji="1" lang="ja-JP" altLang="en-US" sz="1600" u="sng" dirty="0" smtClean="0"/>
              <a:t>■</a:t>
            </a:r>
            <a:r>
              <a:rPr lang="en-US" altLang="ja-JP" sz="1600" u="sng" dirty="0" err="1"/>
              <a:t>Kubernates</a:t>
            </a:r>
            <a:r>
              <a:rPr kumimoji="1" lang="ja-JP" altLang="en-US" sz="1600" u="sng" dirty="0" smtClean="0"/>
              <a:t>とは</a:t>
            </a:r>
            <a:endParaRPr kumimoji="1" lang="ja-JP" altLang="en-US" sz="1600" u="sng" dirty="0"/>
          </a:p>
        </p:txBody>
      </p:sp>
      <p:sp>
        <p:nvSpPr>
          <p:cNvPr id="7" name="角丸四角形 6"/>
          <p:cNvSpPr/>
          <p:nvPr/>
        </p:nvSpPr>
        <p:spPr>
          <a:xfrm>
            <a:off x="355600" y="978932"/>
            <a:ext cx="9982200" cy="506968"/>
          </a:xfrm>
          <a:prstGeom prst="roundRect">
            <a:avLst/>
          </a:prstGeom>
          <a:gradFill>
            <a:gsLst>
              <a:gs pos="0">
                <a:srgbClr val="FFFFCC"/>
              </a:gs>
              <a:gs pos="74000">
                <a:srgbClr val="FFFFCC"/>
              </a:gs>
              <a:gs pos="83000">
                <a:srgbClr val="FFFF00">
                  <a:alpha val="50000"/>
                </a:srgb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コンテナ管理ツール</a:t>
            </a:r>
            <a:endParaRPr kumimoji="1" lang="ja-JP" altLang="en-US" b="1" dirty="0">
              <a:solidFill>
                <a:schemeClr val="tx1"/>
              </a:solidFill>
            </a:endParaRPr>
          </a:p>
        </p:txBody>
      </p:sp>
      <p:sp>
        <p:nvSpPr>
          <p:cNvPr id="8" name="テキスト ボックス 7"/>
          <p:cNvSpPr txBox="1"/>
          <p:nvPr/>
        </p:nvSpPr>
        <p:spPr>
          <a:xfrm>
            <a:off x="304800" y="2319894"/>
            <a:ext cx="2613921" cy="338554"/>
          </a:xfrm>
          <a:prstGeom prst="rect">
            <a:avLst/>
          </a:prstGeom>
          <a:noFill/>
        </p:spPr>
        <p:txBody>
          <a:bodyPr wrap="none" rtlCol="0">
            <a:spAutoFit/>
          </a:bodyPr>
          <a:lstStyle/>
          <a:p>
            <a:r>
              <a:rPr kumimoji="1" lang="ja-JP" altLang="en-US" sz="1600" u="sng" dirty="0" smtClean="0"/>
              <a:t>■</a:t>
            </a:r>
            <a:r>
              <a:rPr lang="en-US" altLang="ja-JP" sz="1600" u="sng" dirty="0"/>
              <a:t> </a:t>
            </a:r>
            <a:r>
              <a:rPr lang="en-US" altLang="ja-JP" sz="1600" u="sng" dirty="0" err="1"/>
              <a:t>Kubernates</a:t>
            </a:r>
            <a:r>
              <a:rPr kumimoji="1" lang="ja-JP" altLang="en-US" sz="1600" u="sng" dirty="0" smtClean="0"/>
              <a:t>実行環境構成</a:t>
            </a:r>
            <a:endParaRPr kumimoji="1" lang="ja-JP" altLang="en-US" sz="1600" u="sng" dirty="0"/>
          </a:p>
        </p:txBody>
      </p:sp>
    </p:spTree>
    <p:extLst>
      <p:ext uri="{BB962C8B-B14F-4D97-AF65-F5344CB8AC3E}">
        <p14:creationId xmlns:p14="http://schemas.microsoft.com/office/powerpoint/2010/main" val="4209241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ED8A0EF-F5B4-4572-888B-A40037D59371}" type="slidenum">
              <a:rPr kumimoji="1" lang="ja-JP" altLang="en-US" smtClean="0"/>
              <a:t>8</a:t>
            </a:fld>
            <a:endParaRPr kumimoji="1" lang="ja-JP" altLang="en-US"/>
          </a:p>
        </p:txBody>
      </p:sp>
      <p:sp>
        <p:nvSpPr>
          <p:cNvPr id="5" name="タイトル 1"/>
          <p:cNvSpPr>
            <a:spLocks noGrp="1"/>
          </p:cNvSpPr>
          <p:nvPr>
            <p:ph type="title"/>
          </p:nvPr>
        </p:nvSpPr>
        <p:spPr>
          <a:xfrm>
            <a:off x="225908" y="41564"/>
            <a:ext cx="9221689" cy="463390"/>
          </a:xfrm>
        </p:spPr>
        <p:txBody>
          <a:bodyPr>
            <a:noAutofit/>
          </a:bodyPr>
          <a:lstStyle/>
          <a:p>
            <a:r>
              <a:rPr kumimoji="1" lang="ja-JP" altLang="en-US" sz="2800" b="1" u="sng" dirty="0" smtClean="0">
                <a:solidFill>
                  <a:schemeClr val="bg1"/>
                </a:solidFill>
                <a:latin typeface="+mj-ea"/>
              </a:rPr>
              <a:t>開発環境での</a:t>
            </a:r>
            <a:r>
              <a:rPr kumimoji="1" lang="en-US" altLang="ja-JP" sz="2800" b="1" u="sng" dirty="0" smtClean="0">
                <a:solidFill>
                  <a:schemeClr val="bg1"/>
                </a:solidFill>
                <a:latin typeface="+mj-ea"/>
              </a:rPr>
              <a:t>Docker</a:t>
            </a:r>
            <a:r>
              <a:rPr kumimoji="1" lang="ja-JP" altLang="en-US" sz="2800" b="1" u="sng" dirty="0" smtClean="0">
                <a:solidFill>
                  <a:schemeClr val="bg1"/>
                </a:solidFill>
                <a:latin typeface="+mj-ea"/>
              </a:rPr>
              <a:t>の使用</a:t>
            </a:r>
            <a:endParaRPr kumimoji="1" lang="ja-JP" altLang="en-US" sz="2800" b="1" u="sng" dirty="0">
              <a:solidFill>
                <a:schemeClr val="bg1"/>
              </a:solidFill>
              <a:latin typeface="+mj-ea"/>
            </a:endParaRPr>
          </a:p>
        </p:txBody>
      </p:sp>
      <p:sp>
        <p:nvSpPr>
          <p:cNvPr id="6" name="テキスト ボックス 5"/>
          <p:cNvSpPr txBox="1"/>
          <p:nvPr/>
        </p:nvSpPr>
        <p:spPr>
          <a:xfrm>
            <a:off x="304800" y="609600"/>
            <a:ext cx="1031051" cy="338554"/>
          </a:xfrm>
          <a:prstGeom prst="rect">
            <a:avLst/>
          </a:prstGeom>
          <a:noFill/>
        </p:spPr>
        <p:txBody>
          <a:bodyPr wrap="none" rtlCol="0">
            <a:spAutoFit/>
          </a:bodyPr>
          <a:lstStyle/>
          <a:p>
            <a:r>
              <a:rPr kumimoji="1" lang="ja-JP" altLang="en-US" sz="1600" u="sng" dirty="0" smtClean="0"/>
              <a:t>■</a:t>
            </a:r>
            <a:r>
              <a:rPr lang="ja-JP" altLang="en-US" sz="1600" u="sng" dirty="0" smtClean="0"/>
              <a:t>対象</a:t>
            </a:r>
            <a:r>
              <a:rPr lang="en-US" altLang="ja-JP" sz="1600" u="sng" dirty="0" smtClean="0"/>
              <a:t>O</a:t>
            </a:r>
            <a:r>
              <a:rPr lang="en-US" altLang="ja-JP" sz="1600" u="sng" dirty="0"/>
              <a:t>S</a:t>
            </a:r>
            <a:endParaRPr kumimoji="1" lang="ja-JP" altLang="en-US" sz="1600" u="sng" dirty="0"/>
          </a:p>
        </p:txBody>
      </p:sp>
      <p:sp>
        <p:nvSpPr>
          <p:cNvPr id="7" name="正方形/長方形 6"/>
          <p:cNvSpPr/>
          <p:nvPr/>
        </p:nvSpPr>
        <p:spPr>
          <a:xfrm>
            <a:off x="429108" y="1052800"/>
            <a:ext cx="9865968" cy="40008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smtClean="0"/>
              <a:t>Windows7, Windows 8.1</a:t>
            </a:r>
            <a:endParaRPr lang="en-US" altLang="ja-JP" sz="2000" b="1" dirty="0"/>
          </a:p>
        </p:txBody>
      </p:sp>
      <p:sp>
        <p:nvSpPr>
          <p:cNvPr id="8" name="正方形/長方形 7"/>
          <p:cNvSpPr/>
          <p:nvPr/>
        </p:nvSpPr>
        <p:spPr>
          <a:xfrm>
            <a:off x="429108" y="1459200"/>
            <a:ext cx="9865968" cy="107435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9108" y="2549000"/>
            <a:ext cx="9865968" cy="40008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smtClean="0"/>
              <a:t>Windows 10</a:t>
            </a:r>
            <a:endParaRPr lang="en-US" altLang="ja-JP" sz="2000" b="1" dirty="0"/>
          </a:p>
        </p:txBody>
      </p:sp>
      <p:sp>
        <p:nvSpPr>
          <p:cNvPr id="10" name="正方形/長方形 9"/>
          <p:cNvSpPr/>
          <p:nvPr/>
        </p:nvSpPr>
        <p:spPr>
          <a:xfrm>
            <a:off x="429108" y="2955400"/>
            <a:ext cx="9865968" cy="107435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29108" y="4023438"/>
            <a:ext cx="9865968" cy="40008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smtClean="0"/>
              <a:t>Linux</a:t>
            </a:r>
            <a:endParaRPr lang="en-US" altLang="ja-JP" sz="2000" b="1" dirty="0"/>
          </a:p>
        </p:txBody>
      </p:sp>
      <p:sp>
        <p:nvSpPr>
          <p:cNvPr id="12" name="正方形/長方形 11"/>
          <p:cNvSpPr/>
          <p:nvPr/>
        </p:nvSpPr>
        <p:spPr>
          <a:xfrm>
            <a:off x="423701" y="4445288"/>
            <a:ext cx="9865968" cy="107435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29108" y="5504188"/>
            <a:ext cx="9865968" cy="40008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smtClean="0"/>
              <a:t>Mac OS</a:t>
            </a:r>
            <a:endParaRPr lang="en-US" altLang="ja-JP" sz="2000" b="1" dirty="0"/>
          </a:p>
        </p:txBody>
      </p:sp>
      <p:sp>
        <p:nvSpPr>
          <p:cNvPr id="14" name="正方形/長方形 13"/>
          <p:cNvSpPr/>
          <p:nvPr/>
        </p:nvSpPr>
        <p:spPr>
          <a:xfrm>
            <a:off x="429108" y="5910588"/>
            <a:ext cx="9865968" cy="107435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530708" y="1547004"/>
            <a:ext cx="2259145" cy="338554"/>
          </a:xfrm>
          <a:prstGeom prst="rect">
            <a:avLst/>
          </a:prstGeom>
          <a:noFill/>
        </p:spPr>
        <p:txBody>
          <a:bodyPr wrap="none" rtlCol="0">
            <a:spAutoFit/>
          </a:bodyPr>
          <a:lstStyle/>
          <a:p>
            <a:r>
              <a:rPr lang="ja-JP" altLang="en-US" sz="1600" dirty="0" smtClean="0"/>
              <a:t>●</a:t>
            </a:r>
            <a:r>
              <a:rPr lang="en-US" altLang="ja-JP" sz="1600" dirty="0" err="1" smtClean="0"/>
              <a:t>Dokcer</a:t>
            </a:r>
            <a:r>
              <a:rPr lang="ja-JP" altLang="en-US" sz="1600" dirty="0" smtClean="0"/>
              <a:t> </a:t>
            </a:r>
            <a:r>
              <a:rPr lang="en-US" altLang="ja-JP" sz="1600" dirty="0" err="1" smtClean="0"/>
              <a:t>ToolBox</a:t>
            </a:r>
            <a:r>
              <a:rPr lang="ja-JP" altLang="en-US" sz="1600" dirty="0" smtClean="0"/>
              <a:t>を使用</a:t>
            </a:r>
            <a:endParaRPr kumimoji="1" lang="ja-JP" altLang="en-US" sz="1600" dirty="0"/>
          </a:p>
        </p:txBody>
      </p:sp>
      <p:sp>
        <p:nvSpPr>
          <p:cNvPr id="17" name="テキスト ボックス 16"/>
          <p:cNvSpPr txBox="1"/>
          <p:nvPr/>
        </p:nvSpPr>
        <p:spPr>
          <a:xfrm>
            <a:off x="530707" y="1837233"/>
            <a:ext cx="4695516" cy="338554"/>
          </a:xfrm>
          <a:prstGeom prst="rect">
            <a:avLst/>
          </a:prstGeom>
          <a:noFill/>
        </p:spPr>
        <p:txBody>
          <a:bodyPr wrap="none" rtlCol="0">
            <a:spAutoFit/>
          </a:bodyPr>
          <a:lstStyle/>
          <a:p>
            <a:r>
              <a:rPr lang="ja-JP" altLang="en-US" sz="1600" dirty="0" smtClean="0"/>
              <a:t>●</a:t>
            </a:r>
            <a:r>
              <a:rPr lang="en-US" altLang="ja-JP" sz="1600" dirty="0" smtClean="0"/>
              <a:t>OS</a:t>
            </a:r>
            <a:r>
              <a:rPr lang="ja-JP" altLang="en-US" sz="1600" dirty="0" smtClean="0"/>
              <a:t>が</a:t>
            </a:r>
            <a:r>
              <a:rPr lang="en-US" altLang="ja-JP" sz="1600" dirty="0" smtClean="0"/>
              <a:t>64bit(</a:t>
            </a:r>
            <a:r>
              <a:rPr lang="ja-JP" altLang="en-US" sz="1600" dirty="0" smtClean="0"/>
              <a:t>仮想化に対応している必要があるため</a:t>
            </a:r>
            <a:r>
              <a:rPr lang="en-US" altLang="ja-JP" sz="1600" dirty="0" smtClean="0"/>
              <a:t>)</a:t>
            </a:r>
            <a:endParaRPr kumimoji="1" lang="ja-JP" altLang="en-US" sz="1600" dirty="0"/>
          </a:p>
        </p:txBody>
      </p:sp>
      <p:sp>
        <p:nvSpPr>
          <p:cNvPr id="18" name="テキスト ボックス 17"/>
          <p:cNvSpPr txBox="1"/>
          <p:nvPr/>
        </p:nvSpPr>
        <p:spPr>
          <a:xfrm>
            <a:off x="530707" y="2155224"/>
            <a:ext cx="5547481" cy="338554"/>
          </a:xfrm>
          <a:prstGeom prst="rect">
            <a:avLst/>
          </a:prstGeom>
          <a:noFill/>
        </p:spPr>
        <p:txBody>
          <a:bodyPr wrap="none" rtlCol="0">
            <a:spAutoFit/>
          </a:bodyPr>
          <a:lstStyle/>
          <a:p>
            <a:r>
              <a:rPr lang="ja-JP" altLang="en-US" sz="1600" dirty="0" smtClean="0"/>
              <a:t>●</a:t>
            </a:r>
            <a:r>
              <a:rPr lang="en-US" altLang="ja-JP" sz="1600" dirty="0" smtClean="0"/>
              <a:t>Hyper-V</a:t>
            </a:r>
            <a:r>
              <a:rPr lang="ja-JP" altLang="en-US" sz="1600" dirty="0" smtClean="0"/>
              <a:t>が無効になっている事</a:t>
            </a:r>
            <a:r>
              <a:rPr lang="en-US" altLang="ja-JP" sz="1600" dirty="0" smtClean="0"/>
              <a:t>(</a:t>
            </a:r>
            <a:r>
              <a:rPr lang="en-US" altLang="ja-JP" sz="1600" dirty="0" err="1" smtClean="0"/>
              <a:t>VirtualBox</a:t>
            </a:r>
            <a:r>
              <a:rPr lang="ja-JP" altLang="en-US" sz="1600" dirty="0" smtClean="0"/>
              <a:t>と共存不可のため</a:t>
            </a:r>
            <a:r>
              <a:rPr lang="en-US" altLang="ja-JP" sz="1600" dirty="0" smtClean="0"/>
              <a:t>)</a:t>
            </a:r>
            <a:endParaRPr kumimoji="1" lang="ja-JP" altLang="en-US" sz="1600" dirty="0"/>
          </a:p>
        </p:txBody>
      </p:sp>
      <p:sp>
        <p:nvSpPr>
          <p:cNvPr id="19" name="テキスト ボックス 18"/>
          <p:cNvSpPr txBox="1"/>
          <p:nvPr/>
        </p:nvSpPr>
        <p:spPr>
          <a:xfrm>
            <a:off x="530707" y="3027172"/>
            <a:ext cx="2672014" cy="338554"/>
          </a:xfrm>
          <a:prstGeom prst="rect">
            <a:avLst/>
          </a:prstGeom>
          <a:noFill/>
        </p:spPr>
        <p:txBody>
          <a:bodyPr wrap="none" rtlCol="0">
            <a:spAutoFit/>
          </a:bodyPr>
          <a:lstStyle/>
          <a:p>
            <a:r>
              <a:rPr lang="ja-JP" altLang="en-US" sz="1600" dirty="0" smtClean="0"/>
              <a:t>●</a:t>
            </a:r>
            <a:r>
              <a:rPr lang="en-US" altLang="ja-JP" sz="1600" dirty="0" err="1" smtClean="0"/>
              <a:t>Dokcer</a:t>
            </a:r>
            <a:r>
              <a:rPr lang="ja-JP" altLang="en-US" sz="1600" dirty="0" smtClean="0"/>
              <a:t> </a:t>
            </a:r>
            <a:r>
              <a:rPr lang="en-US" altLang="ja-JP" sz="1600" dirty="0" smtClean="0"/>
              <a:t>for Windows</a:t>
            </a:r>
            <a:r>
              <a:rPr lang="ja-JP" altLang="en-US" sz="1600" dirty="0" smtClean="0"/>
              <a:t>を使用</a:t>
            </a:r>
            <a:endParaRPr kumimoji="1" lang="ja-JP" altLang="en-US" sz="1600" dirty="0"/>
          </a:p>
        </p:txBody>
      </p:sp>
      <p:sp>
        <p:nvSpPr>
          <p:cNvPr id="20" name="テキスト ボックス 19"/>
          <p:cNvSpPr txBox="1"/>
          <p:nvPr/>
        </p:nvSpPr>
        <p:spPr>
          <a:xfrm>
            <a:off x="530707" y="3681728"/>
            <a:ext cx="2996333" cy="338554"/>
          </a:xfrm>
          <a:prstGeom prst="rect">
            <a:avLst/>
          </a:prstGeom>
          <a:noFill/>
        </p:spPr>
        <p:txBody>
          <a:bodyPr wrap="none" rtlCol="0">
            <a:spAutoFit/>
          </a:bodyPr>
          <a:lstStyle/>
          <a:p>
            <a:r>
              <a:rPr lang="ja-JP" altLang="en-US" sz="1600" dirty="0" smtClean="0"/>
              <a:t>●</a:t>
            </a:r>
            <a:r>
              <a:rPr lang="en-US" altLang="ja-JP" sz="1600" dirty="0" smtClean="0"/>
              <a:t>Hyper-V</a:t>
            </a:r>
            <a:r>
              <a:rPr lang="ja-JP" altLang="en-US" sz="1600" dirty="0" smtClean="0"/>
              <a:t>が有効になっている事</a:t>
            </a:r>
            <a:endParaRPr kumimoji="1" lang="ja-JP" altLang="en-US" sz="1600" dirty="0"/>
          </a:p>
        </p:txBody>
      </p:sp>
      <p:sp>
        <p:nvSpPr>
          <p:cNvPr id="21" name="テキスト ボックス 20"/>
          <p:cNvSpPr txBox="1"/>
          <p:nvPr/>
        </p:nvSpPr>
        <p:spPr>
          <a:xfrm>
            <a:off x="530707" y="3388768"/>
            <a:ext cx="3044423" cy="338554"/>
          </a:xfrm>
          <a:prstGeom prst="rect">
            <a:avLst/>
          </a:prstGeom>
          <a:noFill/>
        </p:spPr>
        <p:txBody>
          <a:bodyPr wrap="none" rtlCol="0">
            <a:spAutoFit/>
          </a:bodyPr>
          <a:lstStyle/>
          <a:p>
            <a:r>
              <a:rPr lang="ja-JP" altLang="en-US" sz="1600" dirty="0" smtClean="0"/>
              <a:t>●仮想化が有効になっている事</a:t>
            </a:r>
            <a:endParaRPr kumimoji="1" lang="ja-JP" altLang="en-US" sz="1600" dirty="0"/>
          </a:p>
        </p:txBody>
      </p:sp>
      <p:sp>
        <p:nvSpPr>
          <p:cNvPr id="22" name="テキスト ボックス 21"/>
          <p:cNvSpPr txBox="1"/>
          <p:nvPr/>
        </p:nvSpPr>
        <p:spPr>
          <a:xfrm>
            <a:off x="530707" y="4500510"/>
            <a:ext cx="3182090" cy="338554"/>
          </a:xfrm>
          <a:prstGeom prst="rect">
            <a:avLst/>
          </a:prstGeom>
          <a:noFill/>
        </p:spPr>
        <p:txBody>
          <a:bodyPr wrap="none" rtlCol="0">
            <a:spAutoFit/>
          </a:bodyPr>
          <a:lstStyle/>
          <a:p>
            <a:r>
              <a:rPr lang="ja-JP" altLang="en-US" sz="1600" dirty="0" smtClean="0"/>
              <a:t>●</a:t>
            </a:r>
            <a:r>
              <a:rPr lang="en-US" altLang="ja-JP" sz="1600" dirty="0" smtClean="0"/>
              <a:t>yum</a:t>
            </a:r>
            <a:r>
              <a:rPr lang="ja-JP" altLang="en-US" sz="1600" dirty="0" smtClean="0"/>
              <a:t>より</a:t>
            </a:r>
            <a:r>
              <a:rPr lang="en-US" altLang="ja-JP" sz="1600" dirty="0" err="1" smtClean="0"/>
              <a:t>docker</a:t>
            </a:r>
            <a:r>
              <a:rPr lang="en-US" altLang="ja-JP" sz="1600" dirty="0" smtClean="0"/>
              <a:t> </a:t>
            </a:r>
            <a:r>
              <a:rPr lang="en-US" altLang="ja-JP" sz="1600" dirty="0" err="1" smtClean="0"/>
              <a:t>ce</a:t>
            </a:r>
            <a:r>
              <a:rPr lang="ja-JP" altLang="en-US" sz="1600" dirty="0" smtClean="0"/>
              <a:t>をインストール</a:t>
            </a:r>
            <a:endParaRPr kumimoji="1" lang="ja-JP" altLang="en-US" sz="1600" dirty="0"/>
          </a:p>
        </p:txBody>
      </p:sp>
      <p:sp>
        <p:nvSpPr>
          <p:cNvPr id="23" name="テキスト ボックス 22"/>
          <p:cNvSpPr txBox="1"/>
          <p:nvPr/>
        </p:nvSpPr>
        <p:spPr>
          <a:xfrm>
            <a:off x="461873" y="5996710"/>
            <a:ext cx="2323585" cy="338554"/>
          </a:xfrm>
          <a:prstGeom prst="rect">
            <a:avLst/>
          </a:prstGeom>
          <a:noFill/>
        </p:spPr>
        <p:txBody>
          <a:bodyPr wrap="none" rtlCol="0">
            <a:spAutoFit/>
          </a:bodyPr>
          <a:lstStyle/>
          <a:p>
            <a:r>
              <a:rPr lang="ja-JP" altLang="en-US" sz="1600" dirty="0" smtClean="0"/>
              <a:t>●</a:t>
            </a:r>
            <a:r>
              <a:rPr lang="en-US" altLang="ja-JP" sz="1600" dirty="0" err="1" smtClean="0"/>
              <a:t>Dokcer</a:t>
            </a:r>
            <a:r>
              <a:rPr lang="en-US" altLang="ja-JP" sz="1600" dirty="0" smtClean="0"/>
              <a:t> for Mac</a:t>
            </a:r>
            <a:r>
              <a:rPr lang="ja-JP" altLang="en-US" sz="1600" dirty="0" smtClean="0"/>
              <a:t>を使用</a:t>
            </a:r>
            <a:endParaRPr kumimoji="1" lang="ja-JP" altLang="en-US" sz="1600" dirty="0"/>
          </a:p>
        </p:txBody>
      </p:sp>
    </p:spTree>
    <p:extLst>
      <p:ext uri="{BB962C8B-B14F-4D97-AF65-F5344CB8AC3E}">
        <p14:creationId xmlns:p14="http://schemas.microsoft.com/office/powerpoint/2010/main" val="1693741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ED8A0EF-F5B4-4572-888B-A40037D59371}" type="slidenum">
              <a:rPr kumimoji="1" lang="ja-JP" altLang="en-US" smtClean="0"/>
              <a:t>9</a:t>
            </a:fld>
            <a:endParaRPr kumimoji="1" lang="ja-JP" altLang="en-US"/>
          </a:p>
        </p:txBody>
      </p:sp>
      <p:sp>
        <p:nvSpPr>
          <p:cNvPr id="5" name="タイトル 1"/>
          <p:cNvSpPr>
            <a:spLocks noGrp="1"/>
          </p:cNvSpPr>
          <p:nvPr>
            <p:ph type="title"/>
          </p:nvPr>
        </p:nvSpPr>
        <p:spPr>
          <a:xfrm>
            <a:off x="225908" y="41564"/>
            <a:ext cx="9221689" cy="463390"/>
          </a:xfrm>
        </p:spPr>
        <p:txBody>
          <a:bodyPr>
            <a:noAutofit/>
          </a:bodyPr>
          <a:lstStyle/>
          <a:p>
            <a:r>
              <a:rPr lang="ja-JP" altLang="en-US" sz="2800" b="1" u="sng" dirty="0" smtClean="0">
                <a:solidFill>
                  <a:schemeClr val="bg1"/>
                </a:solidFill>
                <a:latin typeface="+mj-ea"/>
              </a:rPr>
              <a:t>コンテナ構築までの流れ</a:t>
            </a:r>
            <a:endParaRPr kumimoji="1" lang="ja-JP" altLang="en-US" sz="2800" b="1" u="sng" dirty="0">
              <a:solidFill>
                <a:schemeClr val="bg1"/>
              </a:solidFill>
              <a:latin typeface="+mj-ea"/>
            </a:endParaRPr>
          </a:p>
        </p:txBody>
      </p:sp>
    </p:spTree>
    <p:extLst>
      <p:ext uri="{BB962C8B-B14F-4D97-AF65-F5344CB8AC3E}">
        <p14:creationId xmlns:p14="http://schemas.microsoft.com/office/powerpoint/2010/main" val="4180570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06EFBEC-3317-4396-8E05-AC7860BE0683}" vid="{7D1EB860-56CF-4EC3-BA5D-6B96CCC3EC8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presentation_tp_027</Template>
  <TotalTime>2647</TotalTime>
  <Words>551</Words>
  <Application>Microsoft Office PowerPoint</Application>
  <PresentationFormat>ユーザー設定</PresentationFormat>
  <Paragraphs>137</Paragraphs>
  <Slides>9</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コンテナサービス調査</vt:lpstr>
      <vt:lpstr>はじめに</vt:lpstr>
      <vt:lpstr>コンテナとは</vt:lpstr>
      <vt:lpstr>ハイパーバイザー型仮想化との比較</vt:lpstr>
      <vt:lpstr>コンテナを構成する技術</vt:lpstr>
      <vt:lpstr>Docker</vt:lpstr>
      <vt:lpstr>Kubernates</vt:lpstr>
      <vt:lpstr>開発環境でのDockerの使用</vt:lpstr>
      <vt:lpstr>コンテナ構築までの流れ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プロジェクト管理手法</dc:title>
  <dc:creator>永田隆行</dc:creator>
  <cp:lastModifiedBy>永田 隆行</cp:lastModifiedBy>
  <cp:revision>130</cp:revision>
  <dcterms:created xsi:type="dcterms:W3CDTF">2017-12-23T11:15:55Z</dcterms:created>
  <dcterms:modified xsi:type="dcterms:W3CDTF">2018-05-29T18:27:46Z</dcterms:modified>
</cp:coreProperties>
</file>