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8" r:id="rId4"/>
    <p:sldId id="269" r:id="rId5"/>
    <p:sldId id="270" r:id="rId6"/>
    <p:sldId id="271" r:id="rId7"/>
    <p:sldId id="272" r:id="rId8"/>
    <p:sldId id="274" r:id="rId9"/>
    <p:sldId id="273" r:id="rId10"/>
    <p:sldId id="276" r:id="rId11"/>
    <p:sldId id="277" r:id="rId12"/>
    <p:sldId id="280" r:id="rId13"/>
    <p:sldId id="279" r:id="rId14"/>
    <p:sldId id="281" r:id="rId15"/>
    <p:sldId id="283" r:id="rId16"/>
    <p:sldId id="284" r:id="rId17"/>
    <p:sldId id="285" r:id="rId18"/>
    <p:sldId id="287" r:id="rId19"/>
    <p:sldId id="291" r:id="rId20"/>
    <p:sldId id="295" r:id="rId21"/>
    <p:sldId id="292" r:id="rId22"/>
    <p:sldId id="294" r:id="rId23"/>
    <p:sldId id="28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915"/>
    <a:srgbClr val="AD5A00"/>
    <a:srgbClr val="F8CE68"/>
    <a:srgbClr val="F0A010"/>
    <a:srgbClr val="351F05"/>
    <a:srgbClr val="4D3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>
      <p:cViewPr varScale="1">
        <p:scale>
          <a:sx n="106" d="100"/>
          <a:sy n="106" d="100"/>
        </p:scale>
        <p:origin x="79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10/1/2021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bg2">
                <a:tint val="100000"/>
                <a:shade val="0"/>
                <a:satMod val="100000"/>
              </a:schemeClr>
            </a:gs>
            <a:gs pos="85000">
              <a:srgbClr val="351F05"/>
            </a:gs>
            <a:gs pos="100000">
              <a:srgbClr val="4D3A05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90415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7001" y="181947"/>
            <a:ext cx="54860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Consistência</a:t>
            </a:r>
            <a:endParaRPr lang="pt-BR" sz="6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94212" y="1905000"/>
            <a:ext cx="2895599" cy="4572000"/>
            <a:chOff x="1293812" y="1828800"/>
            <a:chExt cx="2819400" cy="5373289"/>
          </a:xfrm>
        </p:grpSpPr>
        <p:sp>
          <p:nvSpPr>
            <p:cNvPr id="27" name="Rectangle 26"/>
            <p:cNvSpPr/>
            <p:nvPr/>
          </p:nvSpPr>
          <p:spPr>
            <a:xfrm>
              <a:off x="1293812" y="1828800"/>
              <a:ext cx="2819400" cy="53732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98295" y="3549351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69230" y="5525598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975548" y="4692352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36859" y="4717972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570412" y="2209800"/>
            <a:ext cx="2584799" cy="5374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Read Cache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2012" y="2743200"/>
            <a:ext cx="10079" cy="59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990113" y="1905000"/>
            <a:ext cx="2895599" cy="4572000"/>
            <a:chOff x="1293812" y="1828800"/>
            <a:chExt cx="2819400" cy="5373289"/>
          </a:xfrm>
        </p:grpSpPr>
        <p:sp>
          <p:nvSpPr>
            <p:cNvPr id="39" name="Rectangle 38"/>
            <p:cNvSpPr/>
            <p:nvPr/>
          </p:nvSpPr>
          <p:spPr>
            <a:xfrm>
              <a:off x="1293812" y="1828800"/>
              <a:ext cx="2819400" cy="53732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98295" y="3549351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69230" y="5525598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1975548" y="4692352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236859" y="4717972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19560" y="2180775"/>
            <a:ext cx="2584799" cy="5374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Read Cache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387520" y="2750101"/>
            <a:ext cx="10079" cy="59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970212" y="3581400"/>
            <a:ext cx="1752600" cy="617266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2700000" algn="tl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970212" y="3505200"/>
            <a:ext cx="1752600" cy="685800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8100000" algn="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03212" y="1905000"/>
            <a:ext cx="2895599" cy="4572000"/>
            <a:chOff x="1293812" y="1828800"/>
            <a:chExt cx="2819400" cy="5373289"/>
          </a:xfrm>
        </p:grpSpPr>
        <p:sp>
          <p:nvSpPr>
            <p:cNvPr id="24" name="Rectangle 23"/>
            <p:cNvSpPr/>
            <p:nvPr/>
          </p:nvSpPr>
          <p:spPr>
            <a:xfrm>
              <a:off x="1293812" y="1828800"/>
              <a:ext cx="2819400" cy="53732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98295" y="3549351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69230" y="5525598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1975548" y="4692352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36859" y="4717972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72972" y="2180775"/>
            <a:ext cx="2584799" cy="5374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Read Cache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40932" y="2750101"/>
            <a:ext cx="10079" cy="59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161212" y="3505200"/>
            <a:ext cx="2057400" cy="685800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2700000" algn="tl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237412" y="3581400"/>
            <a:ext cx="1981201" cy="609600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8100000" algn="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9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3912" y="223676"/>
            <a:ext cx="2511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Custo</a:t>
            </a:r>
            <a:endParaRPr lang="pt-BR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65212" y="1600201"/>
            <a:ext cx="5632315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endParaRPr lang="en-US" sz="2800" dirty="0"/>
          </a:p>
          <a:p>
            <a:r>
              <a:rPr lang="en-US" sz="2800" dirty="0"/>
              <a:t>3 x </a:t>
            </a:r>
            <a:r>
              <a:rPr lang="en-US" sz="2800" dirty="0" err="1"/>
              <a:t>Instâncias</a:t>
            </a:r>
            <a:r>
              <a:rPr lang="en-US" sz="2800" dirty="0"/>
              <a:t> c4x2large</a:t>
            </a:r>
            <a:br>
              <a:rPr lang="en-US" sz="2800" dirty="0"/>
            </a:br>
            <a:r>
              <a:rPr lang="en-US" sz="2800" dirty="0"/>
              <a:t>(8 cores – 16Gb RAM)</a:t>
            </a:r>
          </a:p>
          <a:p>
            <a:endParaRPr lang="en-US" sz="2800" dirty="0"/>
          </a:p>
          <a:p>
            <a:r>
              <a:rPr lang="en-US" sz="2800" dirty="0"/>
              <a:t>Elastic Load Balancing</a:t>
            </a:r>
          </a:p>
          <a:p>
            <a:endParaRPr lang="en-US" sz="2800" dirty="0"/>
          </a:p>
          <a:p>
            <a:r>
              <a:rPr lang="en-US" sz="2800" dirty="0"/>
              <a:t>Volume Storage IOP (500Gb)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65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3912" y="223676"/>
            <a:ext cx="2511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Custo</a:t>
            </a:r>
            <a:endParaRPr lang="pt-BR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65212" y="1600201"/>
            <a:ext cx="5632315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endParaRPr lang="en-US" sz="2800" dirty="0"/>
          </a:p>
          <a:p>
            <a:r>
              <a:rPr lang="en-US" sz="2800" dirty="0"/>
              <a:t>3 x </a:t>
            </a:r>
            <a:r>
              <a:rPr lang="en-US" sz="2800" dirty="0" err="1"/>
              <a:t>Instâncias</a:t>
            </a:r>
            <a:r>
              <a:rPr lang="en-US" sz="2800" dirty="0"/>
              <a:t> c4x2large</a:t>
            </a:r>
            <a:br>
              <a:rPr lang="en-US" sz="2800" dirty="0"/>
            </a:br>
            <a:r>
              <a:rPr lang="en-US" sz="2800" dirty="0"/>
              <a:t>(8 cores – </a:t>
            </a:r>
            <a:r>
              <a:rPr lang="en-US" sz="2800"/>
              <a:t>16Gb RAM)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Elastic Load Balancing</a:t>
            </a:r>
          </a:p>
          <a:p>
            <a:endParaRPr lang="en-US" sz="2800" dirty="0"/>
          </a:p>
          <a:p>
            <a:r>
              <a:rPr lang="en-US" sz="2800" dirty="0"/>
              <a:t>Volume Storage IOP (500Gb)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1600200"/>
            <a:ext cx="4273685" cy="3962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pPr algn="ctr"/>
            <a:r>
              <a:rPr lang="en-US" sz="4000" dirty="0"/>
              <a:t>On Demand</a:t>
            </a:r>
          </a:p>
          <a:p>
            <a:pPr algn="ctr"/>
            <a:endParaRPr lang="en-US" sz="4000" dirty="0"/>
          </a:p>
          <a:p>
            <a:pPr algn="r"/>
            <a:r>
              <a:rPr lang="en-US" sz="4000" dirty="0"/>
              <a:t>USD </a:t>
            </a:r>
            <a:r>
              <a:rPr lang="pt-BR" sz="4000" dirty="0"/>
              <a:t>$1.50/Hora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USD $1100/</a:t>
            </a:r>
            <a:r>
              <a:rPr lang="en-US" sz="4000" dirty="0" err="1"/>
              <a:t>Mês</a:t>
            </a:r>
            <a:endParaRPr lang="en-US" sz="4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792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17613" y="1600200"/>
            <a:ext cx="3886200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3600" dirty="0" err="1"/>
              <a:t>Ferramentas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Apache Benchmark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01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17613" y="1600200"/>
            <a:ext cx="3886200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3600" dirty="0" err="1"/>
              <a:t>Ferramentas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Apache Benchmark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6" y="1625837"/>
            <a:ext cx="6670676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5400" dirty="0"/>
              <a:t>Apache </a:t>
            </a:r>
            <a:r>
              <a:rPr lang="en-US" sz="5400" dirty="0" err="1"/>
              <a:t>Jmeter</a:t>
            </a:r>
            <a:endParaRPr lang="en-US" sz="5400" dirty="0"/>
          </a:p>
          <a:p>
            <a:endParaRPr lang="en-US" sz="2800" dirty="0"/>
          </a:p>
          <a:p>
            <a:r>
              <a:rPr lang="en-US" sz="2800" dirty="0" err="1"/>
              <a:t>Considera</a:t>
            </a:r>
            <a:r>
              <a:rPr lang="en-US" sz="2800" dirty="0"/>
              <a:t> requests </a:t>
            </a:r>
            <a:r>
              <a:rPr lang="en-US" sz="2800" dirty="0" err="1"/>
              <a:t>completos</a:t>
            </a:r>
            <a:r>
              <a:rPr lang="en-US" sz="2800" dirty="0"/>
              <a:t>, </a:t>
            </a:r>
            <a:r>
              <a:rPr lang="en-US" sz="2800" dirty="0" err="1"/>
              <a:t>incluindo</a:t>
            </a:r>
            <a:r>
              <a:rPr lang="en-US" sz="2800" dirty="0"/>
              <a:t> tempo de </a:t>
            </a:r>
            <a:r>
              <a:rPr lang="en-US" sz="2800" dirty="0" err="1"/>
              <a:t>retorno</a:t>
            </a:r>
            <a:r>
              <a:rPr lang="en-US" sz="2800" dirty="0"/>
              <a:t> do response.</a:t>
            </a:r>
          </a:p>
          <a:p>
            <a:endParaRPr lang="en-US" sz="2800" dirty="0"/>
          </a:p>
          <a:p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testes </a:t>
            </a:r>
            <a:r>
              <a:rPr lang="en-US" sz="2800" dirty="0" err="1"/>
              <a:t>complexos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16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217613" y="1600200"/>
            <a:ext cx="3886200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3600" dirty="0" err="1"/>
              <a:t>Ferramentas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Apache Benchmark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6" y="1625837"/>
            <a:ext cx="6670676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5400" dirty="0"/>
              <a:t>Apache Benchmark</a:t>
            </a:r>
          </a:p>
          <a:p>
            <a:endParaRPr lang="en-US" sz="2800" dirty="0"/>
          </a:p>
          <a:p>
            <a:r>
              <a:rPr lang="en-US" sz="2800" dirty="0" err="1"/>
              <a:t>Considera</a:t>
            </a:r>
            <a:r>
              <a:rPr lang="en-US" sz="2800" dirty="0"/>
              <a:t> </a:t>
            </a:r>
            <a:r>
              <a:rPr lang="en-US" sz="2800" dirty="0" err="1"/>
              <a:t>somente</a:t>
            </a:r>
            <a:r>
              <a:rPr lang="en-US" sz="2800" dirty="0"/>
              <a:t> o throughput da </a:t>
            </a:r>
            <a:r>
              <a:rPr lang="en-US" sz="2800" dirty="0" err="1"/>
              <a:t>aplicação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testes </a:t>
            </a:r>
            <a:r>
              <a:rPr lang="en-US" sz="2800" dirty="0" err="1"/>
              <a:t>simplificados</a:t>
            </a:r>
            <a:r>
              <a:rPr lang="en-US" sz="2800" dirty="0"/>
              <a:t> e de stress.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954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065212" y="1625837"/>
            <a:ext cx="10896600" cy="464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3600" dirty="0"/>
              <a:t>Apache </a:t>
            </a:r>
            <a:r>
              <a:rPr lang="en-US" sz="3600" dirty="0" err="1"/>
              <a:t>Jmeter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 err="1"/>
              <a:t>Considera</a:t>
            </a:r>
            <a:r>
              <a:rPr lang="en-US" sz="2800" dirty="0"/>
              <a:t> requests </a:t>
            </a:r>
            <a:r>
              <a:rPr lang="en-US" sz="2800" dirty="0" err="1"/>
              <a:t>completos</a:t>
            </a:r>
            <a:r>
              <a:rPr lang="en-US" sz="2800" dirty="0"/>
              <a:t>, </a:t>
            </a:r>
            <a:r>
              <a:rPr lang="en-US" sz="2800" dirty="0" err="1"/>
              <a:t>incluindo</a:t>
            </a:r>
            <a:r>
              <a:rPr lang="en-US" sz="2800" dirty="0"/>
              <a:t> tempo de </a:t>
            </a:r>
            <a:r>
              <a:rPr lang="en-US" sz="2800" dirty="0" err="1"/>
              <a:t>retorno</a:t>
            </a:r>
            <a:r>
              <a:rPr lang="en-US" sz="2800" dirty="0"/>
              <a:t> do response.</a:t>
            </a:r>
          </a:p>
          <a:p>
            <a:endParaRPr lang="en-US" sz="2800" dirty="0"/>
          </a:p>
          <a:p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testes </a:t>
            </a:r>
            <a:r>
              <a:rPr lang="en-US" sz="2800" dirty="0" err="1"/>
              <a:t>complexos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4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275012" y="1676400"/>
            <a:ext cx="5638800" cy="464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3600" dirty="0" err="1"/>
              <a:t>Operações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Ordem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Adicionar</a:t>
            </a:r>
            <a:r>
              <a:rPr lang="en-US" sz="2800" dirty="0"/>
              <a:t> </a:t>
            </a:r>
            <a:r>
              <a:rPr lang="en-US" sz="2800" dirty="0" err="1"/>
              <a:t>Itens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Transações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Consultar</a:t>
            </a:r>
            <a:r>
              <a:rPr lang="en-US" sz="2800" dirty="0"/>
              <a:t> </a:t>
            </a:r>
            <a:r>
              <a:rPr lang="en-US" sz="2800" dirty="0" err="1"/>
              <a:t>Ordem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19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1625836"/>
            <a:ext cx="11658600" cy="4851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Configurações</a:t>
            </a:r>
            <a:r>
              <a:rPr lang="en-US" sz="2800" dirty="0"/>
              <a:t>: 12 </a:t>
            </a:r>
            <a:r>
              <a:rPr lang="en-US" sz="2800" dirty="0" err="1"/>
              <a:t>clientes</a:t>
            </a:r>
            <a:r>
              <a:rPr lang="en-US" sz="2800" dirty="0"/>
              <a:t> de testes – t2.medium</a:t>
            </a:r>
          </a:p>
          <a:p>
            <a:r>
              <a:rPr lang="en-US" sz="2800" dirty="0"/>
              <a:t>	             192 threads </a:t>
            </a:r>
            <a:r>
              <a:rPr lang="en-US" sz="2800" dirty="0" err="1"/>
              <a:t>simultâneos</a:t>
            </a:r>
            <a:r>
              <a:rPr lang="en-US" sz="2800" dirty="0"/>
              <a:t>, 	~15.000.000 </a:t>
            </a:r>
            <a:r>
              <a:rPr lang="en-US" sz="2800" dirty="0" err="1"/>
              <a:t>operações</a:t>
            </a:r>
            <a:endParaRPr lang="en-US" sz="2800" dirty="0"/>
          </a:p>
          <a:p>
            <a:endParaRPr lang="en-US" sz="280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3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1625836"/>
            <a:ext cx="11658600" cy="4851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r>
              <a:rPr lang="en-US" sz="2800" dirty="0"/>
              <a:t> - </a:t>
            </a:r>
            <a:r>
              <a:rPr lang="en-US" sz="2800" dirty="0" err="1"/>
              <a:t>Controle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 descr="Control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12" y="2438400"/>
            <a:ext cx="952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012" y="1814512"/>
            <a:ext cx="2887663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Tecnologia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04012" y="426244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Escalabilidade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61431" y="5638800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Performance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09012" y="3886200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Consistência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51612" y="5638800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Custo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9075" y="3873103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Estilo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61431" y="406003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Agilidade</a:t>
            </a:r>
            <a:endParaRPr lang="pt-BR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609012" y="1966912"/>
            <a:ext cx="2895600" cy="7143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Segurança</a:t>
            </a:r>
            <a:endParaRPr lang="en-US" sz="2800" dirty="0">
              <a:ln w="9525" cap="rnd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566443" y="2533649"/>
            <a:ext cx="2590800" cy="1600200"/>
            <a:chOff x="4750593" y="2362200"/>
            <a:chExt cx="2590800" cy="1600200"/>
          </a:xfrm>
        </p:grpSpPr>
        <p:sp>
          <p:nvSpPr>
            <p:cNvPr id="3" name="Oval 2"/>
            <p:cNvSpPr/>
            <p:nvPr/>
          </p:nvSpPr>
          <p:spPr>
            <a:xfrm>
              <a:off x="4750593" y="2362200"/>
              <a:ext cx="2590800" cy="1600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512" y="2514600"/>
              <a:ext cx="1447800" cy="1238250"/>
            </a:xfrm>
            <a:prstGeom prst="rect">
              <a:avLst/>
            </a:prstGeom>
          </p:spPr>
        </p:pic>
      </p:grpSp>
      <p:cxnSp>
        <p:nvCxnSpPr>
          <p:cNvPr id="57" name="Elbow Connector 56"/>
          <p:cNvCxnSpPr/>
          <p:nvPr/>
        </p:nvCxnSpPr>
        <p:spPr>
          <a:xfrm rot="5400000" flipH="1" flipV="1">
            <a:off x="6705605" y="692150"/>
            <a:ext cx="1393030" cy="228996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1" idx="1"/>
          </p:cNvCxnSpPr>
          <p:nvPr/>
        </p:nvCxnSpPr>
        <p:spPr>
          <a:xfrm flipV="1">
            <a:off x="7089780" y="2324100"/>
            <a:ext cx="1519232" cy="73461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47" idx="1"/>
          </p:cNvCxnSpPr>
          <p:nvPr/>
        </p:nvCxnSpPr>
        <p:spPr>
          <a:xfrm>
            <a:off x="7110813" y="3655319"/>
            <a:ext cx="1498199" cy="58806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6468200" y="4107589"/>
            <a:ext cx="1576129" cy="148629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46" idx="0"/>
          </p:cNvCxnSpPr>
          <p:nvPr/>
        </p:nvCxnSpPr>
        <p:spPr>
          <a:xfrm rot="5400000">
            <a:off x="3846465" y="4234213"/>
            <a:ext cx="1567354" cy="124182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4" idx="3"/>
          </p:cNvCxnSpPr>
          <p:nvPr/>
        </p:nvCxnSpPr>
        <p:spPr>
          <a:xfrm rot="10800000">
            <a:off x="3114676" y="2171701"/>
            <a:ext cx="1513675" cy="85070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49" idx="3"/>
          </p:cNvCxnSpPr>
          <p:nvPr/>
        </p:nvCxnSpPr>
        <p:spPr>
          <a:xfrm rot="10800000" flipV="1">
            <a:off x="3114675" y="3655319"/>
            <a:ext cx="1526776" cy="57497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V="1">
            <a:off x="3861196" y="1141412"/>
            <a:ext cx="1485899" cy="144383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1625836"/>
            <a:ext cx="11658600" cy="4851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r>
              <a:rPr lang="en-US" sz="2800" dirty="0"/>
              <a:t> – </a:t>
            </a:r>
            <a:r>
              <a:rPr lang="en-US" sz="2800" dirty="0" err="1"/>
              <a:t>Consistência</a:t>
            </a:r>
            <a:r>
              <a:rPr lang="en-US" sz="2800" dirty="0"/>
              <a:t> Eventual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 descr="testes_ELB_jmeter_ec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7212" y="2438400"/>
            <a:ext cx="83058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4236" y="223676"/>
            <a:ext cx="4991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Performance</a:t>
            </a:r>
            <a:endParaRPr lang="pt-BR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1625836"/>
            <a:ext cx="11658600" cy="4851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2800" dirty="0"/>
              <a:t>Apache </a:t>
            </a:r>
            <a:r>
              <a:rPr lang="en-US" sz="2800" dirty="0" err="1"/>
              <a:t>JMeter</a:t>
            </a:r>
            <a:r>
              <a:rPr lang="en-US" sz="2800" dirty="0"/>
              <a:t> – </a:t>
            </a:r>
            <a:r>
              <a:rPr lang="en-US" sz="2800" dirty="0" err="1"/>
              <a:t>Consitência</a:t>
            </a:r>
            <a:r>
              <a:rPr lang="en-US" sz="2800" dirty="0"/>
              <a:t> Total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 descr="testes_ELB_jmeter_ec2_consistencia_tot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612" y="2514600"/>
            <a:ext cx="9448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2012" y="223676"/>
            <a:ext cx="281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Estilo</a:t>
            </a:r>
            <a:endParaRPr lang="pt-BR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77"/>
            <a:ext cx="12188825" cy="4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5635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6012" y="85635"/>
            <a:ext cx="5486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Tecnologia</a:t>
            </a:r>
            <a:endParaRPr lang="pt-BR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1600200"/>
            <a:ext cx="9905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Linguagem</a:t>
            </a:r>
            <a:r>
              <a:rPr lang="en-US" sz="4400" dirty="0"/>
              <a:t> de </a:t>
            </a:r>
            <a:r>
              <a:rPr lang="en-US" sz="4400" dirty="0" err="1"/>
              <a:t>programação</a:t>
            </a:r>
            <a:endParaRPr lang="en-US" sz="4400" dirty="0"/>
          </a:p>
          <a:p>
            <a:endParaRPr lang="en-US" sz="4000" dirty="0"/>
          </a:p>
          <a:p>
            <a:r>
              <a:rPr lang="en-US" sz="4000" dirty="0"/>
              <a:t>  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 1.7</a:t>
            </a:r>
          </a:p>
          <a:p>
            <a:endParaRPr lang="en-US" sz="4000" dirty="0"/>
          </a:p>
          <a:p>
            <a:r>
              <a:rPr lang="en-US" sz="4800" dirty="0" err="1"/>
              <a:t>Banco</a:t>
            </a:r>
            <a:r>
              <a:rPr lang="en-US" sz="4800" dirty="0"/>
              <a:t> de Dados</a:t>
            </a:r>
          </a:p>
          <a:p>
            <a:endParaRPr lang="en-US" sz="4000" dirty="0"/>
          </a:p>
          <a:p>
            <a:r>
              <a:rPr lang="en-US" sz="4000" dirty="0"/>
              <a:t>  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Apache Cassandra 3.7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3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6012" y="85635"/>
            <a:ext cx="5486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Tecnologia</a:t>
            </a:r>
            <a:endParaRPr lang="pt-BR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1600200"/>
            <a:ext cx="9905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Linguagem</a:t>
            </a:r>
            <a:r>
              <a:rPr lang="en-US" sz="4400" dirty="0"/>
              <a:t> de </a:t>
            </a:r>
            <a:r>
              <a:rPr lang="en-US" sz="4400" dirty="0" err="1"/>
              <a:t>programação</a:t>
            </a:r>
            <a:endParaRPr lang="en-US" sz="4400" dirty="0"/>
          </a:p>
          <a:p>
            <a:endParaRPr lang="en-US" sz="4000" dirty="0"/>
          </a:p>
          <a:p>
            <a:r>
              <a:rPr lang="en-US" sz="4000" dirty="0"/>
              <a:t>  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 1.7</a:t>
            </a:r>
          </a:p>
          <a:p>
            <a:endParaRPr lang="en-US" sz="4000" dirty="0"/>
          </a:p>
          <a:p>
            <a:r>
              <a:rPr lang="en-US" sz="4800" dirty="0" err="1"/>
              <a:t>Banco</a:t>
            </a:r>
            <a:r>
              <a:rPr lang="en-US" sz="4800" dirty="0"/>
              <a:t> de Dados</a:t>
            </a:r>
          </a:p>
          <a:p>
            <a:endParaRPr lang="en-US" sz="4000" dirty="0"/>
          </a:p>
          <a:p>
            <a:r>
              <a:rPr lang="en-US" sz="4000" dirty="0"/>
              <a:t>  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Apache Cassandra 3.7 </a:t>
            </a:r>
            <a:endParaRPr lang="pt-BR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42212" y="2646641"/>
            <a:ext cx="4419600" cy="36779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2800" dirty="0"/>
              <a:t>IDE: </a:t>
            </a:r>
          </a:p>
          <a:p>
            <a:r>
              <a:rPr lang="en-US" sz="2000" dirty="0"/>
              <a:t>Visual Studio Code</a:t>
            </a:r>
            <a:br>
              <a:rPr lang="en-US" sz="2000" dirty="0"/>
            </a:br>
            <a:endParaRPr lang="en-US" sz="2000" dirty="0"/>
          </a:p>
          <a:p>
            <a:r>
              <a:rPr lang="en-US" sz="2800" dirty="0"/>
              <a:t>Frameworks:</a:t>
            </a:r>
          </a:p>
          <a:p>
            <a:r>
              <a:rPr lang="en-US" sz="2000" dirty="0"/>
              <a:t>Iris Framework (GO)</a:t>
            </a:r>
          </a:p>
          <a:p>
            <a:endParaRPr lang="en-US" sz="2000" dirty="0"/>
          </a:p>
          <a:p>
            <a:r>
              <a:rPr lang="en-US" sz="2800" dirty="0"/>
              <a:t>Benchmarks</a:t>
            </a:r>
          </a:p>
          <a:p>
            <a:r>
              <a:rPr lang="en-US" sz="2000" dirty="0"/>
              <a:t>Apache Benchmark</a:t>
            </a:r>
          </a:p>
          <a:p>
            <a:r>
              <a:rPr lang="en-US" sz="2000" dirty="0"/>
              <a:t>Apache </a:t>
            </a:r>
            <a:r>
              <a:rPr lang="en-US" sz="2000" dirty="0" err="1"/>
              <a:t>Jmeter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214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6012" y="85635"/>
            <a:ext cx="5486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Agilidade</a:t>
            </a:r>
            <a:endParaRPr lang="pt-BR" sz="7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2417" y="3200400"/>
            <a:ext cx="2895599" cy="3352800"/>
            <a:chOff x="1293812" y="1828800"/>
            <a:chExt cx="2819400" cy="4029967"/>
          </a:xfrm>
        </p:grpSpPr>
        <p:sp>
          <p:nvSpPr>
            <p:cNvPr id="17" name="Rectangle 16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30276" y="3200400"/>
            <a:ext cx="2895599" cy="3352800"/>
            <a:chOff x="1293812" y="1828800"/>
            <a:chExt cx="2819400" cy="4029967"/>
          </a:xfrm>
        </p:grpSpPr>
        <p:sp>
          <p:nvSpPr>
            <p:cNvPr id="27" name="Rectangle 26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844602" y="3200400"/>
            <a:ext cx="2895599" cy="3352800"/>
            <a:chOff x="1293812" y="1828800"/>
            <a:chExt cx="2819400" cy="4029967"/>
          </a:xfrm>
        </p:grpSpPr>
        <p:sp>
          <p:nvSpPr>
            <p:cNvPr id="33" name="Rectangle 32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25055" y="1645756"/>
            <a:ext cx="5661411" cy="800100"/>
            <a:chOff x="1293812" y="1828800"/>
            <a:chExt cx="2819400" cy="4029967"/>
          </a:xfrm>
        </p:grpSpPr>
        <p:sp>
          <p:nvSpPr>
            <p:cNvPr id="39" name="Rectangle 38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32760" y="2309334"/>
              <a:ext cx="2438400" cy="29507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Load Balancing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</p:grpSp>
      <p:cxnSp>
        <p:nvCxnSpPr>
          <p:cNvPr id="45" name="Elbow Connector 44"/>
          <p:cNvCxnSpPr>
            <a:stCxn id="39" idx="1"/>
            <a:endCxn id="27" idx="0"/>
          </p:cNvCxnSpPr>
          <p:nvPr/>
        </p:nvCxnSpPr>
        <p:spPr>
          <a:xfrm rot="10800000" flipV="1">
            <a:off x="2378077" y="2045806"/>
            <a:ext cx="1246979" cy="11545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33" idx="0"/>
          </p:cNvCxnSpPr>
          <p:nvPr/>
        </p:nvCxnSpPr>
        <p:spPr>
          <a:xfrm>
            <a:off x="9286466" y="2045806"/>
            <a:ext cx="1005936" cy="11545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7" idx="0"/>
          </p:cNvCxnSpPr>
          <p:nvPr/>
        </p:nvCxnSpPr>
        <p:spPr>
          <a:xfrm rot="16200000" flipH="1">
            <a:off x="5950371" y="2820554"/>
            <a:ext cx="754544" cy="514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815618" y="3987461"/>
            <a:ext cx="1052384" cy="2235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50673" y="4038600"/>
            <a:ext cx="1083634" cy="2133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767721" y="4038600"/>
            <a:ext cx="1075314" cy="2133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836171" y="4038600"/>
            <a:ext cx="1033398" cy="21530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527" y="1534799"/>
            <a:ext cx="5111885" cy="2275201"/>
          </a:xfrm>
          <a:prstGeom prst="rect">
            <a:avLst/>
          </a:prstGeom>
          <a:solidFill>
            <a:schemeClr val="tx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2648" y="266885"/>
            <a:ext cx="5486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Escalabilidade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828800"/>
            <a:ext cx="405319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527" y="1534799"/>
            <a:ext cx="5111885" cy="2275201"/>
          </a:xfrm>
          <a:prstGeom prst="rect">
            <a:avLst/>
          </a:prstGeom>
          <a:solidFill>
            <a:schemeClr val="tx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2648" y="266885"/>
            <a:ext cx="5486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Escalabilidade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828800"/>
            <a:ext cx="4053193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9497" y="1638485"/>
            <a:ext cx="5632315" cy="49147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Ambientes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000" dirty="0"/>
          </a:p>
          <a:p>
            <a:r>
              <a:rPr lang="en-US" sz="2800" dirty="0"/>
              <a:t>AWS EC2 Load Balancing</a:t>
            </a:r>
          </a:p>
          <a:p>
            <a:endParaRPr lang="en-US" sz="2800" dirty="0"/>
          </a:p>
          <a:p>
            <a:r>
              <a:rPr lang="en-US" sz="2800" dirty="0"/>
              <a:t>3 x AWS EC2 c4x2large instances</a:t>
            </a:r>
          </a:p>
          <a:p>
            <a:r>
              <a:rPr lang="en-US" sz="2800" dirty="0"/>
              <a:t>(8 cores – 16Gb RAM)</a:t>
            </a:r>
          </a:p>
          <a:p>
            <a:endParaRPr lang="en-US" sz="2800" dirty="0"/>
          </a:p>
          <a:p>
            <a:r>
              <a:rPr lang="en-US" sz="2800" dirty="0"/>
              <a:t>AWS Storage Provisioned IOP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67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41412" y="3200400"/>
            <a:ext cx="2895599" cy="3352800"/>
            <a:chOff x="1293812" y="1828800"/>
            <a:chExt cx="2819400" cy="4029967"/>
          </a:xfrm>
        </p:grpSpPr>
        <p:sp>
          <p:nvSpPr>
            <p:cNvPr id="27" name="Rectangle 26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2648" y="266885"/>
            <a:ext cx="5486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Escalabilidade</a:t>
            </a:r>
            <a:endParaRPr lang="pt-BR" sz="5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1872" y="3200400"/>
            <a:ext cx="2895599" cy="3352800"/>
            <a:chOff x="1293812" y="1828800"/>
            <a:chExt cx="2819400" cy="4029967"/>
          </a:xfrm>
        </p:grpSpPr>
        <p:sp>
          <p:nvSpPr>
            <p:cNvPr id="17" name="Rectangle 16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764023" y="3200400"/>
            <a:ext cx="2895599" cy="3352800"/>
            <a:chOff x="1293812" y="1828800"/>
            <a:chExt cx="2819400" cy="4029967"/>
          </a:xfrm>
        </p:grpSpPr>
        <p:sp>
          <p:nvSpPr>
            <p:cNvPr id="33" name="Rectangle 32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25055" y="1645756"/>
            <a:ext cx="5661411" cy="800100"/>
            <a:chOff x="1293812" y="1828800"/>
            <a:chExt cx="2819400" cy="4029967"/>
          </a:xfrm>
        </p:grpSpPr>
        <p:sp>
          <p:nvSpPr>
            <p:cNvPr id="39" name="Rectangle 38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32760" y="2309334"/>
              <a:ext cx="2438400" cy="29507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Load Balancing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</p:grpSp>
      <p:cxnSp>
        <p:nvCxnSpPr>
          <p:cNvPr id="45" name="Elbow Connector 44"/>
          <p:cNvCxnSpPr>
            <a:stCxn id="39" idx="1"/>
            <a:endCxn id="27" idx="0"/>
          </p:cNvCxnSpPr>
          <p:nvPr/>
        </p:nvCxnSpPr>
        <p:spPr>
          <a:xfrm rot="10800000" flipV="1">
            <a:off x="2589213" y="2045806"/>
            <a:ext cx="1035843" cy="11545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2"/>
            <a:endCxn id="33" idx="0"/>
          </p:cNvCxnSpPr>
          <p:nvPr/>
        </p:nvCxnSpPr>
        <p:spPr>
          <a:xfrm rot="5400000">
            <a:off x="5456520" y="2201159"/>
            <a:ext cx="754544" cy="12439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7" idx="0"/>
          </p:cNvCxnSpPr>
          <p:nvPr/>
        </p:nvCxnSpPr>
        <p:spPr>
          <a:xfrm rot="16200000" flipH="1">
            <a:off x="3579826" y="2820554"/>
            <a:ext cx="754544" cy="514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945622" y="3200400"/>
            <a:ext cx="2895599" cy="3352800"/>
            <a:chOff x="1293812" y="1828800"/>
            <a:chExt cx="2819400" cy="4029967"/>
          </a:xfrm>
        </p:grpSpPr>
        <p:sp>
          <p:nvSpPr>
            <p:cNvPr id="42" name="Rectangle 41"/>
            <p:cNvSpPr/>
            <p:nvPr/>
          </p:nvSpPr>
          <p:spPr>
            <a:xfrm>
              <a:off x="1293812" y="1828800"/>
              <a:ext cx="2819400" cy="40299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84312" y="2057400"/>
              <a:ext cx="24384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Rest Services GO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64218" y="4052584"/>
              <a:ext cx="2468563" cy="1409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9525" cap="rnd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Cassandra DB</a:t>
              </a:r>
              <a:endParaRPr lang="pt-BR" sz="2800" dirty="0">
                <a:ln w="9525" cap="rnd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961565" y="3200400"/>
              <a:ext cx="18048" cy="82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222876" y="3226021"/>
              <a:ext cx="0" cy="800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7072434" y="6223339"/>
            <a:ext cx="270006" cy="270006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57" name="Oval 56"/>
          <p:cNvSpPr/>
          <p:nvPr/>
        </p:nvSpPr>
        <p:spPr>
          <a:xfrm>
            <a:off x="7532616" y="6223339"/>
            <a:ext cx="270006" cy="270006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59" name="Oval 58"/>
          <p:cNvSpPr/>
          <p:nvPr/>
        </p:nvSpPr>
        <p:spPr>
          <a:xfrm>
            <a:off x="8017218" y="6223339"/>
            <a:ext cx="270006" cy="270006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cxnSp>
        <p:nvCxnSpPr>
          <p:cNvPr id="6" name="Elbow Connector 5"/>
          <p:cNvCxnSpPr>
            <a:endCxn id="42" idx="0"/>
          </p:cNvCxnSpPr>
          <p:nvPr/>
        </p:nvCxnSpPr>
        <p:spPr>
          <a:xfrm rot="16200000" flipH="1">
            <a:off x="9262647" y="2069625"/>
            <a:ext cx="1154594" cy="11069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527" y="1534799"/>
            <a:ext cx="5111885" cy="2275201"/>
          </a:xfrm>
          <a:prstGeom prst="rect">
            <a:avLst/>
          </a:prstGeom>
          <a:solidFill>
            <a:schemeClr val="tx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825" cy="1371600"/>
          </a:xfrm>
          <a:prstGeom prst="rect">
            <a:avLst/>
          </a:prstGeom>
          <a:solidFill>
            <a:schemeClr val="bg1"/>
          </a:solidFill>
          <a:ln>
            <a:solidFill>
              <a:srgbClr val="F0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6110"/>
            <a:ext cx="5865812" cy="1191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56612" y="316009"/>
            <a:ext cx="395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ln w="6350" cap="rnd">
                  <a:noFill/>
                </a:ln>
                <a:gradFill>
                  <a:gsLst>
                    <a:gs pos="0">
                      <a:srgbClr val="AD5A00"/>
                    </a:gs>
                    <a:gs pos="100000">
                      <a:srgbClr val="F8CE68"/>
                    </a:gs>
                  </a:gsLst>
                  <a:lin ang="16200000" scaled="0"/>
                </a:gradFill>
                <a:latin typeface="Century" panose="02040604050505020304" pitchFamily="18" charset="0"/>
              </a:rPr>
              <a:t>Segurança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828800"/>
            <a:ext cx="4053193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9497" y="1638485"/>
            <a:ext cx="5632315" cy="49147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457200" tIns="457200" rIns="457200" bIns="457200" rtlCol="0">
            <a:no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</a:t>
            </a:r>
          </a:p>
          <a:p>
            <a:endParaRPr lang="en-US" sz="2000" dirty="0"/>
          </a:p>
          <a:p>
            <a:r>
              <a:rPr lang="en-US" sz="2800" dirty="0"/>
              <a:t>Network security groups</a:t>
            </a:r>
          </a:p>
          <a:p>
            <a:endParaRPr lang="en-US" sz="2800" dirty="0"/>
          </a:p>
          <a:p>
            <a:r>
              <a:rPr lang="en-US" sz="2800" dirty="0"/>
              <a:t>Port Blocking</a:t>
            </a:r>
          </a:p>
          <a:p>
            <a:endParaRPr lang="en-US" sz="2800" dirty="0"/>
          </a:p>
          <a:p>
            <a:r>
              <a:rPr lang="en-US" sz="2800" dirty="0" err="1"/>
              <a:t>Segurança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… </a:t>
            </a:r>
          </a:p>
          <a:p>
            <a:endParaRPr lang="en-US" sz="2000" dirty="0"/>
          </a:p>
          <a:p>
            <a:r>
              <a:rPr lang="en-US" sz="2000" dirty="0"/>
              <a:t>Etc…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Custom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2016-08-08T02:43:32Z</dcterms:created>
  <dcterms:modified xsi:type="dcterms:W3CDTF">2021-10-01T19:42:57Z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