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  <p:sldMasterId id="2147483681" r:id="rId3"/>
    <p:sldMasterId id="2147483688" r:id="rId4"/>
    <p:sldMasterId id="2147483661" r:id="rId5"/>
    <p:sldMasterId id="2147483669" r:id="rId6"/>
  </p:sldMasterIdLst>
  <p:notesMasterIdLst>
    <p:notesMasterId r:id="rId14"/>
  </p:notesMasterIdLst>
  <p:sldIdLst>
    <p:sldId id="269" r:id="rId7"/>
    <p:sldId id="264" r:id="rId8"/>
    <p:sldId id="265" r:id="rId9"/>
    <p:sldId id="268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3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04"/>
    <p:restoredTop sz="86435"/>
  </p:normalViewPr>
  <p:slideViewPr>
    <p:cSldViewPr snapToObjects="1">
      <p:cViewPr varScale="1">
        <p:scale>
          <a:sx n="130" d="100"/>
          <a:sy n="130" d="100"/>
        </p:scale>
        <p:origin x="1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9" d="100"/>
          <a:sy n="119" d="100"/>
        </p:scale>
        <p:origin x="51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6890E-D609-A745-B7B0-9CA6E06A010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8C37-E8F9-AA4D-BD3D-4EE1686E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8C37-E8F9-AA4D-BD3D-4EE1686E6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0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8C37-E8F9-AA4D-BD3D-4EE1686E6A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8C37-E8F9-AA4D-BD3D-4EE1686E6A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8C37-E8F9-AA4D-BD3D-4EE1686E6A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bg>
      <p:bgPr>
        <a:solidFill>
          <a:srgbClr val="003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9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4384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362200"/>
            <a:ext cx="7315200" cy="12192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</a:t>
            </a:r>
            <a:r>
              <a:rPr lang="en-US"/>
              <a:t>title style for two lines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2672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9530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4384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362200"/>
            <a:ext cx="7315200" cy="12192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</a:t>
            </a:r>
            <a:r>
              <a:rPr lang="en-US"/>
              <a:t>title style for two lines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2672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9530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4384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362200"/>
            <a:ext cx="7315200" cy="12192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</a:t>
            </a:r>
            <a:r>
              <a:rPr lang="en-US"/>
              <a:t>title style for two lines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2672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9530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3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438400" y="41910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057400"/>
            <a:ext cx="7315200" cy="18288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 for three lines</a:t>
            </a:r>
            <a:br>
              <a:rPr lang="en-US" dirty="0"/>
            </a:br>
            <a:r>
              <a:rPr lang="en-US" dirty="0"/>
              <a:t>that extend to here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5720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52578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36866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438400" y="41910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057400"/>
            <a:ext cx="7315200" cy="18288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 for three lines</a:t>
            </a:r>
            <a:br>
              <a:rPr lang="en-US" dirty="0"/>
            </a:br>
            <a:r>
              <a:rPr lang="en-US" dirty="0"/>
              <a:t>that extend to here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5720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52578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438400" y="41910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057400"/>
            <a:ext cx="7315200" cy="18288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 for three lines</a:t>
            </a:r>
            <a:br>
              <a:rPr lang="en-US" dirty="0"/>
            </a:br>
            <a:r>
              <a:rPr lang="en-US" dirty="0"/>
              <a:t>that extend to here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5720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52578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2438400" y="41910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057400"/>
            <a:ext cx="7315200" cy="18288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 for three lines</a:t>
            </a:r>
            <a:br>
              <a:rPr lang="en-US" dirty="0"/>
            </a:br>
            <a:r>
              <a:rPr lang="en-US" dirty="0"/>
              <a:t>that extend to here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5720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52578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981200" y="2895600"/>
            <a:ext cx="8229600" cy="3505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400" b="0" i="0">
                <a:solidFill>
                  <a:schemeClr val="bg1"/>
                </a:solidFill>
                <a:latin typeface="Whitney Book" charset="0"/>
                <a:ea typeface="Whitney Book" charset="0"/>
                <a:cs typeface="Whitney Book" charset="0"/>
              </a:defRPr>
            </a:lvl1pPr>
            <a:lvl2pPr marL="457200" indent="0">
              <a:buFontTx/>
              <a:buNone/>
              <a:defRPr sz="4400" b="0" i="0">
                <a:solidFill>
                  <a:schemeClr val="bg1"/>
                </a:solidFill>
                <a:latin typeface="Whitney Book" charset="0"/>
                <a:ea typeface="Whitney Book" charset="0"/>
                <a:cs typeface="Whitney Book" charset="0"/>
              </a:defRPr>
            </a:lvl2pPr>
            <a:lvl3pPr marL="914400" indent="0">
              <a:buFontTx/>
              <a:buNone/>
              <a:defRPr sz="4400" b="0" i="0">
                <a:solidFill>
                  <a:schemeClr val="bg1"/>
                </a:solidFill>
                <a:latin typeface="Whitney Book" charset="0"/>
                <a:ea typeface="Whitney Book" charset="0"/>
                <a:cs typeface="Whitney Book" charset="0"/>
              </a:defRPr>
            </a:lvl3pPr>
            <a:lvl4pPr marL="1371600" indent="0">
              <a:buFontTx/>
              <a:buNone/>
              <a:defRPr sz="4400" b="0" i="0">
                <a:solidFill>
                  <a:schemeClr val="bg1"/>
                </a:solidFill>
                <a:latin typeface="Whitney Book" charset="0"/>
                <a:ea typeface="Whitney Book" charset="0"/>
                <a:cs typeface="Whitney Book" charset="0"/>
              </a:defRPr>
            </a:lvl4pPr>
            <a:lvl5pPr marL="1828800" indent="0">
              <a:buFontTx/>
              <a:buNone/>
              <a:defRPr sz="4400" b="0" i="0">
                <a:solidFill>
                  <a:schemeClr val="bg1"/>
                </a:solidFill>
                <a:latin typeface="Whitney Book" charset="0"/>
                <a:ea typeface="Whitney Book" charset="0"/>
                <a:cs typeface="Whitney Book" charset="0"/>
              </a:defRPr>
            </a:lvl5pPr>
          </a:lstStyle>
          <a:p>
            <a:pPr lvl="0"/>
            <a:r>
              <a:rPr lang="en-US" dirty="0"/>
              <a:t>Click to edit divider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81200" y="2578496"/>
            <a:ext cx="8229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20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524000" y="2057400"/>
            <a:ext cx="9144000" cy="0"/>
          </a:xfrm>
          <a:prstGeom prst="line">
            <a:avLst/>
          </a:prstGeom>
          <a:ln w="25400">
            <a:solidFill>
              <a:srgbClr val="022E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371600"/>
            <a:ext cx="9144000" cy="53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800">
                <a:solidFill>
                  <a:srgbClr val="003777"/>
                </a:solidFill>
                <a:latin typeface="Whitney Book" charset="0"/>
                <a:ea typeface="Whitney Book" charset="0"/>
                <a:cs typeface="Whitney Book" charset="0"/>
              </a:defRPr>
            </a:lvl1pPr>
          </a:lstStyle>
          <a:p>
            <a:pPr lvl="0"/>
            <a:r>
              <a:rPr lang="en-US" dirty="0"/>
              <a:t>Click to edit title with a single line of text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362200"/>
            <a:ext cx="91440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50292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800" b="0" i="0" cap="all" spc="100" baseline="0">
                <a:solidFill>
                  <a:srgbClr val="003777"/>
                </a:solidFill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pPr lvl="0"/>
            <a:r>
              <a:rPr lang="en-US" dirty="0" err="1"/>
              <a:t>Brandeis.edu</a:t>
            </a:r>
            <a:r>
              <a:rPr lang="en-US" dirty="0"/>
              <a:t>/global</a:t>
            </a:r>
          </a:p>
        </p:txBody>
      </p:sp>
    </p:spTree>
    <p:extLst>
      <p:ext uri="{BB962C8B-B14F-4D97-AF65-F5344CB8AC3E}">
        <p14:creationId xmlns:p14="http://schemas.microsoft.com/office/powerpoint/2010/main" val="1545052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371600"/>
            <a:ext cx="9144000" cy="533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800">
                <a:solidFill>
                  <a:srgbClr val="003777"/>
                </a:solidFill>
                <a:latin typeface="Whitney Book" charset="0"/>
                <a:ea typeface="Whitney Book" charset="0"/>
                <a:cs typeface="Whitney Book" charset="0"/>
              </a:defRPr>
            </a:lvl1pPr>
          </a:lstStyle>
          <a:p>
            <a:pPr lvl="0"/>
            <a:r>
              <a:rPr lang="en-US" dirty="0"/>
              <a:t>Click to edit title with a single line of text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209800"/>
            <a:ext cx="9144000" cy="38100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 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50292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800" b="0" i="0" cap="all" spc="100" baseline="0">
                <a:solidFill>
                  <a:srgbClr val="003777"/>
                </a:solidFill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pPr lvl="0"/>
            <a:r>
              <a:rPr lang="en-US" dirty="0" err="1"/>
              <a:t>Brandeis.edu</a:t>
            </a:r>
            <a:r>
              <a:rPr lang="en-US" dirty="0"/>
              <a:t>/global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2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50292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800" b="0" i="0" cap="all" spc="100" baseline="0">
                <a:solidFill>
                  <a:srgbClr val="003777"/>
                </a:solidFill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pPr lvl="0"/>
            <a:r>
              <a:rPr lang="en-US" dirty="0" err="1"/>
              <a:t>Brandeis.edu</a:t>
            </a:r>
            <a:r>
              <a:rPr lang="en-US" dirty="0"/>
              <a:t>/global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524000" y="2590800"/>
            <a:ext cx="9144000" cy="0"/>
          </a:xfrm>
          <a:prstGeom prst="line">
            <a:avLst/>
          </a:prstGeom>
          <a:ln w="25400">
            <a:solidFill>
              <a:srgbClr val="022E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371600"/>
            <a:ext cx="9144000" cy="11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800" baseline="0">
                <a:solidFill>
                  <a:srgbClr val="003777"/>
                </a:solidFill>
                <a:latin typeface="Whitney Book" charset="0"/>
                <a:ea typeface="Whitney Book" charset="0"/>
                <a:cs typeface="Whitney Book" charset="0"/>
              </a:defRPr>
            </a:lvl1pPr>
          </a:lstStyle>
          <a:p>
            <a:pPr lvl="0"/>
            <a:r>
              <a:rPr lang="en-US" dirty="0"/>
              <a:t>Click to edit title when there are two lines of text that wrap to the second line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819400"/>
            <a:ext cx="9144000" cy="3581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08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553200"/>
            <a:ext cx="5029200" cy="228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800" b="0" i="0" cap="all" spc="100" baseline="0">
                <a:solidFill>
                  <a:srgbClr val="003777"/>
                </a:solidFill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pPr lvl="0"/>
            <a:r>
              <a:rPr lang="en-US" dirty="0" err="1"/>
              <a:t>Brandeis.edu</a:t>
            </a:r>
            <a:r>
              <a:rPr lang="en-US" dirty="0"/>
              <a:t>/global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371600"/>
            <a:ext cx="9144000" cy="1143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800" baseline="0">
                <a:solidFill>
                  <a:srgbClr val="003777"/>
                </a:solidFill>
                <a:latin typeface="Whitney Book" charset="0"/>
                <a:ea typeface="Whitney Book" charset="0"/>
                <a:cs typeface="Whitney Book" charset="0"/>
              </a:defRPr>
            </a:lvl1pPr>
          </a:lstStyle>
          <a:p>
            <a:pPr lvl="0"/>
            <a:r>
              <a:rPr lang="en-US" dirty="0"/>
              <a:t>Click to edit title when there are two lines of text that wrap to the second line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2667000"/>
            <a:ext cx="9144000" cy="3581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03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438400" y="35814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667001"/>
            <a:ext cx="7315200" cy="685800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39624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6482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94761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2438400" y="35814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667001"/>
            <a:ext cx="7315200" cy="685800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39624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6482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5787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2438400" y="35814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667001"/>
            <a:ext cx="7315200" cy="685800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39624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6482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64167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2438400" y="35814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667001"/>
            <a:ext cx="7315200" cy="685800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39624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department name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6482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55374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3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4384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8400" y="2362200"/>
            <a:ext cx="7315200" cy="1219201"/>
          </a:xfrm>
          <a:prstGeom prst="rect">
            <a:avLst/>
          </a:prstGeom>
        </p:spPr>
        <p:txBody>
          <a:bodyPr/>
          <a:lstStyle>
            <a:lvl1pPr algn="ctr">
              <a:defRPr b="0" i="0" cap="all" baseline="0">
                <a:latin typeface="Whitney-Medium" charset="0"/>
                <a:ea typeface="Whitney-Medium" charset="0"/>
                <a:cs typeface="Whitney-Medium" charset="0"/>
              </a:defRPr>
            </a:lvl1pPr>
          </a:lstStyle>
          <a:p>
            <a:r>
              <a:rPr lang="en-US" dirty="0"/>
              <a:t>edit Master </a:t>
            </a:r>
            <a:r>
              <a:rPr lang="en-US"/>
              <a:t>title style for two lines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0" y="4267200"/>
            <a:ext cx="4572000" cy="381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/>
              <a:t>Click to edit department name</a:t>
            </a:r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495800" y="4953000"/>
            <a:ext cx="3200400" cy="3048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1400" cap="all" spc="200" baseline="0">
                <a:solidFill>
                  <a:schemeClr val="bg1"/>
                </a:solidFill>
                <a:latin typeface="Whitney Medium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8818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7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D1C8B-0304-364F-9CD4-410EEA5142B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71900" y="3053755"/>
            <a:ext cx="4648200" cy="75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5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9" r:id="rId2"/>
    <p:sldLayoutId id="2147483686" r:id="rId3"/>
    <p:sldLayoutId id="214748368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3BD03-DB9E-2047-AFD5-E8AE647BD9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7200" y="457200"/>
            <a:ext cx="2971800" cy="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8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75" r:id="rId2"/>
    <p:sldLayoutId id="2147483680" r:id="rId3"/>
    <p:sldLayoutId id="214748367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Whitney Book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0C105-D216-EA48-A8B4-7CFCCCC7F85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7200" y="457200"/>
            <a:ext cx="2971800" cy="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2" r:id="rId2"/>
    <p:sldLayoutId id="2147483685" r:id="rId3"/>
    <p:sldLayoutId id="2147483684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Whitney Book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A7EB9-34AD-5D45-8E3C-9D9DA25EA32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57200" y="457200"/>
            <a:ext cx="2971800" cy="4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1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9" r:id="rId2"/>
    <p:sldLayoutId id="2147483692" r:id="rId3"/>
    <p:sldLayoutId id="2147483691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Whitney Book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17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Whitney Book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977462"/>
          </a:xfrm>
          <a:prstGeom prst="rect">
            <a:avLst/>
          </a:prstGeom>
          <a:solidFill>
            <a:srgbClr val="00377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0134600" y="6553200"/>
            <a:ext cx="1823888" cy="152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65FE864-16CE-FE4A-A993-B49BF4C82E26}" type="slidenum">
              <a:rPr lang="en-US" sz="800" baseline="0" smtClean="0">
                <a:solidFill>
                  <a:schemeClr val="tx2"/>
                </a:solidFill>
                <a:latin typeface="whitney book" charset="0"/>
                <a:cs typeface="Arial"/>
              </a:rPr>
              <a:pPr algn="r"/>
              <a:t>‹#›</a:t>
            </a:fld>
            <a:endParaRPr lang="en-US" sz="800" baseline="0" dirty="0">
              <a:solidFill>
                <a:schemeClr val="tx2"/>
              </a:solidFill>
              <a:latin typeface="whitney book" charset="0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E246-CED6-8541-9106-EF47AB29F5B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04800" y="304800"/>
            <a:ext cx="2603082" cy="4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6" r:id="rId2"/>
    <p:sldLayoutId id="2147483671" r:id="rId3"/>
    <p:sldLayoutId id="2147483697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64" userDrawn="1">
          <p15:clr>
            <a:srgbClr val="F26B43"/>
          </p15:clr>
        </p15:guide>
        <p15:guide id="2" pos="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covid-19-will-accelerate-ai-health-care-revolution/" TargetMode="External"/><Relationship Id="rId2" Type="http://schemas.openxmlformats.org/officeDocument/2006/relationships/hyperlink" Target="https://www.alibabagroup.com/cn/news/article?news=p200319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grandviewresearch.com/industry-analysis/artificial-intelligence-ai-healthcare-market" TargetMode="External"/><Relationship Id="rId4" Type="http://schemas.openxmlformats.org/officeDocument/2006/relationships/hyperlink" Target="https://ucsdnews.ucsd.edu/pressrelease/ecovid-platform-provides-remote-patient-monitor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0F392-6872-7343-AB9D-AD65B99A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133600"/>
            <a:ext cx="7315200" cy="1219201"/>
          </a:xfrm>
        </p:spPr>
        <p:txBody>
          <a:bodyPr/>
          <a:lstStyle/>
          <a:p>
            <a:r>
              <a:rPr lang="en-US" sz="3200" dirty="0"/>
              <a:t>Scholarly Presentation:</a:t>
            </a:r>
            <a:br>
              <a:rPr lang="en-US" sz="3200" dirty="0"/>
            </a:br>
            <a:r>
              <a:rPr lang="en-US" sz="3200" dirty="0"/>
              <a:t>AI Health Care Revolution accelerated by the Covid-19 pandemic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7E99A-26AC-8346-B81F-633BD897D0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5800" y="4648200"/>
            <a:ext cx="3200400" cy="685800"/>
          </a:xfrm>
        </p:spPr>
        <p:txBody>
          <a:bodyPr/>
          <a:lstStyle/>
          <a:p>
            <a:r>
              <a:rPr lang="en-US" dirty="0"/>
              <a:t>May 26,  2020</a:t>
            </a:r>
          </a:p>
          <a:p>
            <a:r>
              <a:rPr lang="en-US" dirty="0"/>
              <a:t>Jemma </a:t>
            </a:r>
            <a:r>
              <a:rPr lang="en-US" dirty="0" err="1"/>
              <a:t>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02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33E1E-A3EF-B046-8524-E4880F4A27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0" y="1371600"/>
            <a:ext cx="9144000" cy="533400"/>
          </a:xfrm>
        </p:spPr>
        <p:txBody>
          <a:bodyPr anchor="b"/>
          <a:lstStyle/>
          <a:p>
            <a:r>
              <a:rPr lang="en-US" sz="2800" b="1" dirty="0"/>
              <a:t>Example: </a:t>
            </a:r>
            <a:r>
              <a:rPr lang="en-US" sz="2800" b="1" dirty="0" err="1"/>
              <a:t>BlueDot</a:t>
            </a:r>
            <a:r>
              <a:rPr lang="en-US" sz="2800" b="1" dirty="0"/>
              <a:t> spotting the outbreak 9 days before WTO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F4AAB-F986-EF49-B943-F25FF15109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4000" y="2362200"/>
            <a:ext cx="91440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Company information:</a:t>
            </a:r>
          </a:p>
          <a:p>
            <a:r>
              <a:rPr lang="en-US" dirty="0"/>
              <a:t>Based in Toronto, Canada</a:t>
            </a:r>
          </a:p>
          <a:p>
            <a:r>
              <a:rPr lang="en-US" dirty="0"/>
              <a:t>Among the first in the world to identify the emerging risk from COVID-19</a:t>
            </a:r>
          </a:p>
          <a:p>
            <a:r>
              <a:rPr lang="en-US" dirty="0"/>
              <a:t>Main product: Global Early Warning System </a:t>
            </a:r>
          </a:p>
          <a:p>
            <a:r>
              <a:rPr lang="en-US" dirty="0"/>
              <a:t>Algorithm: Natural language processing and machine learning methods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Impact:</a:t>
            </a:r>
          </a:p>
          <a:p>
            <a:r>
              <a:rPr lang="en-US" dirty="0"/>
              <a:t>An early example of AI intervention</a:t>
            </a:r>
          </a:p>
          <a:p>
            <a:r>
              <a:rPr lang="en-US" dirty="0"/>
              <a:t>Global AI healthcare market size:</a:t>
            </a:r>
          </a:p>
          <a:p>
            <a:pPr marL="0" indent="0">
              <a:buNone/>
            </a:pPr>
            <a:r>
              <a:rPr lang="en-US" dirty="0"/>
              <a:t>$2.5 billion in 2018, expected to grow at a CAGR of 41.5% from 2019 to 2025 (Grand New Research 2019)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0A3D7-575C-EF4E-83F5-648ABC0BE2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00" y="6553200"/>
            <a:ext cx="5029200" cy="228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60BF19-CCD5-9D4F-916F-6DBB44FE89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sz="2800" b="1" dirty="0"/>
              <a:t>Current Use of AI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59BC-E419-7B48-B442-E1CEB592DB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Fast diagnosis:</a:t>
            </a:r>
          </a:p>
          <a:p>
            <a:pPr marL="0" indent="0">
              <a:buNone/>
            </a:pPr>
            <a:r>
              <a:rPr lang="en-US" dirty="0"/>
              <a:t>Alibaba in China</a:t>
            </a:r>
          </a:p>
          <a:p>
            <a:r>
              <a:rPr lang="en-US" dirty="0"/>
              <a:t>Release an AI algorithm trained on more than 5,000 confirmed Covid-19 cases CT scans</a:t>
            </a:r>
          </a:p>
          <a:p>
            <a:r>
              <a:rPr lang="en-US" dirty="0"/>
              <a:t>Can diagnose suspected cases within 20 seconds (</a:t>
            </a:r>
            <a:r>
              <a:rPr lang="en-US" altLang="zh-CN" dirty="0"/>
              <a:t>45</a:t>
            </a:r>
            <a:r>
              <a:rPr lang="zh-CN" altLang="en-US" dirty="0"/>
              <a:t> </a:t>
            </a:r>
            <a:r>
              <a:rPr lang="en-US" altLang="zh-CN" dirty="0"/>
              <a:t>times faster than human detection)</a:t>
            </a:r>
            <a:r>
              <a:rPr lang="en-US" dirty="0"/>
              <a:t> with 96% accuracy </a:t>
            </a:r>
          </a:p>
          <a:p>
            <a:pPr marL="0" indent="0">
              <a:buNone/>
            </a:pPr>
            <a:r>
              <a:rPr lang="en-US" dirty="0"/>
              <a:t>2. Automated deliveries:</a:t>
            </a:r>
          </a:p>
          <a:p>
            <a:pPr marL="0" indent="0">
              <a:buNone/>
            </a:pPr>
            <a:r>
              <a:rPr lang="en-US" dirty="0"/>
              <a:t>Medicine delivery using robots</a:t>
            </a:r>
          </a:p>
          <a:p>
            <a:pPr marL="0" indent="0">
              <a:buNone/>
            </a:pPr>
            <a:r>
              <a:rPr lang="en-US" dirty="0"/>
              <a:t>3. Remote patient monitoring platform:</a:t>
            </a:r>
          </a:p>
          <a:p>
            <a:pPr marL="0" indent="0">
              <a:buNone/>
            </a:pPr>
            <a:r>
              <a:rPr lang="en-US" dirty="0"/>
              <a:t>UC San Diego</a:t>
            </a:r>
          </a:p>
          <a:p>
            <a:r>
              <a:rPr lang="en-US" dirty="0"/>
              <a:t>Use wearable devices to continuously monitor vital signs such as heart rate and oxygen saturation levels, as well as activity and sleep levels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5FA6-4644-A84D-B3CE-BE1517DEB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4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17B3EC-8B71-B04F-B82C-AB75E068FA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sz="2800" b="1" dirty="0"/>
              <a:t>Benefits and Risks of AI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04FDF-FF77-684D-95C9-E02AB7A606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Benefits:</a:t>
            </a:r>
          </a:p>
          <a:p>
            <a:r>
              <a:rPr lang="en-US" dirty="0"/>
              <a:t>Pushing boundaries of human performance</a:t>
            </a:r>
          </a:p>
          <a:p>
            <a:r>
              <a:rPr lang="en-US" dirty="0"/>
              <a:t>Automating drudgery in medical practice</a:t>
            </a:r>
          </a:p>
          <a:p>
            <a:r>
              <a:rPr lang="en-US" dirty="0"/>
              <a:t>Optimizing workflow and processes to raise efficiency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Risks: </a:t>
            </a:r>
          </a:p>
          <a:p>
            <a:r>
              <a:rPr lang="en-US" dirty="0"/>
              <a:t>Data availability: fragmentation</a:t>
            </a:r>
          </a:p>
          <a:p>
            <a:r>
              <a:rPr lang="en-US" dirty="0"/>
              <a:t>Privacy and data protection: distributed learning (federated learning)</a:t>
            </a:r>
          </a:p>
          <a:p>
            <a:r>
              <a:rPr lang="en-US" dirty="0"/>
              <a:t>Bias and inequality: data source &amp; generalization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00437-77FA-A64D-9569-E0BFB8A57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3535DB-DF66-E64E-9A45-14233A7B18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sz="2800" b="1" dirty="0"/>
              <a:t>Future Use of AI Healthcare 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CDF4-1C81-9D42-8298-4FE45CA2D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AI Physician Assistant: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3200" i="1" dirty="0"/>
              <a:t>“ </a:t>
            </a:r>
            <a:r>
              <a:rPr lang="en-US" i="1" dirty="0"/>
              <a:t>EARLY ONE WINTER morning in the year 2035, I wake up and notice a bit of a sore throat. I get up and walk to the bathroom. While I brush my teeth, an infrared </a:t>
            </a:r>
            <a:r>
              <a:rPr lang="en-US" b="1" i="1" dirty="0"/>
              <a:t>sensor in the bathroom mirror takes my temperature</a:t>
            </a:r>
            <a:r>
              <a:rPr lang="en-US" i="1" dirty="0"/>
              <a:t>. A minute after I finish brushing my teeth, I receive an </a:t>
            </a:r>
            <a:r>
              <a:rPr lang="en-US" b="1" i="1" dirty="0"/>
              <a:t>alert</a:t>
            </a:r>
            <a:r>
              <a:rPr lang="en-US" i="1" dirty="0"/>
              <a:t> </a:t>
            </a:r>
            <a:r>
              <a:rPr lang="en-US" b="1" i="1" dirty="0"/>
              <a:t>from my personal AI physician assistant</a:t>
            </a:r>
            <a:r>
              <a:rPr lang="en-US" i="1" dirty="0"/>
              <a:t> showing some abnormal measurements from my saliva sample and that I am also running a low fever. The AI PA further suggests that I take a </a:t>
            </a:r>
            <a:r>
              <a:rPr lang="en-US" b="1" i="1" dirty="0"/>
              <a:t>fingertip needle touch blood test</a:t>
            </a:r>
            <a:r>
              <a:rPr lang="en-US" i="1" dirty="0"/>
              <a:t>. While the coffee is brewing, </a:t>
            </a:r>
            <a:r>
              <a:rPr lang="en-US" b="1" i="1" dirty="0"/>
              <a:t>the PA returns with the analysis</a:t>
            </a:r>
            <a:r>
              <a:rPr lang="en-US" i="1" dirty="0"/>
              <a:t> that I might be coming down with the flu, one of the two types around this season. My PA suggests two video call time slots with my family doctor, should I feel the need to consult her. She will have all the details of my symptoms when I make the call. She prescribes a decongestant and paracetamol, which is delivered to my door by </a:t>
            </a:r>
            <a:r>
              <a:rPr lang="en-US" b="1" i="1" dirty="0"/>
              <a:t>drone</a:t>
            </a:r>
            <a:r>
              <a:rPr lang="en-US" i="1" dirty="0"/>
              <a:t>.</a:t>
            </a:r>
            <a:r>
              <a:rPr lang="en-US" sz="3200" i="1" dirty="0"/>
              <a:t>”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1DA75-D484-B846-8517-CA99CBD6E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48963B-9918-4D49-88B4-8992ADC73E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/>
          <a:lstStyle/>
          <a:p>
            <a:r>
              <a:rPr lang="en-US" sz="2800" b="1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8710-E79D-3243-8C48-85252D80E9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https://www.alibabagroup.com/cn/news/article?news=p200319</a:t>
            </a:r>
            <a:endParaRPr lang="en-US" dirty="0"/>
          </a:p>
          <a:p>
            <a:r>
              <a:rPr lang="en-US" dirty="0">
                <a:hlinkClick r:id="rId3"/>
              </a:rPr>
              <a:t>https://www.wired.com/story/covid-19-will-accelerate-ai-health-care-revolution/</a:t>
            </a:r>
            <a:endParaRPr lang="en-US" dirty="0"/>
          </a:p>
          <a:p>
            <a:r>
              <a:rPr lang="en-US" dirty="0">
                <a:hlinkClick r:id="rId4"/>
              </a:rPr>
              <a:t>https://ucsdnews.ucsd.edu/pressrelease/ecovid-platform-provides-remote-patient-monitoring</a:t>
            </a:r>
            <a:endParaRPr lang="en-US" dirty="0"/>
          </a:p>
          <a:p>
            <a:r>
              <a:rPr lang="en-US" dirty="0">
                <a:hlinkClick r:id="rId5"/>
              </a:rPr>
              <a:t>https://www.grandviewresearch.com/industry-analysis/artificial-intelligence-ai-healthcare-market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8EA74-E12A-AA41-BB2F-A94BD74D2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24DC-B311-9C48-80A2-FC2432A2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62117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Titl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 Title_1 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ver Title_2 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over Title_3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Divider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nside Pag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314</Words>
  <Application>Microsoft Macintosh PowerPoint</Application>
  <PresentationFormat>Widescreen</PresentationFormat>
  <Paragraphs>47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whitney book</vt:lpstr>
      <vt:lpstr>whitney book</vt:lpstr>
      <vt:lpstr>Whitney Medium</vt:lpstr>
      <vt:lpstr>Whitney-Medium</vt:lpstr>
      <vt:lpstr>Arial</vt:lpstr>
      <vt:lpstr>Calibri</vt:lpstr>
      <vt:lpstr>Cover Title01</vt:lpstr>
      <vt:lpstr>1_Cover Title_1 line</vt:lpstr>
      <vt:lpstr>2_Cover Title_2 lines</vt:lpstr>
      <vt:lpstr>3_Cover Title_3lines</vt:lpstr>
      <vt:lpstr>Divider Page</vt:lpstr>
      <vt:lpstr>Inside Pages</vt:lpstr>
      <vt:lpstr>Scholarly Presentation: AI Health Care Revolution accelerated by the Covid-19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Jinman Rong</cp:lastModifiedBy>
  <cp:revision>74</cp:revision>
  <dcterms:created xsi:type="dcterms:W3CDTF">2019-05-29T19:52:32Z</dcterms:created>
  <dcterms:modified xsi:type="dcterms:W3CDTF">2020-05-27T14:17:58Z</dcterms:modified>
</cp:coreProperties>
</file>