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sldIdLst>
    <p:sldId id="256" r:id="rId2"/>
    <p:sldId id="257" r:id="rId3"/>
    <p:sldId id="258" r:id="rId4"/>
    <p:sldId id="259" r:id="rId5"/>
    <p:sldId id="262" r:id="rId6"/>
    <p:sldId id="260" r:id="rId7"/>
    <p:sldId id="263" r:id="rId8"/>
    <p:sldId id="261" r:id="rId9"/>
    <p:sldId id="265"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721" autoAdjust="0"/>
  </p:normalViewPr>
  <p:slideViewPr>
    <p:cSldViewPr snapToGrid="0">
      <p:cViewPr varScale="1">
        <p:scale>
          <a:sx n="86" d="100"/>
          <a:sy n="86"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126BC0-963E-47ED-92FF-C8347D7A4EB8}" type="datetimeFigureOut">
              <a:rPr lang="en-GB" smtClean="0"/>
              <a:t>28/07/2018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EAF62-43FA-41FB-8919-7122C442F13A}" type="slidenum">
              <a:rPr lang="en-GB" smtClean="0"/>
              <a:t>‹#›</a:t>
            </a:fld>
            <a:endParaRPr lang="en-GB"/>
          </a:p>
        </p:txBody>
      </p:sp>
    </p:spTree>
    <p:extLst>
      <p:ext uri="{BB962C8B-B14F-4D97-AF65-F5344CB8AC3E}">
        <p14:creationId xmlns:p14="http://schemas.microsoft.com/office/powerpoint/2010/main" val="786226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CEAF62-43FA-41FB-8919-7122C442F13A}" type="slidenum">
              <a:rPr lang="en-GB" smtClean="0"/>
              <a:t>5</a:t>
            </a:fld>
            <a:endParaRPr lang="en-GB"/>
          </a:p>
        </p:txBody>
      </p:sp>
    </p:spTree>
    <p:extLst>
      <p:ext uri="{BB962C8B-B14F-4D97-AF65-F5344CB8AC3E}">
        <p14:creationId xmlns:p14="http://schemas.microsoft.com/office/powerpoint/2010/main" val="397584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13D7EF-B4A4-4F2E-8122-67E63D1AC13F}" type="datetimeFigureOut">
              <a:rPr lang="en-GB" smtClean="0"/>
              <a:t>28/07/2018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221377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3D7EF-B4A4-4F2E-8122-67E63D1AC13F}" type="datetimeFigureOut">
              <a:rPr lang="en-GB" smtClean="0"/>
              <a:t>28/07/2018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341505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3D7EF-B4A4-4F2E-8122-67E63D1AC13F}" type="datetimeFigureOut">
              <a:rPr lang="en-GB" smtClean="0"/>
              <a:t>28/07/2018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7CBA2E-8E66-4DEC-B065-D6B2159E6CE3}"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0695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3D7EF-B4A4-4F2E-8122-67E63D1AC13F}" type="datetimeFigureOut">
              <a:rPr lang="en-GB" smtClean="0"/>
              <a:t>28/07/2018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1640717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3D7EF-B4A4-4F2E-8122-67E63D1AC13F}" type="datetimeFigureOut">
              <a:rPr lang="en-GB" smtClean="0"/>
              <a:t>28/07/2018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7CBA2E-8E66-4DEC-B065-D6B2159E6CE3}"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537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3D7EF-B4A4-4F2E-8122-67E63D1AC13F}" type="datetimeFigureOut">
              <a:rPr lang="en-GB" smtClean="0"/>
              <a:t>28/07/2018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2811504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3D7EF-B4A4-4F2E-8122-67E63D1AC13F}" type="datetimeFigureOut">
              <a:rPr lang="en-GB" smtClean="0"/>
              <a:t>28/07/2018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2117628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3D7EF-B4A4-4F2E-8122-67E63D1AC13F}" type="datetimeFigureOut">
              <a:rPr lang="en-GB" smtClean="0"/>
              <a:t>28/07/2018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161407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3D7EF-B4A4-4F2E-8122-67E63D1AC13F}" type="datetimeFigureOut">
              <a:rPr lang="en-GB" smtClean="0"/>
              <a:t>28/07/2018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290777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3D7EF-B4A4-4F2E-8122-67E63D1AC13F}" type="datetimeFigureOut">
              <a:rPr lang="en-GB" smtClean="0"/>
              <a:t>28/07/2018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112086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13D7EF-B4A4-4F2E-8122-67E63D1AC13F}" type="datetimeFigureOut">
              <a:rPr lang="en-GB" smtClean="0"/>
              <a:t>28/07/2018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425406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13D7EF-B4A4-4F2E-8122-67E63D1AC13F}" type="datetimeFigureOut">
              <a:rPr lang="en-GB" smtClean="0"/>
              <a:t>28/07/2018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3553878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13D7EF-B4A4-4F2E-8122-67E63D1AC13F}" type="datetimeFigureOut">
              <a:rPr lang="en-GB" smtClean="0"/>
              <a:t>28/07/2018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376667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3D7EF-B4A4-4F2E-8122-67E63D1AC13F}" type="datetimeFigureOut">
              <a:rPr lang="en-GB" smtClean="0"/>
              <a:t>28/07/2018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45819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3D7EF-B4A4-4F2E-8122-67E63D1AC13F}" type="datetimeFigureOut">
              <a:rPr lang="en-GB" smtClean="0"/>
              <a:t>28/07/2018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294265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3D7EF-B4A4-4F2E-8122-67E63D1AC13F}" type="datetimeFigureOut">
              <a:rPr lang="en-GB" smtClean="0"/>
              <a:t>28/07/2018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7CBA2E-8E66-4DEC-B065-D6B2159E6CE3}" type="slidenum">
              <a:rPr lang="en-GB" smtClean="0"/>
              <a:t>‹#›</a:t>
            </a:fld>
            <a:endParaRPr lang="en-GB"/>
          </a:p>
        </p:txBody>
      </p:sp>
    </p:spTree>
    <p:extLst>
      <p:ext uri="{BB962C8B-B14F-4D97-AF65-F5344CB8AC3E}">
        <p14:creationId xmlns:p14="http://schemas.microsoft.com/office/powerpoint/2010/main" val="231185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13D7EF-B4A4-4F2E-8122-67E63D1AC13F}" type="datetimeFigureOut">
              <a:rPr lang="en-GB" smtClean="0"/>
              <a:t>28/07/2018</a:t>
            </a:fld>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F7CBA2E-8E66-4DEC-B065-D6B2159E6CE3}" type="slidenum">
              <a:rPr lang="en-GB" smtClean="0"/>
              <a:t>‹#›</a:t>
            </a:fld>
            <a:endParaRPr lang="en-GB"/>
          </a:p>
        </p:txBody>
      </p:sp>
    </p:spTree>
    <p:extLst>
      <p:ext uri="{BB962C8B-B14F-4D97-AF65-F5344CB8AC3E}">
        <p14:creationId xmlns:p14="http://schemas.microsoft.com/office/powerpoint/2010/main" val="34582904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7132" y="1538868"/>
            <a:ext cx="7698133" cy="1508105"/>
          </a:xfrm>
          <a:prstGeom prst="rect">
            <a:avLst/>
          </a:prstGeom>
          <a:noFill/>
        </p:spPr>
        <p:txBody>
          <a:bodyPr wrap="none" rtlCol="0">
            <a:spAutoFit/>
          </a:bodyPr>
          <a:lstStyle/>
          <a:p>
            <a:r>
              <a:rPr lang="en-GB" sz="6000" dirty="0" smtClean="0">
                <a:solidFill>
                  <a:schemeClr val="accent1"/>
                </a:solidFill>
              </a:rPr>
              <a:t>Phalanx</a:t>
            </a:r>
            <a:r>
              <a:rPr lang="en-GB" dirty="0" smtClean="0"/>
              <a:t/>
            </a:r>
            <a:br>
              <a:rPr lang="en-GB" dirty="0" smtClean="0"/>
            </a:br>
            <a:r>
              <a:rPr lang="en-GB" sz="3200" dirty="0" smtClean="0"/>
              <a:t>Your Finger, Your Data and Good Health! </a:t>
            </a:r>
            <a:endParaRPr lang="en-GB" sz="3200" dirty="0"/>
          </a:p>
        </p:txBody>
      </p:sp>
      <p:sp>
        <p:nvSpPr>
          <p:cNvPr id="5" name="Rectangle 4"/>
          <p:cNvSpPr/>
          <p:nvPr/>
        </p:nvSpPr>
        <p:spPr>
          <a:xfrm>
            <a:off x="490654" y="3965145"/>
            <a:ext cx="4572000" cy="1477328"/>
          </a:xfrm>
          <a:prstGeom prst="rect">
            <a:avLst/>
          </a:prstGeom>
        </p:spPr>
        <p:txBody>
          <a:bodyPr>
            <a:spAutoFit/>
          </a:bodyPr>
          <a:lstStyle/>
          <a:p>
            <a:r>
              <a:rPr lang="en-GB" dirty="0" smtClean="0">
                <a:solidFill>
                  <a:schemeClr val="accent1"/>
                </a:solidFill>
              </a:rPr>
              <a:t>Presented by:</a:t>
            </a:r>
          </a:p>
          <a:p>
            <a:endParaRPr lang="en-GB" dirty="0">
              <a:solidFill>
                <a:schemeClr val="accent1"/>
              </a:solidFill>
            </a:endParaRPr>
          </a:p>
          <a:p>
            <a:r>
              <a:rPr lang="en-GB" dirty="0" err="1" smtClean="0"/>
              <a:t>Akinpelu</a:t>
            </a:r>
            <a:r>
              <a:rPr lang="en-GB" dirty="0" smtClean="0"/>
              <a:t> </a:t>
            </a:r>
            <a:r>
              <a:rPr lang="en-GB" dirty="0" err="1" smtClean="0"/>
              <a:t>Oluwatobi</a:t>
            </a:r>
            <a:r>
              <a:rPr lang="en-GB" dirty="0" smtClean="0"/>
              <a:t> </a:t>
            </a:r>
          </a:p>
          <a:p>
            <a:r>
              <a:rPr lang="en-GB" dirty="0" err="1" smtClean="0"/>
              <a:t>Muritala</a:t>
            </a:r>
            <a:r>
              <a:rPr lang="en-GB" dirty="0" smtClean="0"/>
              <a:t> </a:t>
            </a:r>
            <a:r>
              <a:rPr lang="en-GB" dirty="0" err="1" smtClean="0"/>
              <a:t>Jeminat</a:t>
            </a:r>
            <a:endParaRPr lang="en-GB" dirty="0" smtClean="0"/>
          </a:p>
          <a:p>
            <a:r>
              <a:rPr lang="en-GB" dirty="0" err="1" smtClean="0"/>
              <a:t>Damilola</a:t>
            </a:r>
            <a:r>
              <a:rPr lang="en-GB" dirty="0" smtClean="0"/>
              <a:t> George</a:t>
            </a:r>
            <a:r>
              <a:rPr lang="en-GB" dirty="0" smtClean="0"/>
              <a:t> </a:t>
            </a:r>
            <a:endParaRPr lang="en-GB"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0488" y="3640620"/>
            <a:ext cx="3191290" cy="2126378"/>
          </a:xfrm>
          <a:prstGeom prst="rect">
            <a:avLst/>
          </a:prstGeom>
        </p:spPr>
      </p:pic>
      <p:sp>
        <p:nvSpPr>
          <p:cNvPr id="8" name="AutoShape 2" descr="Image result for health documentation pictu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p:cNvPicPr>
            <a:picLocks noChangeAspect="1"/>
          </p:cNvPicPr>
          <p:nvPr/>
        </p:nvPicPr>
        <p:blipFill>
          <a:blip r:embed="rId3"/>
          <a:stretch>
            <a:fillRect/>
          </a:stretch>
        </p:blipFill>
        <p:spPr>
          <a:xfrm>
            <a:off x="4274796" y="505068"/>
            <a:ext cx="2619375" cy="1743075"/>
          </a:xfrm>
          <a:prstGeom prst="rect">
            <a:avLst/>
          </a:prstGeom>
        </p:spPr>
      </p:pic>
    </p:spTree>
    <p:extLst>
      <p:ext uri="{BB962C8B-B14F-4D97-AF65-F5344CB8AC3E}">
        <p14:creationId xmlns:p14="http://schemas.microsoft.com/office/powerpoint/2010/main" val="1139493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3200400" cy="461665"/>
          </a:xfrm>
          <a:prstGeom prst="rect">
            <a:avLst/>
          </a:prstGeom>
          <a:noFill/>
        </p:spPr>
        <p:txBody>
          <a:bodyPr wrap="square" rtlCol="0">
            <a:spAutoFit/>
          </a:bodyPr>
          <a:lstStyle/>
          <a:p>
            <a:r>
              <a:rPr lang="en-US" sz="2400" b="1" dirty="0" smtClean="0">
                <a:solidFill>
                  <a:srgbClr val="C00000"/>
                </a:solidFill>
                <a:latin typeface="+mj-lt"/>
                <a:cs typeface="Times New Roman" pitchFamily="18" charset="0"/>
              </a:rPr>
              <a:t>CONCLUSION:</a:t>
            </a:r>
            <a:endParaRPr lang="en-US" sz="2400" b="1" dirty="0">
              <a:solidFill>
                <a:srgbClr val="C00000"/>
              </a:solidFill>
              <a:latin typeface="+mj-lt"/>
              <a:cs typeface="Times New Roman" pitchFamily="18" charset="0"/>
            </a:endParaRPr>
          </a:p>
        </p:txBody>
      </p:sp>
      <p:sp>
        <p:nvSpPr>
          <p:cNvPr id="3" name="Rectangle 1"/>
          <p:cNvSpPr>
            <a:spLocks noChangeArrowheads="1"/>
          </p:cNvSpPr>
          <p:nvPr/>
        </p:nvSpPr>
        <p:spPr bwMode="auto">
          <a:xfrm>
            <a:off x="167268" y="1333982"/>
            <a:ext cx="7047571"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effectLst/>
                <a:latin typeface="+mj-lt"/>
                <a:ea typeface="Times New Roman" pitchFamily="18" charset="0"/>
                <a:cs typeface="Times New Roman" pitchFamily="18" charset="0"/>
              </a:rPr>
              <a:t>The growing quality demand in the </a:t>
            </a:r>
            <a:r>
              <a:rPr lang="en-US" sz="1600" dirty="0" smtClean="0">
                <a:latin typeface="+mj-lt"/>
                <a:ea typeface="Times New Roman" pitchFamily="18" charset="0"/>
                <a:cs typeface="Times New Roman" pitchFamily="18" charset="0"/>
              </a:rPr>
              <a:t>health </a:t>
            </a:r>
            <a:r>
              <a:rPr kumimoji="0" lang="en-US" sz="1600" b="0" i="0" u="none" strike="noStrike" cap="none" normalizeH="0" baseline="0" dirty="0" smtClean="0">
                <a:ln>
                  <a:noFill/>
                </a:ln>
                <a:effectLst/>
                <a:latin typeface="+mj-lt"/>
                <a:ea typeface="Times New Roman" pitchFamily="18" charset="0"/>
                <a:cs typeface="Times New Roman" pitchFamily="18" charset="0"/>
              </a:rPr>
              <a:t>sector </a:t>
            </a:r>
            <a:r>
              <a:rPr kumimoji="0" lang="en-US" sz="1600" b="0" i="0" u="none" strike="noStrike" cap="none" normalizeH="0" baseline="0" dirty="0" smtClean="0">
                <a:ln>
                  <a:noFill/>
                </a:ln>
                <a:effectLst/>
                <a:latin typeface="+mj-lt"/>
                <a:ea typeface="Times New Roman" pitchFamily="18" charset="0"/>
                <a:cs typeface="Times New Roman" pitchFamily="18" charset="0"/>
              </a:rPr>
              <a:t>makes it necessary to exploit the whole potential of stored data efficiently, not only the clinical data, in order to improve diagnoses and treatments, but also on management, in order to minimize costs and improve the care given to the patients. </a:t>
            </a:r>
          </a:p>
          <a:p>
            <a:pPr marL="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endParaRPr lang="en-US" sz="1600" dirty="0" smtClean="0">
              <a:latin typeface="+mj-lt"/>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tabLst/>
            </a:pPr>
            <a:endParaRPr kumimoji="0" lang="en-US" sz="1600" b="0" i="0" u="none" strike="noStrike" cap="none" normalizeH="0" baseline="0" dirty="0" smtClean="0">
              <a:ln>
                <a:noFill/>
              </a:ln>
              <a:effectLst/>
              <a:latin typeface="+mj-lt"/>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effectLst/>
                <a:latin typeface="+mj-lt"/>
                <a:ea typeface="Times New Roman" pitchFamily="18" charset="0"/>
                <a:cs typeface="Times New Roman" pitchFamily="18" charset="0"/>
              </a:rPr>
              <a:t>In this sense, </a:t>
            </a:r>
            <a:r>
              <a:rPr kumimoji="0" lang="en-US" sz="1600" b="0" i="0" u="none" strike="noStrike" cap="none" normalizeH="0" baseline="0" dirty="0" smtClean="0">
                <a:ln>
                  <a:noFill/>
                </a:ln>
                <a:effectLst/>
                <a:latin typeface="+mj-lt"/>
                <a:ea typeface="Times New Roman" pitchFamily="18" charset="0"/>
                <a:cs typeface="Times New Roman" pitchFamily="18" charset="0"/>
              </a:rPr>
              <a:t>Phalanx can </a:t>
            </a:r>
            <a:r>
              <a:rPr kumimoji="0" lang="en-US" sz="1600" b="0" i="0" u="none" strike="noStrike" cap="none" normalizeH="0" baseline="0" dirty="0" smtClean="0">
                <a:ln>
                  <a:noFill/>
                </a:ln>
                <a:effectLst/>
                <a:latin typeface="+mj-lt"/>
                <a:ea typeface="Times New Roman" pitchFamily="18" charset="0"/>
                <a:cs typeface="Times New Roman" pitchFamily="18" charset="0"/>
              </a:rPr>
              <a:t>contribute with important benefits to the health sector, as a fundamental tool to analyze the data gathered by hospital information systems (HIS) and obtain models and patterns which can improve patient assistance and a better use of </a:t>
            </a:r>
            <a:r>
              <a:rPr kumimoji="0" lang="en-US" sz="1600" b="0" i="0" u="none" strike="noStrike" cap="none" normalizeH="0" baseline="0" dirty="0" smtClean="0">
                <a:ln>
                  <a:noFill/>
                </a:ln>
                <a:effectLst/>
                <a:latin typeface="+mj-lt"/>
                <a:ea typeface="Times New Roman" pitchFamily="18" charset="0"/>
                <a:cs typeface="Times New Roman" pitchFamily="18" charset="0"/>
              </a:rPr>
              <a:t>resources. </a:t>
            </a:r>
            <a:endParaRPr kumimoji="0" lang="en-US" sz="1600" b="0" i="0" u="none" strike="noStrike" cap="none" normalizeH="0" baseline="0" dirty="0" smtClean="0">
              <a:ln>
                <a:noFill/>
              </a:ln>
              <a:effectLst/>
              <a:latin typeface="+mj-lt"/>
              <a:cs typeface="Times New Roman" pitchFamily="18" charset="0"/>
            </a:endParaRPr>
          </a:p>
        </p:txBody>
      </p:sp>
    </p:spTree>
    <p:extLst>
      <p:ext uri="{BB962C8B-B14F-4D97-AF65-F5344CB8AC3E}">
        <p14:creationId xmlns:p14="http://schemas.microsoft.com/office/powerpoint/2010/main" val="3719722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363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0654" y="3965145"/>
            <a:ext cx="4572000" cy="369332"/>
          </a:xfrm>
          <a:prstGeom prst="rect">
            <a:avLst/>
          </a:prstGeom>
        </p:spPr>
        <p:txBody>
          <a:bodyPr>
            <a:spAutoFit/>
          </a:bodyPr>
          <a:lstStyle/>
          <a:p>
            <a:endParaRPr lang="en-GB" dirty="0"/>
          </a:p>
        </p:txBody>
      </p:sp>
      <p:sp>
        <p:nvSpPr>
          <p:cNvPr id="6" name="Rectangle 5"/>
          <p:cNvSpPr/>
          <p:nvPr/>
        </p:nvSpPr>
        <p:spPr>
          <a:xfrm>
            <a:off x="278780" y="2824671"/>
            <a:ext cx="6400800" cy="729430"/>
          </a:xfrm>
          <a:prstGeom prst="rect">
            <a:avLst/>
          </a:prstGeom>
        </p:spPr>
        <p:txBody>
          <a:bodyPr wrap="square">
            <a:spAutoFit/>
          </a:bodyPr>
          <a:lstStyle/>
          <a:p>
            <a:pPr>
              <a:lnSpc>
                <a:spcPct val="115000"/>
              </a:lnSpc>
              <a:spcAft>
                <a:spcPts val="0"/>
              </a:spcAft>
            </a:pPr>
            <a:r>
              <a:rPr lang="en-GB" dirty="0">
                <a:solidFill>
                  <a:srgbClr val="26282A"/>
                </a:solidFill>
                <a:latin typeface="Helvetica" panose="020B0604020202020204" pitchFamily="34" charset="0"/>
                <a:ea typeface="Times New Roman" panose="02020603050405020304" pitchFamily="18" charset="0"/>
                <a:cs typeface="Times New Roman" panose="02020603050405020304" pitchFamily="18" charset="0"/>
              </a:rPr>
              <a:t>T</a:t>
            </a:r>
            <a:r>
              <a:rPr lang="en-GB" dirty="0" smtClean="0">
                <a:solidFill>
                  <a:srgbClr val="26282A"/>
                </a:solidFill>
                <a:latin typeface="Helvetica" panose="020B0604020202020204" pitchFamily="34" charset="0"/>
                <a:ea typeface="Times New Roman" panose="02020603050405020304" pitchFamily="18" charset="0"/>
                <a:cs typeface="Times New Roman" panose="02020603050405020304" pitchFamily="18" charset="0"/>
              </a:rPr>
              <a:t>his burden is primarily affecting the </a:t>
            </a:r>
            <a:r>
              <a:rPr lang="en-GB" dirty="0" smtClean="0">
                <a:solidFill>
                  <a:srgbClr val="26282A"/>
                </a:solidFill>
                <a:effectLst/>
                <a:latin typeface="Helvetica" panose="020B0604020202020204" pitchFamily="34" charset="0"/>
                <a:ea typeface="Times New Roman" panose="02020603050405020304" pitchFamily="18" charset="0"/>
                <a:cs typeface="Times New Roman" panose="02020603050405020304" pitchFamily="18" charset="0"/>
              </a:rPr>
              <a:t>maternal and child in the health sector.</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78780" y="181834"/>
            <a:ext cx="6947210" cy="2585323"/>
          </a:xfrm>
          <a:prstGeom prst="rect">
            <a:avLst/>
          </a:prstGeom>
        </p:spPr>
        <p:txBody>
          <a:bodyPr wrap="square">
            <a:spAutoFit/>
          </a:bodyPr>
          <a:lstStyle/>
          <a:p>
            <a:pPr algn="just"/>
            <a:r>
              <a:rPr lang="en-GB" dirty="0" smtClean="0"/>
              <a:t>In most African countries like Nigeria, preservation and conservation of hospital documents and records has posed a serious problem. The health records in most Nigerian health institutions especially in hospitals has been facing some numbers of problems; these had affected the accessibility and utilization of health information in the treatment of people that have health challenges in those hospitals, as information needed on each patient is not being accessible on time or is not even available. </a:t>
            </a:r>
            <a:endParaRPr lang="en-GB"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r="36141"/>
          <a:stretch/>
        </p:blipFill>
        <p:spPr>
          <a:xfrm>
            <a:off x="4467921" y="3378608"/>
            <a:ext cx="2947639" cy="25964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 y="3611615"/>
            <a:ext cx="3676534" cy="2454976"/>
          </a:xfrm>
          <a:prstGeom prst="rect">
            <a:avLst/>
          </a:prstGeom>
        </p:spPr>
      </p:pic>
    </p:spTree>
    <p:extLst>
      <p:ext uri="{BB962C8B-B14F-4D97-AF65-F5344CB8AC3E}">
        <p14:creationId xmlns:p14="http://schemas.microsoft.com/office/powerpoint/2010/main" val="3130415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02" y="22854"/>
            <a:ext cx="8318809" cy="1200329"/>
          </a:xfrm>
          <a:prstGeom prst="rect">
            <a:avLst/>
          </a:prstGeom>
        </p:spPr>
        <p:txBody>
          <a:bodyPr wrap="square">
            <a:spAutoFit/>
          </a:bodyPr>
          <a:lstStyle/>
          <a:p>
            <a:r>
              <a:rPr lang="en-GB" dirty="0"/>
              <a:t>P</a:t>
            </a:r>
            <a:r>
              <a:rPr lang="en-GB" dirty="0" smtClean="0"/>
              <a:t>roblems being faced by hospital authorities in preservation and management of records in most African countries </a:t>
            </a:r>
          </a:p>
          <a:p>
            <a:endParaRPr lang="en-GB" dirty="0" smtClean="0"/>
          </a:p>
          <a:p>
            <a:endParaRPr lang="en-GB" dirty="0"/>
          </a:p>
        </p:txBody>
      </p:sp>
      <p:sp>
        <p:nvSpPr>
          <p:cNvPr id="3" name="Rectangle 2"/>
          <p:cNvSpPr/>
          <p:nvPr/>
        </p:nvSpPr>
        <p:spPr>
          <a:xfrm>
            <a:off x="22302" y="2534479"/>
            <a:ext cx="7081024" cy="369332"/>
          </a:xfrm>
          <a:prstGeom prst="rect">
            <a:avLst/>
          </a:prstGeom>
        </p:spPr>
        <p:txBody>
          <a:bodyPr wrap="square">
            <a:spAutoFit/>
          </a:bodyPr>
          <a:lstStyle/>
          <a:p>
            <a:r>
              <a:rPr lang="en-GB" dirty="0" smtClean="0"/>
              <a:t>Other various types of damage that affect paper documents. </a:t>
            </a:r>
          </a:p>
        </p:txBody>
      </p:sp>
      <p:sp>
        <p:nvSpPr>
          <p:cNvPr id="4" name="Rectangle 3"/>
          <p:cNvSpPr/>
          <p:nvPr/>
        </p:nvSpPr>
        <p:spPr>
          <a:xfrm>
            <a:off x="200722" y="738031"/>
            <a:ext cx="4572000" cy="369332"/>
          </a:xfrm>
          <a:prstGeom prst="rect">
            <a:avLst/>
          </a:prstGeom>
        </p:spPr>
        <p:txBody>
          <a:bodyPr>
            <a:spAutoFit/>
          </a:bodyPr>
          <a:lstStyle/>
          <a:p>
            <a:pPr marL="285750" indent="-285750">
              <a:buFont typeface="Wingdings" panose="05000000000000000000" pitchFamily="2" charset="2"/>
              <a:buChar char="Ø"/>
            </a:pPr>
            <a:r>
              <a:rPr lang="en-GB" dirty="0" smtClean="0"/>
              <a:t>Shortage of experienced personnel</a:t>
            </a:r>
          </a:p>
        </p:txBody>
      </p:sp>
      <p:sp>
        <p:nvSpPr>
          <p:cNvPr id="5" name="Rectangle 4"/>
          <p:cNvSpPr/>
          <p:nvPr/>
        </p:nvSpPr>
        <p:spPr>
          <a:xfrm>
            <a:off x="200722" y="1520880"/>
            <a:ext cx="4572000" cy="646331"/>
          </a:xfrm>
          <a:prstGeom prst="rect">
            <a:avLst/>
          </a:prstGeom>
        </p:spPr>
        <p:txBody>
          <a:bodyPr>
            <a:spAutoFit/>
          </a:bodyPr>
          <a:lstStyle/>
          <a:p>
            <a:pPr marL="285750" indent="-285750">
              <a:buFont typeface="Wingdings" panose="05000000000000000000" pitchFamily="2" charset="2"/>
              <a:buChar char="Ø"/>
            </a:pPr>
            <a:r>
              <a:rPr lang="en-GB" dirty="0" smtClean="0"/>
              <a:t>Need of effective storage and control of in- active records</a:t>
            </a:r>
            <a:endParaRPr lang="en-GB" dirty="0" smtClean="0"/>
          </a:p>
        </p:txBody>
      </p:sp>
      <p:sp>
        <p:nvSpPr>
          <p:cNvPr id="6" name="Rectangle 5"/>
          <p:cNvSpPr/>
          <p:nvPr/>
        </p:nvSpPr>
        <p:spPr>
          <a:xfrm>
            <a:off x="4612247" y="1284061"/>
            <a:ext cx="4572000" cy="646331"/>
          </a:xfrm>
          <a:prstGeom prst="rect">
            <a:avLst/>
          </a:prstGeom>
        </p:spPr>
        <p:txBody>
          <a:bodyPr>
            <a:spAutoFit/>
          </a:bodyPr>
          <a:lstStyle/>
          <a:p>
            <a:pPr marL="285750" indent="-285750">
              <a:buFont typeface="Wingdings" panose="05000000000000000000" pitchFamily="2" charset="2"/>
              <a:buChar char="Ø"/>
            </a:pPr>
            <a:r>
              <a:rPr lang="en-GB" dirty="0" smtClean="0"/>
              <a:t>Lack of determination of records retention period: </a:t>
            </a:r>
            <a:endParaRPr lang="en-GB" dirty="0" smtClean="0"/>
          </a:p>
        </p:txBody>
      </p:sp>
      <p:sp>
        <p:nvSpPr>
          <p:cNvPr id="7" name="Rectangle 6"/>
          <p:cNvSpPr/>
          <p:nvPr/>
        </p:nvSpPr>
        <p:spPr>
          <a:xfrm>
            <a:off x="5166844" y="555416"/>
            <a:ext cx="3462807" cy="369332"/>
          </a:xfrm>
          <a:prstGeom prst="rect">
            <a:avLst/>
          </a:prstGeom>
        </p:spPr>
        <p:txBody>
          <a:bodyPr wrap="none">
            <a:spAutoFit/>
          </a:bodyPr>
          <a:lstStyle/>
          <a:p>
            <a:pPr marL="285750" indent="-285750">
              <a:buFont typeface="Wingdings" panose="05000000000000000000" pitchFamily="2" charset="2"/>
              <a:buChar char="Ø"/>
            </a:pPr>
            <a:r>
              <a:rPr lang="en-GB" dirty="0" smtClean="0"/>
              <a:t>Delay in transfer of records: </a:t>
            </a:r>
            <a:endParaRPr lang="en-GB" dirty="0" smtClean="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1639" y="2927462"/>
            <a:ext cx="2133600" cy="18288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4112" y="3822328"/>
            <a:ext cx="2090928" cy="312115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02" y="4617368"/>
            <a:ext cx="3238530" cy="216074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9289" y="4687545"/>
            <a:ext cx="1751822" cy="190914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9063" y="2167211"/>
            <a:ext cx="2366309" cy="2153066"/>
          </a:xfrm>
          <a:prstGeom prst="rect">
            <a:avLst/>
          </a:prstGeom>
        </p:spPr>
      </p:pic>
    </p:spTree>
    <p:extLst>
      <p:ext uri="{BB962C8B-B14F-4D97-AF65-F5344CB8AC3E}">
        <p14:creationId xmlns:p14="http://schemas.microsoft.com/office/powerpoint/2010/main" val="308165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523" y="267310"/>
            <a:ext cx="6068272" cy="1238423"/>
          </a:xfrm>
          <a:prstGeom prst="rect">
            <a:avLst/>
          </a:prstGeom>
        </p:spPr>
      </p:pic>
      <p:sp>
        <p:nvSpPr>
          <p:cNvPr id="5" name="Rectangle 4"/>
          <p:cNvSpPr/>
          <p:nvPr/>
        </p:nvSpPr>
        <p:spPr>
          <a:xfrm>
            <a:off x="612313" y="1505733"/>
            <a:ext cx="7059726" cy="461665"/>
          </a:xfrm>
          <a:prstGeom prst="rect">
            <a:avLst/>
          </a:prstGeom>
        </p:spPr>
        <p:txBody>
          <a:bodyPr wrap="square">
            <a:spAutoFit/>
          </a:bodyPr>
          <a:lstStyle/>
          <a:p>
            <a:r>
              <a:rPr lang="en-GB" sz="1200" dirty="0" smtClean="0"/>
              <a:t>Source: Yaya, Japheth </a:t>
            </a:r>
            <a:r>
              <a:rPr lang="en-GB" sz="1200" dirty="0" err="1" smtClean="0"/>
              <a:t>Abdulazeez</a:t>
            </a:r>
            <a:r>
              <a:rPr lang="en-GB" sz="1200" dirty="0" smtClean="0"/>
              <a:t> et al. “Challenges of Record Management in two Health Institutions in Lagos State, Nigeria”</a:t>
            </a:r>
            <a:endParaRPr lang="en-GB" sz="1200"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6600" y="4600571"/>
            <a:ext cx="3769565" cy="212038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223" y="4471037"/>
            <a:ext cx="3369436" cy="2249914"/>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0469" y="2056448"/>
            <a:ext cx="4381500" cy="2298745"/>
          </a:xfrm>
          <a:prstGeom prst="rect">
            <a:avLst/>
          </a:prstGeom>
        </p:spPr>
      </p:pic>
    </p:spTree>
    <p:extLst>
      <p:ext uri="{BB962C8B-B14F-4D97-AF65-F5344CB8AC3E}">
        <p14:creationId xmlns:p14="http://schemas.microsoft.com/office/powerpoint/2010/main" val="1013171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733" y="328169"/>
            <a:ext cx="6245687" cy="369332"/>
          </a:xfrm>
          <a:prstGeom prst="rect">
            <a:avLst/>
          </a:prstGeom>
        </p:spPr>
        <p:txBody>
          <a:bodyPr wrap="square">
            <a:spAutoFit/>
          </a:bodyPr>
          <a:lstStyle/>
          <a:p>
            <a:r>
              <a:rPr lang="en-GB" dirty="0" smtClean="0">
                <a:solidFill>
                  <a:srgbClr val="C00000"/>
                </a:solidFill>
              </a:rPr>
              <a:t>Existing System Features</a:t>
            </a:r>
          </a:p>
        </p:txBody>
      </p:sp>
      <p:sp>
        <p:nvSpPr>
          <p:cNvPr id="3" name="Rectangle 2"/>
          <p:cNvSpPr/>
          <p:nvPr/>
        </p:nvSpPr>
        <p:spPr>
          <a:xfrm>
            <a:off x="4086420" y="1739591"/>
            <a:ext cx="4572000" cy="646331"/>
          </a:xfrm>
          <a:prstGeom prst="rect">
            <a:avLst/>
          </a:prstGeom>
        </p:spPr>
        <p:txBody>
          <a:bodyPr>
            <a:spAutoFit/>
          </a:bodyPr>
          <a:lstStyle/>
          <a:p>
            <a:r>
              <a:rPr lang="en-GB" dirty="0" smtClean="0"/>
              <a:t>Digital Record Managing System in private hospitals</a:t>
            </a:r>
          </a:p>
        </p:txBody>
      </p:sp>
      <p:sp>
        <p:nvSpPr>
          <p:cNvPr id="4" name="Rectangle 3"/>
          <p:cNvSpPr/>
          <p:nvPr/>
        </p:nvSpPr>
        <p:spPr>
          <a:xfrm>
            <a:off x="265847" y="4557658"/>
            <a:ext cx="4572000" cy="646331"/>
          </a:xfrm>
          <a:prstGeom prst="rect">
            <a:avLst/>
          </a:prstGeom>
        </p:spPr>
        <p:txBody>
          <a:bodyPr>
            <a:spAutoFit/>
          </a:bodyPr>
          <a:lstStyle/>
          <a:p>
            <a:r>
              <a:rPr lang="en-GB" dirty="0" smtClean="0"/>
              <a:t>Patient Record Management information System</a:t>
            </a:r>
            <a:endParaRPr lang="en-GB"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887" y="3428012"/>
            <a:ext cx="3682342" cy="2833650"/>
          </a:xfrm>
          <a:prstGeom prst="rect">
            <a:avLst/>
          </a:prstGeom>
        </p:spPr>
      </p:pic>
      <p:grpSp>
        <p:nvGrpSpPr>
          <p:cNvPr id="6" name="Group 5"/>
          <p:cNvGrpSpPr/>
          <p:nvPr/>
        </p:nvGrpSpPr>
        <p:grpSpPr>
          <a:xfrm>
            <a:off x="265847" y="1051146"/>
            <a:ext cx="3414056" cy="1577477"/>
            <a:chOff x="321603" y="2690375"/>
            <a:chExt cx="3414056" cy="1577477"/>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603" y="2690375"/>
              <a:ext cx="3414056" cy="1577477"/>
            </a:xfrm>
            <a:prstGeom prst="rect">
              <a:avLst/>
            </a:prstGeom>
          </p:spPr>
        </p:pic>
        <p:sp>
          <p:nvSpPr>
            <p:cNvPr id="8" name="Rectangle 7"/>
            <p:cNvSpPr/>
            <p:nvPr/>
          </p:nvSpPr>
          <p:spPr>
            <a:xfrm>
              <a:off x="1037063" y="3378820"/>
              <a:ext cx="1616927" cy="3345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476875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6941" y="2713532"/>
            <a:ext cx="4572000" cy="984885"/>
          </a:xfrm>
          <a:prstGeom prst="rect">
            <a:avLst/>
          </a:prstGeom>
        </p:spPr>
        <p:txBody>
          <a:bodyPr>
            <a:spAutoFit/>
          </a:bodyPr>
          <a:lstStyle/>
          <a:p>
            <a:r>
              <a:rPr lang="en-GB" sz="4000" dirty="0" smtClean="0">
                <a:solidFill>
                  <a:schemeClr val="accent1"/>
                </a:solidFill>
              </a:rPr>
              <a:t>Phalanx</a:t>
            </a:r>
            <a:r>
              <a:rPr lang="en-GB" dirty="0" smtClean="0"/>
              <a:t/>
            </a:r>
            <a:br>
              <a:rPr lang="en-GB" dirty="0" smtClean="0"/>
            </a:br>
            <a:r>
              <a:rPr lang="en-GB" dirty="0" smtClean="0"/>
              <a:t>Your Finger, Your Data, Good Health! </a:t>
            </a:r>
            <a:endParaRPr lang="en-GB" dirty="0"/>
          </a:p>
        </p:txBody>
      </p:sp>
      <p:pic>
        <p:nvPicPr>
          <p:cNvPr id="3" name="Picture 2" descr="C:\Users\Administrator\Desktop\ist2_1043593-question.jpg"/>
          <p:cNvPicPr>
            <a:picLocks noChangeAspect="1" noChangeArrowheads="1"/>
          </p:cNvPicPr>
          <p:nvPr/>
        </p:nvPicPr>
        <p:blipFill>
          <a:blip r:embed="rId2"/>
          <a:srcRect/>
          <a:stretch>
            <a:fillRect/>
          </a:stretch>
        </p:blipFill>
        <p:spPr bwMode="auto">
          <a:xfrm>
            <a:off x="5858107" y="3005254"/>
            <a:ext cx="2286000" cy="2286000"/>
          </a:xfrm>
          <a:prstGeom prst="rect">
            <a:avLst/>
          </a:prstGeom>
          <a:noFill/>
          <a:ln w="9525">
            <a:noFill/>
            <a:miter lim="800000"/>
            <a:headEnd/>
            <a:tailEnd/>
          </a:ln>
          <a:effectLst>
            <a:glow rad="101600">
              <a:schemeClr val="bg1">
                <a:alpha val="60000"/>
              </a:schemeClr>
            </a:glow>
          </a:effectLst>
        </p:spPr>
      </p:pic>
      <p:sp>
        <p:nvSpPr>
          <p:cNvPr id="4" name="Rectangle 3"/>
          <p:cNvSpPr/>
          <p:nvPr/>
        </p:nvSpPr>
        <p:spPr>
          <a:xfrm>
            <a:off x="228485" y="919974"/>
            <a:ext cx="2741456" cy="1569660"/>
          </a:xfrm>
          <a:prstGeom prst="rect">
            <a:avLst/>
          </a:prstGeom>
        </p:spPr>
        <p:txBody>
          <a:bodyPr wrap="none">
            <a:spAutoFit/>
          </a:bodyPr>
          <a:lstStyle/>
          <a:p>
            <a:r>
              <a:rPr lang="en-GB" sz="9600" dirty="0" smtClean="0">
                <a:solidFill>
                  <a:schemeClr val="accent1"/>
                </a:solidFill>
              </a:rPr>
              <a:t>WHY</a:t>
            </a:r>
            <a:endParaRPr lang="en-GB" sz="9600" dirty="0"/>
          </a:p>
        </p:txBody>
      </p:sp>
    </p:spTree>
    <p:extLst>
      <p:ext uri="{BB962C8B-B14F-4D97-AF65-F5344CB8AC3E}">
        <p14:creationId xmlns:p14="http://schemas.microsoft.com/office/powerpoint/2010/main" val="422797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649" y="163552"/>
            <a:ext cx="5181600" cy="461665"/>
          </a:xfrm>
          <a:prstGeom prst="rect">
            <a:avLst/>
          </a:prstGeom>
          <a:noFill/>
        </p:spPr>
        <p:txBody>
          <a:bodyPr wrap="square" rtlCol="0">
            <a:spAutoFit/>
          </a:bodyPr>
          <a:lstStyle/>
          <a:p>
            <a:r>
              <a:rPr lang="en-US" sz="2400" b="1" dirty="0" smtClean="0">
                <a:solidFill>
                  <a:srgbClr val="C00000"/>
                </a:solidFill>
                <a:latin typeface="+mj-lt"/>
                <a:cs typeface="Times New Roman" pitchFamily="18" charset="0"/>
              </a:rPr>
              <a:t>FEASIBILITY:</a:t>
            </a:r>
            <a:endParaRPr lang="en-US" sz="2400" b="1" dirty="0">
              <a:solidFill>
                <a:srgbClr val="C00000"/>
              </a:solidFill>
              <a:latin typeface="+mj-lt"/>
              <a:cs typeface="Times New Roman" pitchFamily="18" charset="0"/>
            </a:endParaRPr>
          </a:p>
        </p:txBody>
      </p:sp>
      <p:sp>
        <p:nvSpPr>
          <p:cNvPr id="3" name="Rectangle 1"/>
          <p:cNvSpPr>
            <a:spLocks noChangeArrowheads="1"/>
          </p:cNvSpPr>
          <p:nvPr/>
        </p:nvSpPr>
        <p:spPr bwMode="auto">
          <a:xfrm>
            <a:off x="0" y="684241"/>
            <a:ext cx="698066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tabLst/>
            </a:pPr>
            <a:r>
              <a:rPr kumimoji="0" lang="en-US" sz="1600" b="0" i="0" u="none" strike="noStrike" cap="none" normalizeH="0" baseline="0" dirty="0" smtClean="0">
                <a:ln>
                  <a:noFill/>
                </a:ln>
                <a:effectLst/>
                <a:latin typeface="+mj-lt"/>
                <a:ea typeface="Times New Roman" pitchFamily="18" charset="0"/>
                <a:cs typeface="Times New Roman" pitchFamily="18" charset="0"/>
              </a:rPr>
              <a:t>The Feasibility study was </a:t>
            </a:r>
            <a:r>
              <a:rPr kumimoji="0" lang="en-US" sz="1600" b="0" i="0" u="none" strike="noStrike" cap="none" normalizeH="0" baseline="0" dirty="0" smtClean="0">
                <a:ln>
                  <a:noFill/>
                </a:ln>
                <a:effectLst/>
                <a:latin typeface="+mj-lt"/>
                <a:ea typeface="Times New Roman" pitchFamily="18" charset="0"/>
                <a:cs typeface="Times New Roman" pitchFamily="18" charset="0"/>
              </a:rPr>
              <a:t>performed on the basis of various criteria and parameters. </a:t>
            </a:r>
            <a:endParaRPr kumimoji="0" lang="en-US" sz="1600" b="0" i="0" u="none" strike="noStrike" cap="none" normalizeH="0" baseline="0" dirty="0" smtClean="0">
              <a:ln>
                <a:noFill/>
              </a:ln>
              <a:effectLst/>
              <a:latin typeface="+mj-lt"/>
              <a:cs typeface="Times New Roman" pitchFamily="18" charset="0"/>
            </a:endParaRPr>
          </a:p>
        </p:txBody>
      </p:sp>
      <p:sp>
        <p:nvSpPr>
          <p:cNvPr id="4" name="Rectangle 3"/>
          <p:cNvSpPr/>
          <p:nvPr/>
        </p:nvSpPr>
        <p:spPr>
          <a:xfrm>
            <a:off x="-646770" y="4395965"/>
            <a:ext cx="4572000" cy="923330"/>
          </a:xfrm>
          <a:prstGeom prst="rect">
            <a:avLst/>
          </a:prstGeom>
        </p:spPr>
        <p:txBody>
          <a:bodyPr>
            <a:spAutoFit/>
          </a:bodyPr>
          <a:lstStyle/>
          <a:p>
            <a:pPr lvl="0" indent="457200" algn="ctr" eaLnBrk="0" fontAlgn="base" hangingPunct="0">
              <a:spcBef>
                <a:spcPct val="0"/>
              </a:spcBef>
              <a:spcAft>
                <a:spcPct val="0"/>
              </a:spcAft>
            </a:pPr>
            <a:r>
              <a:rPr lang="en-US" dirty="0" smtClean="0">
                <a:ea typeface="Times New Roman" pitchFamily="18" charset="0"/>
                <a:cs typeface="Times New Roman" pitchFamily="18" charset="0"/>
              </a:rPr>
              <a:t>Operational Feasibility:</a:t>
            </a:r>
          </a:p>
          <a:p>
            <a:pPr lvl="0" indent="457200" algn="ctr" eaLnBrk="0" fontAlgn="base" hangingPunct="0">
              <a:spcBef>
                <a:spcPct val="0"/>
              </a:spcBef>
              <a:spcAft>
                <a:spcPct val="0"/>
              </a:spcAft>
            </a:pPr>
            <a:r>
              <a:rPr lang="en-US" dirty="0" smtClean="0">
                <a:ea typeface="Times New Roman" pitchFamily="18" charset="0"/>
                <a:cs typeface="Times New Roman" pitchFamily="18" charset="0"/>
              </a:rPr>
              <a:t>it </a:t>
            </a:r>
            <a:r>
              <a:rPr lang="en-US" dirty="0">
                <a:ea typeface="Times New Roman" pitchFamily="18" charset="0"/>
                <a:cs typeface="Times New Roman" pitchFamily="18" charset="0"/>
              </a:rPr>
              <a:t>is scalable and easy to use.</a:t>
            </a:r>
          </a:p>
          <a:p>
            <a:pPr lvl="0" indent="457200" algn="just" eaLnBrk="0" fontAlgn="base" hangingPunct="0">
              <a:spcBef>
                <a:spcPct val="0"/>
              </a:spcBef>
              <a:spcAft>
                <a:spcPct val="0"/>
              </a:spcAft>
            </a:pPr>
            <a:endParaRPr lang="en-US" dirty="0">
              <a:cs typeface="Times New Roman" pitchFamily="18" charset="0"/>
            </a:endParaRPr>
          </a:p>
        </p:txBody>
      </p:sp>
      <p:sp>
        <p:nvSpPr>
          <p:cNvPr id="5" name="Rectangle 4"/>
          <p:cNvSpPr/>
          <p:nvPr/>
        </p:nvSpPr>
        <p:spPr>
          <a:xfrm>
            <a:off x="4664927" y="5850377"/>
            <a:ext cx="4572000" cy="923330"/>
          </a:xfrm>
          <a:prstGeom prst="rect">
            <a:avLst/>
          </a:prstGeom>
        </p:spPr>
        <p:txBody>
          <a:bodyPr>
            <a:spAutoFit/>
          </a:bodyPr>
          <a:lstStyle/>
          <a:p>
            <a:pPr lvl="0" indent="457200" algn="ctr" eaLnBrk="0" fontAlgn="base" hangingPunct="0">
              <a:spcBef>
                <a:spcPct val="0"/>
              </a:spcBef>
              <a:spcAft>
                <a:spcPct val="0"/>
              </a:spcAft>
            </a:pPr>
            <a:r>
              <a:rPr lang="en-US" dirty="0" smtClean="0">
                <a:ea typeface="Times New Roman" pitchFamily="18" charset="0"/>
                <a:cs typeface="Times New Roman" pitchFamily="18" charset="0"/>
              </a:rPr>
              <a:t>Technical Feasibility: </a:t>
            </a:r>
          </a:p>
          <a:p>
            <a:pPr lvl="0" indent="457200" algn="ctr" eaLnBrk="0" fontAlgn="base" hangingPunct="0">
              <a:spcBef>
                <a:spcPct val="0"/>
              </a:spcBef>
              <a:spcAft>
                <a:spcPct val="0"/>
              </a:spcAft>
            </a:pPr>
            <a:r>
              <a:rPr lang="en-US" dirty="0" smtClean="0">
                <a:ea typeface="Times New Roman" pitchFamily="18" charset="0"/>
                <a:cs typeface="Times New Roman" pitchFamily="18" charset="0"/>
              </a:rPr>
              <a:t>Android mobile phones, Tablets and </a:t>
            </a:r>
            <a:r>
              <a:rPr lang="en-US" dirty="0" err="1" smtClean="0">
                <a:ea typeface="Times New Roman" pitchFamily="18" charset="0"/>
                <a:cs typeface="Times New Roman" pitchFamily="18" charset="0"/>
              </a:rPr>
              <a:t>Secugen</a:t>
            </a:r>
            <a:r>
              <a:rPr lang="en-US" dirty="0" smtClean="0">
                <a:ea typeface="Times New Roman" pitchFamily="18" charset="0"/>
                <a:cs typeface="Times New Roman" pitchFamily="18" charset="0"/>
              </a:rPr>
              <a:t> Scanner </a:t>
            </a:r>
            <a:endParaRPr lang="en-US" dirty="0">
              <a:cs typeface="Times New Roman" pitchFamily="18" charset="0"/>
            </a:endParaRPr>
          </a:p>
        </p:txBody>
      </p:sp>
      <p:sp>
        <p:nvSpPr>
          <p:cNvPr id="6" name="Rectangle 5"/>
          <p:cNvSpPr/>
          <p:nvPr/>
        </p:nvSpPr>
        <p:spPr>
          <a:xfrm>
            <a:off x="3323063" y="1643620"/>
            <a:ext cx="4572000" cy="923330"/>
          </a:xfrm>
          <a:prstGeom prst="rect">
            <a:avLst/>
          </a:prstGeom>
        </p:spPr>
        <p:txBody>
          <a:bodyPr>
            <a:spAutoFit/>
          </a:bodyPr>
          <a:lstStyle/>
          <a:p>
            <a:pPr lvl="0" indent="457200" algn="ctr" eaLnBrk="0" fontAlgn="base" hangingPunct="0">
              <a:spcBef>
                <a:spcPct val="0"/>
              </a:spcBef>
              <a:spcAft>
                <a:spcPct val="0"/>
              </a:spcAft>
            </a:pPr>
            <a:r>
              <a:rPr lang="en-US" dirty="0" smtClean="0">
                <a:ea typeface="Times New Roman" pitchFamily="18" charset="0"/>
                <a:cs typeface="Times New Roman" pitchFamily="18" charset="0"/>
              </a:rPr>
              <a:t>Rural Community: </a:t>
            </a:r>
          </a:p>
          <a:p>
            <a:pPr lvl="0" indent="457200" algn="ctr" eaLnBrk="0" fontAlgn="base" hangingPunct="0">
              <a:spcBef>
                <a:spcPct val="0"/>
              </a:spcBef>
              <a:spcAft>
                <a:spcPct val="0"/>
              </a:spcAft>
            </a:pPr>
            <a:r>
              <a:rPr lang="en-US" dirty="0" smtClean="0">
                <a:ea typeface="Times New Roman" pitchFamily="18" charset="0"/>
                <a:cs typeface="Times New Roman" pitchFamily="18" charset="0"/>
              </a:rPr>
              <a:t>No </a:t>
            </a:r>
            <a:r>
              <a:rPr lang="en-US" dirty="0">
                <a:ea typeface="Times New Roman" pitchFamily="18" charset="0"/>
                <a:cs typeface="Times New Roman" pitchFamily="18" charset="0"/>
              </a:rPr>
              <a:t>internet accessibility needed before use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4692" y="5411826"/>
            <a:ext cx="1281075" cy="1281075"/>
          </a:xfrm>
          <a:prstGeom prst="rect">
            <a:avLst/>
          </a:prstGeom>
        </p:spPr>
      </p:pic>
    </p:spTree>
    <p:extLst>
      <p:ext uri="{BB962C8B-B14F-4D97-AF65-F5344CB8AC3E}">
        <p14:creationId xmlns:p14="http://schemas.microsoft.com/office/powerpoint/2010/main" val="3016775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6921" y="628254"/>
            <a:ext cx="6882161" cy="1815882"/>
          </a:xfrm>
          <a:prstGeom prst="rect">
            <a:avLst/>
          </a:prstGeom>
        </p:spPr>
        <p:txBody>
          <a:bodyPr wrap="square">
            <a:spAutoFit/>
          </a:bodyPr>
          <a:lstStyle/>
          <a:p>
            <a:r>
              <a:rPr lang="en-GB" sz="4000" dirty="0" smtClean="0">
                <a:solidFill>
                  <a:schemeClr val="accent1"/>
                </a:solidFill>
              </a:rPr>
              <a:t>Phalanx</a:t>
            </a:r>
            <a:r>
              <a:rPr lang="en-GB" dirty="0" smtClean="0"/>
              <a:t/>
            </a:r>
            <a:br>
              <a:rPr lang="en-GB" dirty="0" smtClean="0"/>
            </a:br>
            <a:endParaRPr lang="en-GB" dirty="0"/>
          </a:p>
          <a:p>
            <a:r>
              <a:rPr lang="en-GB" dirty="0" smtClean="0"/>
              <a:t>A Biometric android application that is use to collate and validate data of patients in other to retrieve past health histories, with their identity digitalized.</a:t>
            </a:r>
          </a:p>
        </p:txBody>
      </p:sp>
      <p:sp>
        <p:nvSpPr>
          <p:cNvPr id="4" name="Rectangle 3"/>
          <p:cNvSpPr/>
          <p:nvPr/>
        </p:nvSpPr>
        <p:spPr>
          <a:xfrm>
            <a:off x="276921" y="2764831"/>
            <a:ext cx="2351926" cy="923330"/>
          </a:xfrm>
          <a:prstGeom prst="rect">
            <a:avLst/>
          </a:prstGeom>
        </p:spPr>
        <p:txBody>
          <a:bodyPr wrap="none">
            <a:spAutoFit/>
          </a:bodyPr>
          <a:lstStyle/>
          <a:p>
            <a:r>
              <a:rPr lang="en-GB" dirty="0" smtClean="0"/>
              <a:t>Thereby eradicating:</a:t>
            </a:r>
          </a:p>
          <a:p>
            <a:endParaRPr lang="en-GB" dirty="0"/>
          </a:p>
          <a:p>
            <a:pPr marL="285750" indent="-285750">
              <a:buFont typeface="Wingdings" panose="05000000000000000000" pitchFamily="2" charset="2"/>
              <a:buChar char="Ø"/>
            </a:pPr>
            <a:r>
              <a:rPr lang="en-GB" dirty="0" smtClean="0"/>
              <a:t>Loss of records</a:t>
            </a:r>
            <a:endParaRPr lang="en-GB" dirty="0" smtClean="0"/>
          </a:p>
        </p:txBody>
      </p:sp>
    </p:spTree>
    <p:extLst>
      <p:ext uri="{BB962C8B-B14F-4D97-AF65-F5344CB8AC3E}">
        <p14:creationId xmlns:p14="http://schemas.microsoft.com/office/powerpoint/2010/main" val="3114566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48" y="4038574"/>
            <a:ext cx="3457361" cy="27308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8" y="1406834"/>
            <a:ext cx="3810000" cy="25431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4119" y="1022207"/>
            <a:ext cx="3333191" cy="222212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9340" y="4293220"/>
            <a:ext cx="2143125" cy="244971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7859" y="4948186"/>
            <a:ext cx="3378902" cy="1909814"/>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7190" y="3049229"/>
            <a:ext cx="3518430" cy="1876496"/>
          </a:xfrm>
          <a:prstGeom prst="rect">
            <a:avLst/>
          </a:prstGeom>
        </p:spPr>
      </p:pic>
      <p:sp>
        <p:nvSpPr>
          <p:cNvPr id="11" name="Rectangle 10"/>
          <p:cNvSpPr/>
          <p:nvPr/>
        </p:nvSpPr>
        <p:spPr>
          <a:xfrm>
            <a:off x="479284" y="289260"/>
            <a:ext cx="1528432" cy="369332"/>
          </a:xfrm>
          <a:prstGeom prst="rect">
            <a:avLst/>
          </a:prstGeom>
        </p:spPr>
        <p:txBody>
          <a:bodyPr wrap="none">
            <a:spAutoFit/>
          </a:bodyPr>
          <a:lstStyle/>
          <a:p>
            <a:r>
              <a:rPr lang="en-GB" dirty="0" smtClean="0">
                <a:solidFill>
                  <a:schemeClr val="accent1"/>
                </a:solidFill>
              </a:rPr>
              <a:t>With Phalanx</a:t>
            </a:r>
            <a:endParaRPr lang="en-GB" dirty="0"/>
          </a:p>
        </p:txBody>
      </p:sp>
    </p:spTree>
    <p:extLst>
      <p:ext uri="{BB962C8B-B14F-4D97-AF65-F5344CB8AC3E}">
        <p14:creationId xmlns:p14="http://schemas.microsoft.com/office/powerpoint/2010/main" val="2740533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215</TotalTime>
  <Words>361</Words>
  <Application>Microsoft Office PowerPoint</Application>
  <PresentationFormat>On-screen Show (4:3)</PresentationFormat>
  <Paragraphs>40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Helvetica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Jeminat Muritala</dc:creator>
  <cp:lastModifiedBy>Jeminat Muritala</cp:lastModifiedBy>
  <cp:revision>31</cp:revision>
  <dcterms:created xsi:type="dcterms:W3CDTF">2018-07-28T17:17:47Z</dcterms:created>
  <dcterms:modified xsi:type="dcterms:W3CDTF">2018-07-28T20:52:49Z</dcterms:modified>
</cp:coreProperties>
</file>