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915" y="-386524"/>
            <a:ext cx="9185830" cy="611974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Google Shape;54;p13"/>
          <p:cNvSpPr txBox="1">
            <a:spLocks noGrp="1"/>
          </p:cNvSpPr>
          <p:nvPr>
            <p:ph type="ctrTitle"/>
          </p:nvPr>
        </p:nvSpPr>
        <p:spPr>
          <a:xfrm>
            <a:off x="540299" y="156951"/>
            <a:ext cx="8520602" cy="9511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Audio Classification</a:t>
            </a:r>
          </a:p>
        </p:txBody>
      </p:sp>
      <p:sp>
        <p:nvSpPr>
          <p:cNvPr id="114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311699" y="4472523"/>
            <a:ext cx="8520602" cy="57592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48055">
              <a:defRPr sz="1372">
                <a:solidFill>
                  <a:srgbClr val="FFFFFF"/>
                </a:solidFill>
              </a:defRPr>
            </a:pPr>
            <a:r>
              <a:rPr dirty="0"/>
              <a:t>Colin Jemmott</a:t>
            </a:r>
          </a:p>
          <a:p>
            <a:pPr marL="0" indent="0" defTabSz="448055">
              <a:defRPr sz="1372">
                <a:solidFill>
                  <a:srgbClr val="FFFFFF"/>
                </a:solidFill>
              </a:defRPr>
            </a:pPr>
            <a:r>
              <a:rPr dirty="0"/>
              <a:t>DSC 96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0;p1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t>Audio processing</a:t>
            </a:r>
          </a:p>
        </p:txBody>
      </p:sp>
      <p:sp>
        <p:nvSpPr>
          <p:cNvPr id="117" name="Google Shape;61;p14"/>
          <p:cNvSpPr txBox="1">
            <a:spLocks noGrp="1"/>
          </p:cNvSpPr>
          <p:nvPr>
            <p:ph type="body" sz="quarter" idx="1"/>
          </p:nvPr>
        </p:nvSpPr>
        <p:spPr>
          <a:xfrm>
            <a:off x="1568999" y="1089123"/>
            <a:ext cx="928532" cy="572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2300"/>
              <a:t>Time</a:t>
            </a:r>
            <a:r>
              <a:t> </a:t>
            </a:r>
          </a:p>
        </p:txBody>
      </p:sp>
      <p:pic>
        <p:nvPicPr>
          <p:cNvPr id="11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9780" b="7512"/>
          <a:stretch>
            <a:fillRect/>
          </a:stretch>
        </p:blipFill>
        <p:spPr>
          <a:xfrm>
            <a:off x="465023" y="1733222"/>
            <a:ext cx="3774705" cy="2500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7056" b="7167"/>
          <a:stretch>
            <a:fillRect/>
          </a:stretch>
        </p:blipFill>
        <p:spPr>
          <a:xfrm>
            <a:off x="5064373" y="1679153"/>
            <a:ext cx="3888706" cy="261008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oogle Shape;61;p14"/>
          <p:cNvSpPr txBox="1"/>
          <p:nvPr/>
        </p:nvSpPr>
        <p:spPr>
          <a:xfrm>
            <a:off x="6396848" y="1089123"/>
            <a:ext cx="1910400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rPr sz="2300"/>
              <a:t>Frequency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60;p1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t>Audio processing</a:t>
            </a:r>
          </a:p>
        </p:txBody>
      </p:sp>
      <p:sp>
        <p:nvSpPr>
          <p:cNvPr id="123" name="Google Shape;61;p14"/>
          <p:cNvSpPr txBox="1">
            <a:spLocks noGrp="1"/>
          </p:cNvSpPr>
          <p:nvPr>
            <p:ph type="body" sz="quarter" idx="1"/>
          </p:nvPr>
        </p:nvSpPr>
        <p:spPr>
          <a:xfrm>
            <a:off x="1568999" y="1089123"/>
            <a:ext cx="928532" cy="572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2300"/>
              <a:t>Time</a:t>
            </a:r>
            <a:r>
              <a:t> </a:t>
            </a:r>
          </a:p>
        </p:txBody>
      </p:sp>
      <p:sp>
        <p:nvSpPr>
          <p:cNvPr id="124" name="Google Shape;61;p14"/>
          <p:cNvSpPr txBox="1"/>
          <p:nvPr/>
        </p:nvSpPr>
        <p:spPr>
          <a:xfrm>
            <a:off x="6396848" y="1089123"/>
            <a:ext cx="1910400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rPr sz="2300"/>
              <a:t>Frequency</a:t>
            </a:r>
            <a:r>
              <a:t> 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745" b="7488"/>
          <a:stretch>
            <a:fillRect/>
          </a:stretch>
        </p:blipFill>
        <p:spPr>
          <a:xfrm>
            <a:off x="4898528" y="1608988"/>
            <a:ext cx="4096440" cy="2730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8311" b="7276"/>
          <a:stretch>
            <a:fillRect/>
          </a:stretch>
        </p:blipFill>
        <p:spPr>
          <a:xfrm>
            <a:off x="366513" y="1608276"/>
            <a:ext cx="4115570" cy="2738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60;p1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t>Digital Signal Processing</a:t>
            </a:r>
          </a:p>
        </p:txBody>
      </p:sp>
      <p:sp>
        <p:nvSpPr>
          <p:cNvPr id="129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DSP is most strongly associated with linear transformations such as:</a:t>
            </a:r>
          </a:p>
          <a:p>
            <a:pPr>
              <a:spcBef>
                <a:spcPts val="1600"/>
              </a:spcBef>
            </a:pPr>
            <a:r>
              <a:rPr b="1"/>
              <a:t>Filtering</a:t>
            </a:r>
            <a:r>
              <a:t> (changing the relative magnitude of different frequencies) </a:t>
            </a:r>
          </a:p>
          <a:p>
            <a:r>
              <a:rPr b="1"/>
              <a:t>Reverberation</a:t>
            </a:r>
            <a:r>
              <a:t> (adding time delayed copies)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Other common DSP techniques for audio signals include:</a:t>
            </a:r>
          </a:p>
          <a:p>
            <a:pPr>
              <a:spcBef>
                <a:spcPts val="1600"/>
              </a:spcBef>
            </a:pPr>
            <a:r>
              <a:rPr b="1"/>
              <a:t>Amplitude compression</a:t>
            </a:r>
            <a:r>
              <a:t> (making everything loud)</a:t>
            </a:r>
          </a:p>
          <a:p>
            <a:r>
              <a:rPr b="1"/>
              <a:t>Lossy data compression</a:t>
            </a:r>
            <a:r>
              <a:t> (making files smaller and less accurate)</a:t>
            </a:r>
          </a:p>
          <a:p>
            <a:r>
              <a:t>Manipulations to make speech more intelligible or music sound better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t>Speech Recognition History</a:t>
            </a:r>
          </a:p>
        </p:txBody>
      </p:sp>
      <p:sp>
        <p:nvSpPr>
          <p:cNvPr id="13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1960s Dynamic Time Warping (frames).  200 words (with isolated words)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0419" y="2276753"/>
            <a:ext cx="5063770" cy="2318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t>Speech Recognition History</a:t>
            </a:r>
          </a:p>
        </p:txBody>
      </p:sp>
      <p:sp>
        <p:nvSpPr>
          <p:cNvPr id="136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1960s Dynamic Time Warping (frames).  200 words (with isolated words)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1970s Markov Chains to encode language and syntax.  Continuous speech at one hour of processing per minute.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5304" y="2503189"/>
            <a:ext cx="3314701" cy="245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t>Speech Recognition History</a:t>
            </a:r>
          </a:p>
        </p:txBody>
      </p:sp>
      <p:sp>
        <p:nvSpPr>
          <p:cNvPr id="140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buSzTx/>
              <a:buNone/>
              <a:defRPr sz="1674"/>
            </a:pPr>
            <a:r>
              <a:t>1960s Dynamic Time Warping (frames).  200 words (with isolated words)</a:t>
            </a:r>
          </a:p>
          <a:p>
            <a:pPr marL="0" indent="0" defTabSz="850391">
              <a:spcBef>
                <a:spcPts val="1400"/>
              </a:spcBef>
              <a:buSzTx/>
              <a:buNone/>
              <a:defRPr sz="1674"/>
            </a:pPr>
            <a:r>
              <a:t>1970s Markov Chains to encode language and syntax.  Continuous speech at one hour of processing per minute.</a:t>
            </a:r>
          </a:p>
          <a:p>
            <a:pPr marL="0" indent="0" defTabSz="850391">
              <a:spcBef>
                <a:spcPts val="1400"/>
              </a:spcBef>
              <a:buSzTx/>
              <a:buNone/>
              <a:defRPr sz="1674"/>
            </a:pPr>
            <a:r>
              <a:t>1980s n-grams and faster computers: 20,000 words, still not realtime.</a:t>
            </a:r>
          </a:p>
          <a:p>
            <a:pPr marL="0" indent="0" defTabSz="850391">
              <a:spcBef>
                <a:spcPts val="1400"/>
              </a:spcBef>
              <a:buSzTx/>
              <a:buNone/>
              <a:defRPr sz="1674"/>
            </a:pPr>
            <a:r>
              <a:t>1990s commercial success with limited vocabulary and special microprocessors</a:t>
            </a:r>
          </a:p>
          <a:p>
            <a:pPr marL="0" indent="0" defTabSz="850391">
              <a:spcBef>
                <a:spcPts val="1400"/>
              </a:spcBef>
              <a:buSzTx/>
              <a:buNone/>
              <a:defRPr sz="1674"/>
            </a:pPr>
            <a:r>
              <a:t>2000s labeled data gathering and the NSA.  </a:t>
            </a:r>
            <a:br/>
            <a:r>
              <a:t>Poor accuracy prevented widespread use.</a:t>
            </a:r>
          </a:p>
          <a:p>
            <a:pPr marL="0" indent="0" defTabSz="850391">
              <a:spcBef>
                <a:spcPts val="1400"/>
              </a:spcBef>
              <a:buSzTx/>
              <a:buNone/>
              <a:defRPr sz="1674"/>
            </a:pPr>
            <a:r>
              <a:t>2010s Deep learning, Siri, Alexa, Cortana, Google.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5151" y="199060"/>
            <a:ext cx="3718797" cy="2232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1696" y="3223220"/>
            <a:ext cx="2232771" cy="2232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77;p1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t>Why is speech recognition so hard?</a:t>
            </a:r>
          </a:p>
        </p:txBody>
      </p:sp>
      <p:sp>
        <p:nvSpPr>
          <p:cNvPr id="145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Large vocabulary (proper nouns and jargon)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Speaker variability (accents!)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Word confusability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Context-dependency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Noise / reverberation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Conversational versus human-machine speech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83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t>Assignment Today</a:t>
            </a:r>
          </a:p>
        </p:txBody>
      </p:sp>
      <p:sp>
        <p:nvSpPr>
          <p:cNvPr id="148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Listen to a sound file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Read it into Python as an array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Add some noise, save, download and listen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Remove the long pauses from the speech (speaking recognition)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Use a pre-built audio classification API, and explore the effect of noise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Audio Classification</vt:lpstr>
      <vt:lpstr>Audio processing</vt:lpstr>
      <vt:lpstr>Audio processing</vt:lpstr>
      <vt:lpstr>Digital Signal Processing</vt:lpstr>
      <vt:lpstr>Speech Recognition History</vt:lpstr>
      <vt:lpstr>Speech Recognition History</vt:lpstr>
      <vt:lpstr>Speech Recognition History</vt:lpstr>
      <vt:lpstr>Why is speech recognition so hard?</vt:lpstr>
      <vt:lpstr>Assignment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Classification</dc:title>
  <cp:lastModifiedBy>Colin Jemmott</cp:lastModifiedBy>
  <cp:revision>1</cp:revision>
  <dcterms:modified xsi:type="dcterms:W3CDTF">2019-05-06T23:34:32Z</dcterms:modified>
</cp:coreProperties>
</file>