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802" r:id="rId2"/>
    <p:sldId id="848" r:id="rId3"/>
  </p:sldIdLst>
  <p:sldSz cx="9144000" cy="6858000" type="screen4x3"/>
  <p:notesSz cx="7302500" cy="9586913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C3300"/>
    <a:srgbClr val="006600"/>
    <a:srgbClr val="000099"/>
    <a:srgbClr val="0000FF"/>
    <a:srgbClr val="F6F5BD"/>
    <a:srgbClr val="EFBFBF"/>
    <a:srgbClr val="CC6600"/>
    <a:srgbClr val="FF9999"/>
    <a:srgbClr val="A8E7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62" autoAdjust="0"/>
    <p:restoredTop sz="77049" autoAdjust="0"/>
  </p:normalViewPr>
  <p:slideViewPr>
    <p:cSldViewPr snapToObjects="1">
      <p:cViewPr varScale="1">
        <p:scale>
          <a:sx n="69" d="100"/>
          <a:sy n="69" d="100"/>
        </p:scale>
        <p:origin x="1866" y="-57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05" y="373505"/>
            <a:ext cx="87630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5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ddd/&#21160;&#30011;1.ht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3567113" cy="838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u="sng" smtClean="0"/>
              <a:t>8086/8088</a:t>
            </a:r>
            <a:r>
              <a:rPr lang="zh-CN" altLang="en-US" sz="2800" u="sng" smtClean="0"/>
              <a:t>内部结构</a:t>
            </a:r>
          </a:p>
        </p:txBody>
      </p:sp>
      <p:pic>
        <p:nvPicPr>
          <p:cNvPr id="8195" name="Picture 4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447800" y="914400"/>
            <a:ext cx="13716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1447800" y="2743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1447800" y="3048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1447800" y="1219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1447800" y="1524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1447800" y="1828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447800" y="2133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1447800" y="2438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133600" y="9144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1" name="Freeform 17"/>
          <p:cNvSpPr>
            <a:spLocks/>
          </p:cNvSpPr>
          <p:nvPr/>
        </p:nvSpPr>
        <p:spPr bwMode="auto">
          <a:xfrm>
            <a:off x="1219200" y="44196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2147483646 w 1200"/>
              <a:gd name="T3" fmla="*/ 0 h 480"/>
              <a:gd name="T4" fmla="*/ 2147483646 w 1200"/>
              <a:gd name="T5" fmla="*/ 2147483646 h 480"/>
              <a:gd name="T6" fmla="*/ 2147483646 w 1200"/>
              <a:gd name="T7" fmla="*/ 2147483646 h 480"/>
              <a:gd name="T8" fmla="*/ 2147483646 w 1200"/>
              <a:gd name="T9" fmla="*/ 0 h 480"/>
              <a:gd name="T10" fmla="*/ 2147483646 w 1200"/>
              <a:gd name="T11" fmla="*/ 0 h 480"/>
              <a:gd name="T12" fmla="*/ 2147483646 w 1200"/>
              <a:gd name="T13" fmla="*/ 2147483646 h 480"/>
              <a:gd name="T14" fmla="*/ 2147483646 w 1200"/>
              <a:gd name="T15" fmla="*/ 2147483646 h 480"/>
              <a:gd name="T16" fmla="*/ 0 w 1200"/>
              <a:gd name="T17" fmla="*/ 0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480"/>
              <a:gd name="T29" fmla="*/ 1200 w 1200"/>
              <a:gd name="T30" fmla="*/ 480 h 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2133600" y="33528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16002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2819400" y="38862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1371600" y="5791200"/>
            <a:ext cx="1676400" cy="381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2438400" y="51816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990600" y="38862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990600" y="5438775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152400" y="3857625"/>
            <a:ext cx="7848600" cy="28575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57200" y="3886200"/>
            <a:ext cx="0" cy="2667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457200" y="65055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286000" y="6172200"/>
            <a:ext cx="0" cy="3810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4" name="Freeform 30">
            <a:hlinkClick r:id="rId3" action="ppaction://hlinkfile"/>
          </p:cNvPr>
          <p:cNvSpPr>
            <a:spLocks/>
          </p:cNvSpPr>
          <p:nvPr/>
        </p:nvSpPr>
        <p:spPr bwMode="auto">
          <a:xfrm>
            <a:off x="5334000" y="609600"/>
            <a:ext cx="1600200" cy="609600"/>
          </a:xfrm>
          <a:custGeom>
            <a:avLst/>
            <a:gdLst>
              <a:gd name="T0" fmla="*/ 0 w 1008"/>
              <a:gd name="T1" fmla="*/ 2147483646 h 384"/>
              <a:gd name="T2" fmla="*/ 2147483646 w 1008"/>
              <a:gd name="T3" fmla="*/ 2147483646 h 384"/>
              <a:gd name="T4" fmla="*/ 2147483646 w 1008"/>
              <a:gd name="T5" fmla="*/ 2147483646 h 384"/>
              <a:gd name="T6" fmla="*/ 2147483646 w 1008"/>
              <a:gd name="T7" fmla="*/ 2147483646 h 384"/>
              <a:gd name="T8" fmla="*/ 2147483646 w 1008"/>
              <a:gd name="T9" fmla="*/ 2147483646 h 384"/>
              <a:gd name="T10" fmla="*/ 2147483646 w 1008"/>
              <a:gd name="T11" fmla="*/ 2147483646 h 384"/>
              <a:gd name="T12" fmla="*/ 2147483646 w 1008"/>
              <a:gd name="T13" fmla="*/ 0 h 384"/>
              <a:gd name="T14" fmla="*/ 2147483646 w 1008"/>
              <a:gd name="T15" fmla="*/ 0 h 384"/>
              <a:gd name="T16" fmla="*/ 0 w 1008"/>
              <a:gd name="T17" fmla="*/ 2147483646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384"/>
              <a:gd name="T29" fmla="*/ 1008 w 1008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5486400" y="1676400"/>
            <a:ext cx="1371600" cy="1905000"/>
          </a:xfrm>
          <a:prstGeom prst="rect">
            <a:avLst/>
          </a:prstGeom>
          <a:solidFill>
            <a:srgbClr val="CCFFCC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5486400" y="2590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5486400" y="1981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5486400" y="2286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>
            <a:off x="5486400" y="3200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505200" y="4419600"/>
            <a:ext cx="1143000" cy="7620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334000" y="45720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3" name="Rectangle 39"/>
          <p:cNvSpPr>
            <a:spLocks noChangeArrowheads="1"/>
          </p:cNvSpPr>
          <p:nvPr/>
        </p:nvSpPr>
        <p:spPr bwMode="auto">
          <a:xfrm>
            <a:off x="7239000" y="2209800"/>
            <a:ext cx="1143000" cy="838200"/>
          </a:xfrm>
          <a:prstGeom prst="rect">
            <a:avLst/>
          </a:prstGeom>
          <a:solidFill>
            <a:srgbClr val="FF99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0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>
            <a:off x="8382000" y="26670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8001000" y="152400"/>
            <a:ext cx="0" cy="205740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6096000" y="381000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6096000" y="381000"/>
            <a:ext cx="0" cy="22860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6629400" y="12192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6629400" y="14478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71" name="Text Box 47"/>
          <p:cNvSpPr txBox="1">
            <a:spLocks noChangeArrowheads="1"/>
          </p:cNvSpPr>
          <p:nvPr/>
        </p:nvSpPr>
        <p:spPr bwMode="auto">
          <a:xfrm>
            <a:off x="5530850" y="3214688"/>
            <a:ext cx="1325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内部暂存器</a:t>
            </a:r>
            <a:endParaRPr lang="zh-CN" altLang="en-US" sz="1800" i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2" name="Text Box 48"/>
          <p:cNvSpPr txBox="1">
            <a:spLocks noChangeArrowheads="1"/>
          </p:cNvSpPr>
          <p:nvPr/>
        </p:nvSpPr>
        <p:spPr bwMode="auto">
          <a:xfrm>
            <a:off x="5562600" y="2895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i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54673" name="Text Box 49"/>
          <p:cNvSpPr txBox="1">
            <a:spLocks noChangeArrowheads="1"/>
          </p:cNvSpPr>
          <p:nvPr/>
        </p:nvSpPr>
        <p:spPr bwMode="auto">
          <a:xfrm>
            <a:off x="5638800" y="2590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i="0">
                <a:latin typeface="Times New Roman" panose="02020603050405020304" pitchFamily="18" charset="0"/>
              </a:rPr>
              <a:t>ES</a:t>
            </a:r>
            <a:endParaRPr lang="en-US" altLang="zh-CN" sz="18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674" name="Text Box 50"/>
          <p:cNvSpPr txBox="1">
            <a:spLocks noChangeArrowheads="1"/>
          </p:cNvSpPr>
          <p:nvPr/>
        </p:nvSpPr>
        <p:spPr bwMode="auto">
          <a:xfrm>
            <a:off x="5791200" y="2286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0">
                <a:latin typeface="Times New Roman" panose="02020603050405020304" pitchFamily="18" charset="0"/>
              </a:rPr>
              <a:t>SS</a:t>
            </a:r>
          </a:p>
        </p:txBody>
      </p:sp>
      <p:sp>
        <p:nvSpPr>
          <p:cNvPr id="154675" name="Text Box 51"/>
          <p:cNvSpPr txBox="1">
            <a:spLocks noChangeArrowheads="1"/>
          </p:cNvSpPr>
          <p:nvPr/>
        </p:nvSpPr>
        <p:spPr bwMode="auto">
          <a:xfrm>
            <a:off x="5791200" y="1981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DS</a:t>
            </a:r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7912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CS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7239000" y="2286000"/>
            <a:ext cx="1295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 dirty="0">
                <a:latin typeface="Times New Roman" panose="02020603050405020304" pitchFamily="18" charset="0"/>
              </a:rPr>
              <a:t>总线控制</a:t>
            </a:r>
            <a:r>
              <a:rPr lang="zh-CN" altLang="en-US" sz="1800" i="0" dirty="0" smtClean="0">
                <a:latin typeface="Times New Roman" panose="02020603050405020304" pitchFamily="18" charset="0"/>
              </a:rPr>
              <a:t>逻辑电路</a:t>
            </a:r>
            <a:endParaRPr lang="en-US" altLang="zh-CN" sz="1800" i="0" dirty="0" smtClean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 dirty="0" smtClean="0">
                <a:latin typeface="Times New Roman" panose="02020603050405020304" pitchFamily="18" charset="0"/>
              </a:rPr>
              <a:t>MAR MDR</a:t>
            </a:r>
            <a:endParaRPr lang="zh-CN" altLang="en-US" sz="1800" i="0" dirty="0">
              <a:latin typeface="Times New Roman" panose="02020603050405020304" pitchFamily="18" charset="0"/>
            </a:endParaRP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8685213" y="2971800"/>
            <a:ext cx="4587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外部总线</a:t>
            </a:r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8001000" y="30480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5105400" y="38862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4953000" y="34290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 flipH="1">
            <a:off x="4953000" y="3429000"/>
            <a:ext cx="1588" cy="3810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5" name="Text Box 61"/>
          <p:cNvSpPr txBox="1">
            <a:spLocks noChangeArrowheads="1"/>
          </p:cNvSpPr>
          <p:nvPr/>
        </p:nvSpPr>
        <p:spPr bwMode="auto">
          <a:xfrm>
            <a:off x="3581400" y="4495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54686" name="Line 62"/>
          <p:cNvSpPr>
            <a:spLocks noChangeShapeType="1"/>
          </p:cNvSpPr>
          <p:nvPr/>
        </p:nvSpPr>
        <p:spPr bwMode="auto">
          <a:xfrm>
            <a:off x="3352800" y="35814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2667000" y="35814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2667000" y="33528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2895600" y="48006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0" name="Line 66"/>
          <p:cNvSpPr>
            <a:spLocks noChangeShapeType="1"/>
          </p:cNvSpPr>
          <p:nvPr/>
        </p:nvSpPr>
        <p:spPr bwMode="auto">
          <a:xfrm>
            <a:off x="3048000" y="59436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1" name="Line 67"/>
          <p:cNvSpPr>
            <a:spLocks noChangeShapeType="1"/>
          </p:cNvSpPr>
          <p:nvPr/>
        </p:nvSpPr>
        <p:spPr bwMode="auto">
          <a:xfrm>
            <a:off x="55626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2" name="Line 68"/>
          <p:cNvSpPr>
            <a:spLocks noChangeShapeType="1"/>
          </p:cNvSpPr>
          <p:nvPr/>
        </p:nvSpPr>
        <p:spPr bwMode="auto">
          <a:xfrm>
            <a:off x="57912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3" name="Line 69"/>
          <p:cNvSpPr>
            <a:spLocks noChangeShapeType="1"/>
          </p:cNvSpPr>
          <p:nvPr/>
        </p:nvSpPr>
        <p:spPr bwMode="auto">
          <a:xfrm>
            <a:off x="60198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62484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6477000" y="45720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6" name="Text Box 72"/>
          <p:cNvSpPr txBox="1">
            <a:spLocks noChangeArrowheads="1"/>
          </p:cNvSpPr>
          <p:nvPr/>
        </p:nvSpPr>
        <p:spPr bwMode="auto">
          <a:xfrm>
            <a:off x="5334000" y="4648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1 2  3  4  5  6</a:t>
            </a:r>
          </a:p>
        </p:txBody>
      </p:sp>
      <p:sp>
        <p:nvSpPr>
          <p:cNvPr id="154697" name="Line 73"/>
          <p:cNvSpPr>
            <a:spLocks noChangeShapeType="1"/>
          </p:cNvSpPr>
          <p:nvPr/>
        </p:nvSpPr>
        <p:spPr bwMode="auto">
          <a:xfrm>
            <a:off x="4800600" y="762000"/>
            <a:ext cx="0" cy="58674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8686800" y="228600"/>
            <a:ext cx="0" cy="6324600"/>
          </a:xfrm>
          <a:prstGeom prst="line">
            <a:avLst/>
          </a:prstGeom>
          <a:noFill/>
          <a:ln w="12700">
            <a:solidFill>
              <a:srgbClr val="996600"/>
            </a:solidFill>
            <a:prstDash val="lgDash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Text Box 75"/>
          <p:cNvSpPr txBox="1">
            <a:spLocks noChangeArrowheads="1"/>
          </p:cNvSpPr>
          <p:nvPr/>
        </p:nvSpPr>
        <p:spPr bwMode="auto">
          <a:xfrm>
            <a:off x="5900738" y="53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ahoma" panose="020B0604030504040204" pitchFamily="34" charset="0"/>
              </a:rPr>
              <a:t>∑</a:t>
            </a:r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752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</a:rPr>
              <a:t>ALU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1447800" y="5791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标志寄存器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1371600" y="914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14478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BH      BL</a:t>
            </a:r>
          </a:p>
        </p:txBody>
      </p:sp>
      <p:sp>
        <p:nvSpPr>
          <p:cNvPr id="154704" name="Text Box 80"/>
          <p:cNvSpPr txBox="1">
            <a:spLocks noChangeArrowheads="1"/>
          </p:cNvSpPr>
          <p:nvPr/>
        </p:nvSpPr>
        <p:spPr bwMode="auto">
          <a:xfrm>
            <a:off x="1524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CH      CL</a:t>
            </a:r>
          </a:p>
        </p:txBody>
      </p:sp>
      <p:sp>
        <p:nvSpPr>
          <p:cNvPr id="154705" name="Text Box 81"/>
          <p:cNvSpPr txBox="1">
            <a:spLocks noChangeArrowheads="1"/>
          </p:cNvSpPr>
          <p:nvPr/>
        </p:nvSpPr>
        <p:spPr bwMode="auto">
          <a:xfrm>
            <a:off x="1447800" y="182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DH      DL</a:t>
            </a:r>
          </a:p>
        </p:txBody>
      </p:sp>
      <p:sp>
        <p:nvSpPr>
          <p:cNvPr id="154706" name="Text Box 82"/>
          <p:cNvSpPr txBox="1">
            <a:spLocks noChangeArrowheads="1"/>
          </p:cNvSpPr>
          <p:nvPr/>
        </p:nvSpPr>
        <p:spPr bwMode="auto">
          <a:xfrm>
            <a:off x="1676400" y="21336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SP</a:t>
            </a:r>
          </a:p>
        </p:txBody>
      </p:sp>
      <p:sp>
        <p:nvSpPr>
          <p:cNvPr id="154707" name="Text Box 83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BP</a:t>
            </a:r>
          </a:p>
        </p:txBody>
      </p:sp>
      <p:sp>
        <p:nvSpPr>
          <p:cNvPr id="154708" name="Text Box 84"/>
          <p:cNvSpPr txBox="1">
            <a:spLocks noChangeArrowheads="1"/>
          </p:cNvSpPr>
          <p:nvPr/>
        </p:nvSpPr>
        <p:spPr bwMode="auto">
          <a:xfrm>
            <a:off x="1676400" y="2743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 SI</a:t>
            </a:r>
          </a:p>
        </p:txBody>
      </p:sp>
      <p:sp>
        <p:nvSpPr>
          <p:cNvPr id="154709" name="Text Box 85"/>
          <p:cNvSpPr txBox="1">
            <a:spLocks noChangeArrowheads="1"/>
          </p:cNvSpPr>
          <p:nvPr/>
        </p:nvSpPr>
        <p:spPr bwMode="auto">
          <a:xfrm>
            <a:off x="17526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0">
                <a:latin typeface="Times New Roman" panose="02020603050405020304" pitchFamily="18" charset="0"/>
              </a:rPr>
              <a:t>   DI</a:t>
            </a:r>
          </a:p>
        </p:txBody>
      </p:sp>
      <p:sp>
        <p:nvSpPr>
          <p:cNvPr id="154710" name="Text Box 86"/>
          <p:cNvSpPr txBox="1">
            <a:spLocks noChangeArrowheads="1"/>
          </p:cNvSpPr>
          <p:nvPr/>
        </p:nvSpPr>
        <p:spPr bwMode="auto">
          <a:xfrm>
            <a:off x="2971800" y="9906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通用寄存器</a:t>
            </a:r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4419600" y="228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地址加法器</a:t>
            </a:r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5257800" y="510540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pitchFamily="18" charset="0"/>
              </a:rPr>
              <a:t>指令队列缓冲器</a:t>
            </a:r>
            <a:r>
              <a:rPr lang="zh-CN" altLang="en-US" sz="1800" u="sng">
                <a:latin typeface="Times New Roman" panose="02020603050405020304" pitchFamily="18" charset="0"/>
              </a:rPr>
              <a:t>（</a:t>
            </a:r>
            <a:r>
              <a:rPr lang="en-US" altLang="zh-CN" sz="1800" u="sng">
                <a:latin typeface="Times New Roman" panose="02020603050405020304" pitchFamily="18" charset="0"/>
              </a:rPr>
              <a:t>8088</a:t>
            </a:r>
            <a:r>
              <a:rPr lang="zh-CN" altLang="en-US" sz="1800" u="sng">
                <a:latin typeface="Times New Roman" panose="02020603050405020304" pitchFamily="18" charset="0"/>
              </a:rPr>
              <a:t>为</a:t>
            </a:r>
            <a:r>
              <a:rPr lang="en-US" altLang="zh-CN" sz="1800" u="sng">
                <a:latin typeface="Times New Roman" panose="02020603050405020304" pitchFamily="18" charset="0"/>
              </a:rPr>
              <a:t>4</a:t>
            </a:r>
            <a:r>
              <a:rPr lang="zh-CN" altLang="en-US" sz="1800" u="sng">
                <a:latin typeface="Times New Roman" panose="02020603050405020304" pitchFamily="18" charset="0"/>
              </a:rPr>
              <a:t>字节）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3048000" y="632460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执行部件 （</a:t>
            </a:r>
            <a:r>
              <a:rPr lang="en-US" altLang="zh-CN" sz="1600" i="0">
                <a:latin typeface="Times New Roman" panose="02020603050405020304" pitchFamily="18" charset="0"/>
              </a:rPr>
              <a:t>EU)</a:t>
            </a:r>
            <a:endParaRPr lang="en-US" altLang="zh-CN" sz="1800" i="0">
              <a:latin typeface="Times New Roman" panose="02020603050405020304" pitchFamily="18" charset="0"/>
            </a:endParaRPr>
          </a:p>
        </p:txBody>
      </p:sp>
      <p:sp>
        <p:nvSpPr>
          <p:cNvPr id="154714" name="Text Box 90"/>
          <p:cNvSpPr txBox="1">
            <a:spLocks noChangeArrowheads="1"/>
          </p:cNvSpPr>
          <p:nvPr/>
        </p:nvSpPr>
        <p:spPr bwMode="auto">
          <a:xfrm>
            <a:off x="5867400" y="6248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i="0">
                <a:latin typeface="Times New Roman" panose="02020603050405020304" pitchFamily="18" charset="0"/>
              </a:rPr>
              <a:t>总线接口部件 （</a:t>
            </a:r>
            <a:r>
              <a:rPr lang="en-US" altLang="zh-CN" sz="1600" i="0">
                <a:latin typeface="Times New Roman" panose="02020603050405020304" pitchFamily="18" charset="0"/>
              </a:rPr>
              <a:t>BIU)</a:t>
            </a:r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 flipH="1">
            <a:off x="3730625" y="37306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3733800" y="3429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 flipH="1">
            <a:off x="7086600" y="228600"/>
            <a:ext cx="3810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6934200" y="4572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H="1">
            <a:off x="7239000" y="12954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7143750" y="1071563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  <a:endParaRPr lang="en-US" altLang="zh-CN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u="sng">
                <a:latin typeface="Times New Roman" panose="02020603050405020304" pitchFamily="18" charset="0"/>
              </a:rPr>
              <a:t>8088</a:t>
            </a:r>
            <a:r>
              <a:rPr lang="zh-CN" altLang="en-US" sz="1600" u="sng">
                <a:latin typeface="Times New Roman" panose="02020603050405020304" pitchFamily="18" charset="0"/>
              </a:rPr>
              <a:t>为</a:t>
            </a:r>
            <a:r>
              <a:rPr lang="en-US" altLang="zh-CN" sz="1600" u="sng">
                <a:latin typeface="Times New Roman" panose="02020603050405020304" pitchFamily="18" charset="0"/>
              </a:rPr>
              <a:t>8</a:t>
            </a:r>
            <a:r>
              <a:rPr lang="zh-CN" altLang="en-US" sz="1600" u="sng">
                <a:latin typeface="Times New Roman" panose="02020603050405020304" pitchFamily="18" charset="0"/>
              </a:rPr>
              <a:t>位</a:t>
            </a:r>
            <a:endParaRPr lang="zh-CN" altLang="en-US" sz="1600" i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721" name="Line 97"/>
          <p:cNvSpPr>
            <a:spLocks noChangeShapeType="1"/>
          </p:cNvSpPr>
          <p:nvPr/>
        </p:nvSpPr>
        <p:spPr bwMode="auto">
          <a:xfrm flipH="1">
            <a:off x="4929188" y="47148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4786313" y="500062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0">
                <a:solidFill>
                  <a:srgbClr val="00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1600" i="0">
                <a:solidFill>
                  <a:srgbClr val="0066FF"/>
                </a:solidFill>
                <a:latin typeface="Times New Roman" panose="02020603050405020304" pitchFamily="18" charset="0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000681067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5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15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1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1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2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2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2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2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20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2000"/>
                                        <p:tgtEl>
                                          <p:spTgt spid="1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1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2000"/>
                                        <p:tgtEl>
                                          <p:spTgt spid="1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1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15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15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1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1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15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2" grpId="0" animBg="1"/>
      <p:bldP spid="154645" grpId="0" animBg="1"/>
      <p:bldP spid="154655" grpId="0" animBg="1"/>
      <p:bldP spid="154661" grpId="0" animBg="1"/>
      <p:bldP spid="154662" grpId="0" animBg="1"/>
      <p:bldP spid="154663" grpId="0" animBg="1"/>
      <p:bldP spid="154671" grpId="0"/>
      <p:bldP spid="154672" grpId="0"/>
      <p:bldP spid="154673" grpId="0"/>
      <p:bldP spid="154674" grpId="0"/>
      <p:bldP spid="154675" grpId="0"/>
      <p:bldP spid="154676" grpId="0"/>
      <p:bldP spid="154677" grpId="0"/>
      <p:bldP spid="154678" grpId="0"/>
      <p:bldP spid="154685" grpId="0"/>
      <p:bldP spid="154696" grpId="0"/>
      <p:bldP spid="154699" grpId="0"/>
      <p:bldP spid="154700" grpId="0"/>
      <p:bldP spid="154701" grpId="0"/>
      <p:bldP spid="154702" grpId="0"/>
      <p:bldP spid="154703" grpId="0"/>
      <p:bldP spid="154704" grpId="0"/>
      <p:bldP spid="154705" grpId="0"/>
      <p:bldP spid="154706" grpId="0"/>
      <p:bldP spid="154707" grpId="0"/>
      <p:bldP spid="154708" grpId="0"/>
      <p:bldP spid="154709" grpId="0"/>
      <p:bldP spid="154710" grpId="0"/>
      <p:bldP spid="154711" grpId="0"/>
      <p:bldP spid="154712" grpId="0"/>
      <p:bldP spid="154713" grpId="0"/>
      <p:bldP spid="154714" grpId="0"/>
      <p:bldP spid="154716" grpId="0"/>
      <p:bldP spid="154718" grpId="0"/>
      <p:bldP spid="154720" grpId="0"/>
      <p:bldP spid="154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24600"/>
            <a:ext cx="3505200" cy="533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400" u="sng" smtClean="0"/>
              <a:t>8088</a:t>
            </a:r>
            <a:r>
              <a:rPr lang="zh-CN" altLang="en-US" sz="2400" u="sng" smtClean="0"/>
              <a:t>的指令执行示例</a:t>
            </a:r>
          </a:p>
        </p:txBody>
      </p:sp>
      <p:pic>
        <p:nvPicPr>
          <p:cNvPr id="97283" name="Picture 3" descr="14_6">
            <a:hlinkClick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6" descr="14_6">
            <a:hlinkClick r:id="" action="ppaction://hlinkshowjump?jump=lastslideviewed" highlightClick="1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32538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43600" y="1389712"/>
            <a:ext cx="68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1800" kern="0" dirty="0" smtClean="0"/>
              <a:t>MAR</a:t>
            </a:r>
          </a:p>
          <a:p>
            <a:endParaRPr lang="en-US" altLang="zh-CN" sz="1800" kern="0" dirty="0"/>
          </a:p>
          <a:p>
            <a:endParaRPr lang="en-US" altLang="zh-CN" sz="1800" kern="0" dirty="0" smtClean="0"/>
          </a:p>
          <a:p>
            <a:endParaRPr lang="en-US" altLang="zh-CN" sz="1800" kern="0" dirty="0" smtClean="0"/>
          </a:p>
          <a:p>
            <a:r>
              <a:rPr lang="en-US" altLang="zh-CN" sz="1800" kern="0" dirty="0"/>
              <a:t>MDR</a:t>
            </a:r>
            <a:endParaRPr lang="zh-CN" altLang="en-US" sz="1800" kern="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42" name="ShockwaveFlash1" r:id="rId2" imgW="9144000" imgH="6326280"/>
        </mc:Choice>
        <mc:Fallback>
          <p:control name="ShockwaveFlash1" r:id="rId2" imgW="9144000" imgH="6326280">
            <p:pic>
              <p:nvPicPr>
                <p:cNvPr id="9728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931853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21760</TotalTime>
  <Words>96</Words>
  <Application>Microsoft Office PowerPoint</Application>
  <PresentationFormat>全屏显示(4:3)</PresentationFormat>
  <Paragraphs>39</Paragraphs>
  <Slides>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ＭＳ Ｐゴシック</vt:lpstr>
      <vt:lpstr>黑体</vt:lpstr>
      <vt:lpstr>宋体</vt:lpstr>
      <vt:lpstr>Arial</vt:lpstr>
      <vt:lpstr>Arial Narrow</vt:lpstr>
      <vt:lpstr>Calibri</vt:lpstr>
      <vt:lpstr>Tahoma</vt:lpstr>
      <vt:lpstr>Times New Roman</vt:lpstr>
      <vt:lpstr>Wingdings</vt:lpstr>
      <vt:lpstr>Wingdings 2</vt:lpstr>
      <vt:lpstr>template2007</vt:lpstr>
      <vt:lpstr>8086/8088内部结构</vt:lpstr>
      <vt:lpstr>8088的指令执行示例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Markus Pueschel</dc:creator>
  <cp:lastModifiedBy>xianjun shi</cp:lastModifiedBy>
  <cp:revision>877</cp:revision>
  <cp:lastPrinted>2011-09-12T20:37:42Z</cp:lastPrinted>
  <dcterms:created xsi:type="dcterms:W3CDTF">2012-09-11T15:51:41Z</dcterms:created>
  <dcterms:modified xsi:type="dcterms:W3CDTF">2017-09-28T05:37:57Z</dcterms:modified>
</cp:coreProperties>
</file>