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ZEqVXA3ufp4GMlgcLWV9hYiTL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29" autoAdjust="0"/>
  </p:normalViewPr>
  <p:slideViewPr>
    <p:cSldViewPr snapToGrid="0">
      <p:cViewPr varScale="1">
        <p:scale>
          <a:sx n="66" d="100"/>
          <a:sy n="6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OfQlg0V0C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coesunidas.org/pos2015/agenda2030/#:~:text=N%C3%B3s%20resolvemos%2C%20entre%20agora%20e,meninas%3B%20e%20assegurar%20a%20prote%C3%A7%C3%A3o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Xp4L1r21leKodGjdS34BsYrD8ljwM5K/edi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PREPARAÇÃO</a:t>
            </a:r>
            <a:endParaRPr b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Escreva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os objetivos de aprendizagem no quadro.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Prepare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link para download da Apostila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(se houver)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ser enviado no chat do Zoom,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ou envie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material aos participantes previamente por e-mail.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Substitua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os momentos de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Se Virem e Conversem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por discussões rápidas nas salas do Zoom ou discussões em plenária de acordo com o que você achar mais adequado.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Sempre que a sessão tiver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exercícios em duplas, trios e/ou grupos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(processos criativos, discussões, estudos de caso, etc),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o recurso de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divisão de salas do Zoom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formar os grupos de participantes.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Interaja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mais com a turma através de perguntas, incentivando que a turma participe de maneira ativa.</a:t>
            </a:r>
            <a:endParaRPr b="1"/>
          </a:p>
        </p:txBody>
      </p:sp>
      <p:sp>
        <p:nvSpPr>
          <p:cNvPr id="88" name="Google Shape;8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68696c8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868696c8ee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Círculo de Ouro (10 minutos)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que o círculo de ouro é uma metodologia que ajuda pessoas, marcas e empresas a nortearem suas decisões estratégicas, elaborando primeiramente 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"porquê": o propósito dessa solução existir, 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"como": como essa aplicação vai solucionar o problema, 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"o que": qual a solução em si.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que, para ficar mais claro, vamos assistir um </a:t>
            </a:r>
            <a:r>
              <a:rPr lang="pt-B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vídeo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do pesquisador que inventou a metodologia Simon Sinek.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Coloque o </a:t>
            </a:r>
            <a:r>
              <a:rPr lang="pt-B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vídeo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participantes a partir do minuto 1"23'.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Após o vídeo,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faça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transição explicando para a turma que agora vamos aplicar o Círculo de Ouro de Simon Sinek ao projeto integrador.</a:t>
            </a:r>
            <a:endParaRPr b="1"/>
          </a:p>
        </p:txBody>
      </p:sp>
      <p:sp>
        <p:nvSpPr>
          <p:cNvPr id="210" name="Google Shape;210;g868696c8ee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e84c43ac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be84c43ac3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PRÁTICA (100 MIN)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O objetivo dessa sessão é aplicar o conhecimento da sessão e criar o escopo do projeto integrador no qual participantes trabalharão até o final do programa.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be84c43ac3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68696c8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868696c8e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☞ ✔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Círculo de Ouro (30 minutos)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à turma que eles trabalharão nos mesmos grupos.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as salas do Zoom para uma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sessão online.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que agora que entenderam melhor sobre o problema e sobre o círculo de ouro, eles deverão criar uma solução para o desafio-temático.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Enfatize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que: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 solução deve ser Rede Social ou E-commerce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além de escolher a solução eles deverão aplicar a metodologia do círculo de ouro para criar a justificativa do projeto.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que eles terão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20 minutos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essa atividade.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Controle o Tempo 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e Monitore </a:t>
            </a:r>
            <a:r>
              <a:rPr lang="pt-BR" sz="1100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 Visite as salas do Zoom e ajude participantes caso tenham dúvidas.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Após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20 minutos, reúna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turma novamente.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Peça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aos grupos que apresentem sua ideia de solução e justificativa.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Faça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uma rodada de feedback coletiva sobre a solução e a justificativa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dê mais 10 minutos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que os grupos possam fazer eventuais ajustes.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Após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10 minutos, reúna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 turma novamente.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868696c8ee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68696c8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868696c8e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☞ ✔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Definindo o Escopo do Projeto (70 minutos)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agora vamos montar o que chamamos de escopo do projeto.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Defina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Escopo do Projeto como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um guia com a definição das atividades e trabalho necessário para concluir o projeto.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à turma que eles trabalharão nos mesmos grupos.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que o escopo do projeto deve conter: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problema social a ser trabalhado.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Impacto e consequências dele na sociedade.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 solução escolhida.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Motivo da escolha do modelo de app (ecommerce ou rede social).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Descrever o software planejado para solucionar este problema definindo: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tipo de produto no modelo E-COMMERCE ou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tipo de tema para serem abordados nas postagens (REDE SOCIAL).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que eles terão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50 minutos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essa atividade.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Controle o Tempo 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e Monitore </a:t>
            </a:r>
            <a:r>
              <a:rPr lang="pt-BR" sz="1100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 Caso esteja em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visite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as salas do Zoom e ajude os participantes.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Controle o Tempo 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, Monitore </a:t>
            </a:r>
            <a:r>
              <a:rPr lang="pt-BR" sz="1100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 ✔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Avalie </a:t>
            </a:r>
            <a:r>
              <a:rPr lang="pt-BR" sz="1100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garantir que as pessoas estão realizando o exercício.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Após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50 minutos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guie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uma rodada de apresentação de até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15 minutos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do trabalho realizado e valide os aprendizados com a turma</a:t>
            </a:r>
            <a:endParaRPr sz="1100" b="1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868696c8e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⟲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Reflexão (5 minutos)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Faça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as perguntas abaixo e peça para 2-3 participantes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Compartilharem. 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DF</a:t>
            </a:r>
            <a:endParaRPr sz="1100" b="1" baseline="300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O que vocês acharam mais difícil dessa atividade? 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Como a habilidade de trabalho em equipe pode ajudá-los a superar desafios de desenvolvimento de software na indústria?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e84c43ac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be84c43ac3_0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Encerramento (10 MIN)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Esta seção permite que a turma reflita sobre o que aprenderam na sessão e quais os próximos passos para garantir o sucesso de seu projeto.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Indique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os objetivos de aprendizagem no quadro e peça aos/às participantes que pensem sobre o que aprenderam na sessão.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 à turma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 Virarem e Conversarem 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sobre como podem aplicar o conhecimento dessa sessão em suas vidas pessoais e profissionais?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Peça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 2-3 participantes para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Compartilharem</a:t>
            </a:r>
            <a:r>
              <a:rPr lang="pt-BR" sz="1100" b="1" baseline="30000">
                <a:latin typeface="Arial"/>
                <a:ea typeface="Arial"/>
                <a:cs typeface="Arial"/>
                <a:sym typeface="Arial"/>
              </a:rPr>
              <a:t> DF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be84c43ac3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84c43a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be84c43ac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minutos	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Abertura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Integrador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min 	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Conteúdo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Sustentáveis da ONU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Desafio Temático Projeto Integrador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Círculo de Ouro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minutos	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Prática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Círculo de Ouro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Definindo o Escopo do Projeto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Reflexão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minutos	</a:t>
            </a:r>
            <a:r>
              <a:rPr lang="pt-B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Encerramento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be84c43ac3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84c43ac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be84c43ac3_0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objetivo dessa seção é fazer uma introdução sobre o projeto integrador e apresentar os objetivos de aprendizagem.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Projeto Integrador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o que: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Além das atividades do Cartão de Pontuação Semanal e as Atividades de Representação Pontuadas, eles terão uma outra avaliação ao longo do Programa, o Projeto Integrador.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projeto integrador é um projeto desenvolvido em grupo que dará aos participantes a oportunidade de praticarem seus conhecimentos e criarem uma solução em tecnologia do início ao fim.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 cada edição do Programa é proposto um desafio-temático para o qual eles terão que criar uma solução.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Reveja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os objetivos e apresente um argumento para o valor da sessão.</a:t>
            </a:r>
            <a:endParaRPr b="1"/>
          </a:p>
        </p:txBody>
      </p:sp>
      <p:sp>
        <p:nvSpPr>
          <p:cNvPr id="115" name="Google Shape;115;gbe84c43ac3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84c43a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e84c43ac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7" name="Google Shape;127;gbe84c43ac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e84c43ac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be84c43ac3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PRÁTICA (30 MIN)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ao/à instrutor/a: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O objetivo dessa seção é apresentar o desafio-temático do projeto integrador, bem como fazer um exercício de estudo do problema e explicar a teoria do círculo de ouro para que participantes possam criar a justificativa do seu projeto.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que: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Um dos papéis da tecnologia é ajudar a escalar diferentes soluções no mercado.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Dentre muitas das soluções criadas na indústria, muitas podem na realidade ajudar a melhorar o mundo e a sociedade onde vivemos. 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Como desenvolvedores/as, eles têm um papel ético na construção de uma sociedade melhor.</a:t>
            </a:r>
            <a:endParaRPr sz="11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Justamente por isso, o desafio-temático do Projeto Integrador se baseia nos objetivos sustentáveis da ONU para 2030.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be84c43ac3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84c43ac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be84c43ac3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Objetivos de Desenvolvimento Sustentável da ONU Agenda 2030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Pergunte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se eles sabem o que a ONU significa.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Resposta: Organização das Nações Unidas.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rapidamente que a ONU é: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organização internacional cuja principal missão é a </a:t>
            </a:r>
            <a:r>
              <a:rPr lang="pt-BR" sz="1100" b="1" i="1">
                <a:solidFill>
                  <a:srgbClr val="1C1E20"/>
                </a:solidFill>
                <a:latin typeface="Arial"/>
                <a:ea typeface="Arial"/>
                <a:cs typeface="Arial"/>
                <a:sym typeface="Arial"/>
              </a:rPr>
              <a:t>paz</a:t>
            </a: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100" i="1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Formada pelo que se chama de países-membros; </a:t>
            </a:r>
            <a:endParaRPr sz="1100" i="1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ideia é que o país que concordar com os princípios da organização, como o trabalho pela </a:t>
            </a:r>
            <a:r>
              <a:rPr lang="pt-BR" sz="1100" b="1" i="1">
                <a:solidFill>
                  <a:srgbClr val="1C1E20"/>
                </a:solidFill>
                <a:latin typeface="Arial"/>
                <a:ea typeface="Arial"/>
                <a:cs typeface="Arial"/>
                <a:sym typeface="Arial"/>
              </a:rPr>
              <a:t>paz </a:t>
            </a: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lang="pt-BR" sz="1100" b="1" i="1">
                <a:solidFill>
                  <a:srgbClr val="1C1E20"/>
                </a:solidFill>
                <a:latin typeface="Arial"/>
                <a:ea typeface="Arial"/>
                <a:cs typeface="Arial"/>
                <a:sym typeface="Arial"/>
              </a:rPr>
              <a:t>desenvolvimento mundial</a:t>
            </a: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possa voluntariamente adentrá-la e somar na construção dessas metas.</a:t>
            </a:r>
            <a:endParaRPr sz="1100" i="1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1100"/>
              <a:buChar char="○"/>
            </a:pPr>
            <a:r>
              <a:rPr lang="pt-BR" sz="1100" i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ajudar no desenvolvimento mundial a ONU criou o que chamamos de Objetivos de Desenvolvimento Sustentável que são definidos a cada 10 anos por um comitê da organização.</a:t>
            </a:r>
            <a:endParaRPr sz="1100" i="1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1100"/>
              <a:buChar char="●"/>
            </a:pPr>
            <a:r>
              <a:rPr lang="pt-BR" sz="1100" b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Apresente</a:t>
            </a:r>
            <a:r>
              <a:rPr lang="pt-BR" sz="1100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os objetivos sustentáveis da ONU à turma e </a:t>
            </a:r>
            <a:r>
              <a:rPr lang="pt-BR" sz="1100" b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enfatize</a:t>
            </a:r>
            <a:r>
              <a:rPr lang="pt-BR" sz="1100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iremos focar em um objetivo específico.</a:t>
            </a:r>
            <a:endParaRPr sz="1100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i="1">
              <a:solidFill>
                <a:srgbClr val="1C1E2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Nota ao/à instrutor/a: </a:t>
            </a:r>
            <a:r>
              <a:rPr lang="pt-BR" sz="1100">
                <a:solidFill>
                  <a:srgbClr val="1C1E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Não passe mais que 5-7 minutos explicando sobre a ONU. Caso os participantes queiram se aprofundar, forneça o endereço do site da ONU para que eles pesquisem posteriormente por conta própria: </a:t>
            </a:r>
            <a:r>
              <a:rPr lang="pt-B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sustentáveis ONU agenda 2030.</a:t>
            </a:r>
            <a:endParaRPr b="1"/>
          </a:p>
        </p:txBody>
      </p:sp>
      <p:sp>
        <p:nvSpPr>
          <p:cNvPr id="152" name="Google Shape;152;gbe84c43ac3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84c43ac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be84c43ac3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Desafio Temático Projeto Integrador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Nota ao/a instrutor/a: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 cada edição do Programa o desafio-temático será sobre um ODS diferente, converse com a sua equipe sobre, definam um desafio temático e substituam no Script e PPT.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à turma que para essa edição do programa da Generation, o desafio temático proposto será sobre o objetivo sustentável de: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○"/>
            </a:pP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Fome Zero e Agricultura Sustentável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64" name="Google Shape;164;gbe84c43ac3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b60291a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db60291a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também que, dentre as possibilidades de solução para o desafio, eles deverão escolher entre as seguintes opções: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E-COMMERCE ou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REDE SOCIAL.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Faça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transição explicando que, antes de pensar na solução devemos estudar o problema.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5db60291ac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☞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A árvore dos problemas (10 minutos)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à turma que para entender melhor sobre o problema, eles terão que estudar e aprofundar um pouco sobre o assunto e para isso faremos uma atividade chamada A Árvore dos Problemas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Dê orientações: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Divida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turma em grupos de até 5 pessoas.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use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divisão de salas do Zoom.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que vamos fazer uma dinâmica para explorar mais sobre o problema ligado ao desafio-temático.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que vamos usar uma metodologia chamada a Árvore dos Problemas.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Explique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como a Árvore dos Problemas funciona: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No tronco da árvore está nosso principal problema abordado.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No caso do desafio temático o problema é </a:t>
            </a:r>
            <a:r>
              <a:rPr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Fome e a Desnutrição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Na raíz da árvore a turma deve preencher com as possíveis causas desse problema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Nas folhas da árvore a turma deve preencher com as possíveis consequências.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Distribua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BR" sz="1100" b="1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Apostila 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a turma. Para uma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 sessão online, disponibilize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 link para download da apostila pelo chat do Zoom.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Diga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que terão 10 minutos para trabalhar nesse exercício.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Controle o Tempo e Monitore.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Caso esteja em uma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sessão online, entre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nas diferentes salas do Zoom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Após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10 minutos, reúna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 turma novamente.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Peça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um grupo apresentar a sua árvore e </a:t>
            </a:r>
            <a:r>
              <a:rPr lang="pt-BR" sz="1100" b="1">
                <a:latin typeface="Arial"/>
                <a:ea typeface="Arial"/>
                <a:cs typeface="Arial"/>
                <a:sym typeface="Arial"/>
              </a:rPr>
              <a:t>peça 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a outros grupos que complementem se tiverem alguma informação diferente.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OfQlg0V0C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52450" y="13025"/>
            <a:ext cx="12139500" cy="6858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5083011" y="4093343"/>
            <a:ext cx="668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4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DEFININDO O ESCOPO DO PROJETO</a:t>
            </a:r>
            <a:endParaRPr sz="4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2" name="Google Shape;92;p3"/>
          <p:cNvGrpSpPr/>
          <p:nvPr/>
        </p:nvGrpSpPr>
        <p:grpSpPr>
          <a:xfrm>
            <a:off x="-61609" y="0"/>
            <a:ext cx="6082350" cy="8099625"/>
            <a:chOff x="-61609" y="0"/>
            <a:chExt cx="6082350" cy="8099625"/>
          </a:xfrm>
        </p:grpSpPr>
        <p:sp>
          <p:nvSpPr>
            <p:cNvPr id="93" name="Google Shape;93;p3"/>
            <p:cNvSpPr/>
            <p:nvPr/>
          </p:nvSpPr>
          <p:spPr>
            <a:xfrm>
              <a:off x="665695" y="4820049"/>
              <a:ext cx="3360437" cy="2054327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10800000" flipH="1">
              <a:off x="-61609" y="0"/>
              <a:ext cx="6082350" cy="4833040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rot="5400000">
              <a:off x="-2118718" y="3610946"/>
              <a:ext cx="6546533" cy="2430827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3258" y="6078768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868696c8e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702" y="180699"/>
            <a:ext cx="6211250" cy="64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868696c8ee_0_26"/>
          <p:cNvSpPr/>
          <p:nvPr/>
        </p:nvSpPr>
        <p:spPr>
          <a:xfrm flipH="1">
            <a:off x="-2658141" y="-18288"/>
            <a:ext cx="9462000" cy="6894300"/>
          </a:xfrm>
          <a:prstGeom prst="parallelogram">
            <a:avLst>
              <a:gd name="adj" fmla="val 25351"/>
            </a:avLst>
          </a:prstGeom>
          <a:solidFill>
            <a:srgbClr val="FBED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868696c8ee_0_26"/>
          <p:cNvSpPr/>
          <p:nvPr/>
        </p:nvSpPr>
        <p:spPr>
          <a:xfrm>
            <a:off x="424864" y="704087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Círculo de Ouro</a:t>
            </a:r>
            <a:endParaRPr sz="3200" b="1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De dentro para fora</a:t>
            </a:r>
            <a:endParaRPr sz="2400" b="1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g868696c8ee_0_26"/>
          <p:cNvSpPr txBox="1"/>
          <p:nvPr/>
        </p:nvSpPr>
        <p:spPr>
          <a:xfrm>
            <a:off x="587825" y="2416625"/>
            <a:ext cx="47418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pt-BR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PORQUE: o propósito dessa solução existir, 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pt-BR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COMO: como essa aplicação vai solucionar o problema.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pt-BR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QUE: qual a solução em si.</a:t>
            </a:r>
            <a:endParaRPr sz="2700"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g868696c8ee_0_26">
            <a:hlinkClick r:id="rId4"/>
          </p:cNvPr>
          <p:cNvSpPr/>
          <p:nvPr/>
        </p:nvSpPr>
        <p:spPr>
          <a:xfrm rot="5400000">
            <a:off x="5292075" y="5656400"/>
            <a:ext cx="1195200" cy="744600"/>
          </a:xfrm>
          <a:prstGeom prst="triangle">
            <a:avLst>
              <a:gd name="adj" fmla="val 5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84c43ac3_0_171"/>
          <p:cNvSpPr/>
          <p:nvPr/>
        </p:nvSpPr>
        <p:spPr>
          <a:xfrm>
            <a:off x="52450" y="13025"/>
            <a:ext cx="12139500" cy="6858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e84c43ac3_0_171"/>
          <p:cNvSpPr txBox="1"/>
          <p:nvPr/>
        </p:nvSpPr>
        <p:spPr>
          <a:xfrm>
            <a:off x="5083011" y="4093343"/>
            <a:ext cx="668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4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PRÁTICA</a:t>
            </a:r>
            <a:endParaRPr sz="4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4" name="Google Shape;224;gbe84c43ac3_0_171"/>
          <p:cNvGrpSpPr/>
          <p:nvPr/>
        </p:nvGrpSpPr>
        <p:grpSpPr>
          <a:xfrm>
            <a:off x="-61609" y="718"/>
            <a:ext cx="6083903" cy="8097933"/>
            <a:chOff x="-61609" y="718"/>
            <a:chExt cx="6083903" cy="8097933"/>
          </a:xfrm>
        </p:grpSpPr>
        <p:sp>
          <p:nvSpPr>
            <p:cNvPr id="225" name="Google Shape;225;gbe84c43ac3_0_171"/>
            <p:cNvSpPr/>
            <p:nvPr/>
          </p:nvSpPr>
          <p:spPr>
            <a:xfrm>
              <a:off x="665695" y="4820049"/>
              <a:ext cx="3360300" cy="20544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be84c43ac3_0_171"/>
            <p:cNvSpPr/>
            <p:nvPr/>
          </p:nvSpPr>
          <p:spPr>
            <a:xfrm rot="10800000" flipH="1">
              <a:off x="-61609" y="718"/>
              <a:ext cx="6083903" cy="4832322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be84c43ac3_0_171"/>
            <p:cNvSpPr/>
            <p:nvPr/>
          </p:nvSpPr>
          <p:spPr>
            <a:xfrm rot="5400000">
              <a:off x="-2118541" y="3610149"/>
              <a:ext cx="6545559" cy="2431447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8" name="Google Shape;228;gbe84c43ac3_0_1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3258" y="6078768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868696c8e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702" y="180699"/>
            <a:ext cx="6211250" cy="64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868696c8ee_0_13"/>
          <p:cNvSpPr/>
          <p:nvPr/>
        </p:nvSpPr>
        <p:spPr>
          <a:xfrm flipH="1">
            <a:off x="-2505741" y="-18288"/>
            <a:ext cx="9462000" cy="6894300"/>
          </a:xfrm>
          <a:prstGeom prst="parallelogram">
            <a:avLst>
              <a:gd name="adj" fmla="val 25351"/>
            </a:avLst>
          </a:prstGeom>
          <a:solidFill>
            <a:srgbClr val="FBED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68696c8ee_0_13"/>
          <p:cNvSpPr txBox="1"/>
          <p:nvPr/>
        </p:nvSpPr>
        <p:spPr>
          <a:xfrm flipH="1">
            <a:off x="659249" y="2122103"/>
            <a:ext cx="51510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Nos mesmos grupos</a:t>
            </a: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Vocês deverão, criar uma solução para o problema, seguindo as opções:</a:t>
            </a: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Verdana"/>
              <a:buChar char="●"/>
            </a:pPr>
            <a:r>
              <a:rPr lang="pt-BR" sz="1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e-commerce ou</a:t>
            </a: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Verdana"/>
              <a:buChar char="●"/>
            </a:pPr>
            <a:r>
              <a:rPr lang="pt-BR" sz="1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Aplicar a metodologia do Círculo de Ouro para criar a justificativa da solução de vocês.</a:t>
            </a:r>
            <a:endParaRPr sz="18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20 min</a:t>
            </a:r>
            <a:endParaRPr sz="16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7" name="Google Shape;237;g868696c8ee_0_13"/>
          <p:cNvGrpSpPr/>
          <p:nvPr/>
        </p:nvGrpSpPr>
        <p:grpSpPr>
          <a:xfrm>
            <a:off x="207048" y="198950"/>
            <a:ext cx="3346799" cy="1238624"/>
            <a:chOff x="7918287" y="462697"/>
            <a:chExt cx="3346799" cy="1238624"/>
          </a:xfrm>
        </p:grpSpPr>
        <p:sp>
          <p:nvSpPr>
            <p:cNvPr id="238" name="Google Shape;238;g868696c8ee_0_13"/>
            <p:cNvSpPr/>
            <p:nvPr/>
          </p:nvSpPr>
          <p:spPr>
            <a:xfrm>
              <a:off x="8164286" y="747321"/>
              <a:ext cx="3100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D6666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9" name="Google Shape;239;g868696c8ee_0_13"/>
            <p:cNvSpPr txBox="1"/>
            <p:nvPr/>
          </p:nvSpPr>
          <p:spPr>
            <a:xfrm>
              <a:off x="7918287" y="462697"/>
              <a:ext cx="904500" cy="11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D6666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D666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868696c8ee_0_13"/>
          <p:cNvSpPr txBox="1"/>
          <p:nvPr/>
        </p:nvSpPr>
        <p:spPr>
          <a:xfrm>
            <a:off x="278763" y="1074923"/>
            <a:ext cx="427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Círculo de Ouro</a:t>
            </a:r>
            <a:endParaRPr sz="18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8696c8ee_0_2"/>
          <p:cNvSpPr txBox="1"/>
          <p:nvPr/>
        </p:nvSpPr>
        <p:spPr>
          <a:xfrm flipH="1">
            <a:off x="2194150" y="1901875"/>
            <a:ext cx="87264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9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Nos mesmos grupos</a:t>
            </a:r>
            <a:endParaRPr sz="19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9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50 minutos para construir o ESCOPO DO PROJETO que deverá conter:</a:t>
            </a:r>
            <a:endParaRPr sz="19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problema social a ser trabalhado.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Impacto e consequências dele na sociedade.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solução escolhida.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Motivo da escolha do modelo de app </a:t>
            </a:r>
            <a:b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(e-commerce ou rede social).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Descrever o software planejado para solucionar este problema: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■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tipo de produto no modelo E-COMMERCE ou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■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tipo de tema para serem abordados nas postagens (REDE SOCIAL).</a:t>
            </a:r>
            <a:endParaRPr sz="1900" b="1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7" name="Google Shape;247;g868696c8ee_0_2"/>
          <p:cNvGrpSpPr/>
          <p:nvPr/>
        </p:nvGrpSpPr>
        <p:grpSpPr>
          <a:xfrm>
            <a:off x="7511373" y="198950"/>
            <a:ext cx="3346799" cy="1238624"/>
            <a:chOff x="7918287" y="462697"/>
            <a:chExt cx="3346799" cy="1238624"/>
          </a:xfrm>
        </p:grpSpPr>
        <p:sp>
          <p:nvSpPr>
            <p:cNvPr id="248" name="Google Shape;248;g868696c8ee_0_2"/>
            <p:cNvSpPr/>
            <p:nvPr/>
          </p:nvSpPr>
          <p:spPr>
            <a:xfrm>
              <a:off x="8164286" y="747321"/>
              <a:ext cx="3100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D6666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9" name="Google Shape;249;g868696c8ee_0_2"/>
            <p:cNvSpPr txBox="1"/>
            <p:nvPr/>
          </p:nvSpPr>
          <p:spPr>
            <a:xfrm>
              <a:off x="7918287" y="462697"/>
              <a:ext cx="904500" cy="11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D6666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D666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g868696c8ee_0_2"/>
          <p:cNvSpPr txBox="1"/>
          <p:nvPr/>
        </p:nvSpPr>
        <p:spPr>
          <a:xfrm>
            <a:off x="7583088" y="1074923"/>
            <a:ext cx="427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Definindo o Escopo do Projeto</a:t>
            </a:r>
            <a:endParaRPr sz="18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g868696c8ee_0_2"/>
          <p:cNvSpPr/>
          <p:nvPr/>
        </p:nvSpPr>
        <p:spPr>
          <a:xfrm rot="-5400000">
            <a:off x="10281366" y="4947451"/>
            <a:ext cx="1901700" cy="1919400"/>
          </a:xfrm>
          <a:prstGeom prst="rtTriangle">
            <a:avLst/>
          </a:prstGeom>
          <a:solidFill>
            <a:srgbClr val="F9E0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g868696c8ee_0_2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253" name="Google Shape;253;g868696c8ee_0_2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868696c8ee_0_2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5" name="Google Shape;255;g868696c8ee_0_2"/>
            <p:cNvPicPr preferRelativeResize="0"/>
            <p:nvPr/>
          </p:nvPicPr>
          <p:blipFill rotWithShape="1">
            <a:blip r:embed="rId3">
              <a:alphaModFix/>
            </a:blip>
            <a:srcRect l="2600" t="6414" r="79790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/>
        </p:nvSpPr>
        <p:spPr>
          <a:xfrm>
            <a:off x="780600" y="800770"/>
            <a:ext cx="57213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D66660"/>
                </a:solidFill>
              </a:rPr>
              <a:t>⟲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3200" b="1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REFLEXÃO</a:t>
            </a:r>
            <a:endParaRPr sz="32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964801" y="1977900"/>
            <a:ext cx="76176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000"/>
              <a:buFont typeface="Verdana"/>
              <a:buChar char="●"/>
            </a:pPr>
            <a:r>
              <a:rPr lang="pt-BR" sz="3000" b="1">
                <a:solidFill>
                  <a:srgbClr val="BF9000"/>
                </a:solidFill>
                <a:latin typeface="Verdana"/>
                <a:ea typeface="Verdana"/>
                <a:cs typeface="Verdana"/>
                <a:sym typeface="Verdana"/>
              </a:rPr>
              <a:t>O que vocês acharam mais difícil dessa atividade? </a:t>
            </a:r>
            <a:endParaRPr sz="3000" b="1">
              <a:solidFill>
                <a:srgbClr val="BF9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BF9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000"/>
              <a:buFont typeface="Verdana"/>
              <a:buChar char="●"/>
            </a:pPr>
            <a:r>
              <a:rPr lang="pt-BR" sz="3000" b="1">
                <a:solidFill>
                  <a:srgbClr val="BF9000"/>
                </a:solidFill>
                <a:latin typeface="Verdana"/>
                <a:ea typeface="Verdana"/>
                <a:cs typeface="Verdana"/>
                <a:sym typeface="Verdana"/>
              </a:rPr>
              <a:t>Como a habilidade de trabalho em equipe pode ajudá-los a superar desafios de desenvolvimento de software na indústria?</a:t>
            </a:r>
            <a:endParaRPr sz="3000" b="1">
              <a:solidFill>
                <a:srgbClr val="BF9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63" name="Google Shape;263;p17"/>
          <p:cNvGrpSpPr/>
          <p:nvPr/>
        </p:nvGrpSpPr>
        <p:grpSpPr>
          <a:xfrm>
            <a:off x="7331237" y="54"/>
            <a:ext cx="7230458" cy="6857946"/>
            <a:chOff x="5557337" y="54"/>
            <a:chExt cx="7230458" cy="6857946"/>
          </a:xfrm>
        </p:grpSpPr>
        <p:grpSp>
          <p:nvGrpSpPr>
            <p:cNvPr id="264" name="Google Shape;264;p17"/>
            <p:cNvGrpSpPr/>
            <p:nvPr/>
          </p:nvGrpSpPr>
          <p:grpSpPr>
            <a:xfrm rot="10800000">
              <a:off x="5557337" y="54"/>
              <a:ext cx="7230458" cy="6857946"/>
              <a:chOff x="-575542" y="-1"/>
              <a:chExt cx="7086600" cy="6721500"/>
            </a:xfrm>
          </p:grpSpPr>
          <p:sp>
            <p:nvSpPr>
              <p:cNvPr id="265" name="Google Shape;265;p17"/>
              <p:cNvSpPr/>
              <p:nvPr/>
            </p:nvSpPr>
            <p:spPr>
              <a:xfrm rot="10800000" flipH="1">
                <a:off x="-575542" y="89"/>
                <a:ext cx="7086600" cy="4802100"/>
              </a:xfrm>
              <a:prstGeom prst="triangle">
                <a:avLst>
                  <a:gd name="adj" fmla="val 50000"/>
                </a:avLst>
              </a:prstGeom>
              <a:solidFill>
                <a:srgbClr val="F7C3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-542434" y="-1"/>
                <a:ext cx="4953000" cy="6721500"/>
              </a:xfrm>
              <a:prstGeom prst="rtTriangle">
                <a:avLst/>
              </a:prstGeom>
              <a:solidFill>
                <a:srgbClr val="F6D1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67" name="Google Shape;267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61163" y="242326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e84c43ac3_0_188"/>
          <p:cNvSpPr/>
          <p:nvPr/>
        </p:nvSpPr>
        <p:spPr>
          <a:xfrm>
            <a:off x="52450" y="13025"/>
            <a:ext cx="12139500" cy="6858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be84c43ac3_0_188"/>
          <p:cNvSpPr txBox="1"/>
          <p:nvPr/>
        </p:nvSpPr>
        <p:spPr>
          <a:xfrm>
            <a:off x="5083011" y="4093343"/>
            <a:ext cx="668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4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ENCERRAMENTO</a:t>
            </a:r>
            <a:endParaRPr sz="4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75" name="Google Shape;275;gbe84c43ac3_0_188"/>
          <p:cNvGrpSpPr/>
          <p:nvPr/>
        </p:nvGrpSpPr>
        <p:grpSpPr>
          <a:xfrm>
            <a:off x="-61609" y="718"/>
            <a:ext cx="6083903" cy="8097933"/>
            <a:chOff x="-61609" y="718"/>
            <a:chExt cx="6083903" cy="8097933"/>
          </a:xfrm>
        </p:grpSpPr>
        <p:sp>
          <p:nvSpPr>
            <p:cNvPr id="276" name="Google Shape;276;gbe84c43ac3_0_188"/>
            <p:cNvSpPr/>
            <p:nvPr/>
          </p:nvSpPr>
          <p:spPr>
            <a:xfrm>
              <a:off x="665695" y="4820049"/>
              <a:ext cx="3360300" cy="20544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be84c43ac3_0_188"/>
            <p:cNvSpPr/>
            <p:nvPr/>
          </p:nvSpPr>
          <p:spPr>
            <a:xfrm rot="10800000" flipH="1">
              <a:off x="-61609" y="718"/>
              <a:ext cx="6083903" cy="4832322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be84c43ac3_0_188"/>
            <p:cNvSpPr/>
            <p:nvPr/>
          </p:nvSpPr>
          <p:spPr>
            <a:xfrm rot="5400000">
              <a:off x="-2118541" y="3610149"/>
              <a:ext cx="6545559" cy="2431447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Google Shape;279;gbe84c43ac3_0_1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3258" y="6078768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1" descr="Pessoas posando para fo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497" y="0"/>
            <a:ext cx="10289512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1"/>
          <p:cNvGrpSpPr/>
          <p:nvPr/>
        </p:nvGrpSpPr>
        <p:grpSpPr>
          <a:xfrm>
            <a:off x="90" y="1474"/>
            <a:ext cx="5868162" cy="8078621"/>
            <a:chOff x="90" y="1474"/>
            <a:chExt cx="5868162" cy="8078621"/>
          </a:xfrm>
        </p:grpSpPr>
        <p:sp>
          <p:nvSpPr>
            <p:cNvPr id="286" name="Google Shape;286;p21"/>
            <p:cNvSpPr/>
            <p:nvPr/>
          </p:nvSpPr>
          <p:spPr>
            <a:xfrm>
              <a:off x="701782" y="4809024"/>
              <a:ext cx="3242100" cy="20490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10800000" flipH="1">
              <a:off x="90" y="1474"/>
              <a:ext cx="5868162" cy="4820507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 rot="5400000">
              <a:off x="-2091357" y="3642704"/>
              <a:ext cx="6529556" cy="2345226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1"/>
          <p:cNvSpPr txBox="1"/>
          <p:nvPr/>
        </p:nvSpPr>
        <p:spPr>
          <a:xfrm>
            <a:off x="6785024" y="5155438"/>
            <a:ext cx="47051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OBRIGADA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3258" y="6078768"/>
            <a:ext cx="1445764" cy="58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e84c43ac3_0_2"/>
          <p:cNvSpPr txBox="1"/>
          <p:nvPr/>
        </p:nvSpPr>
        <p:spPr>
          <a:xfrm>
            <a:off x="911751" y="765998"/>
            <a:ext cx="9841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pt-BR" sz="72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3" name="Google Shape;103;gbe84c43ac3_0_2"/>
          <p:cNvGrpSpPr/>
          <p:nvPr/>
        </p:nvGrpSpPr>
        <p:grpSpPr>
          <a:xfrm>
            <a:off x="4979825" y="54"/>
            <a:ext cx="7230458" cy="6857946"/>
            <a:chOff x="4979825" y="54"/>
            <a:chExt cx="7230458" cy="6857946"/>
          </a:xfrm>
        </p:grpSpPr>
        <p:grpSp>
          <p:nvGrpSpPr>
            <p:cNvPr id="104" name="Google Shape;104;gbe84c43ac3_0_2"/>
            <p:cNvGrpSpPr/>
            <p:nvPr/>
          </p:nvGrpSpPr>
          <p:grpSpPr>
            <a:xfrm rot="10800000">
              <a:off x="4979825" y="54"/>
              <a:ext cx="7230458" cy="6857946"/>
              <a:chOff x="-9525" y="-1"/>
              <a:chExt cx="7086600" cy="6721500"/>
            </a:xfrm>
          </p:grpSpPr>
          <p:sp>
            <p:nvSpPr>
              <p:cNvPr id="105" name="Google Shape;105;gbe84c43ac3_0_2"/>
              <p:cNvSpPr/>
              <p:nvPr/>
            </p:nvSpPr>
            <p:spPr>
              <a:xfrm rot="10800000" flipH="1">
                <a:off x="-9525" y="89"/>
                <a:ext cx="7086600" cy="4802100"/>
              </a:xfrm>
              <a:prstGeom prst="triangle">
                <a:avLst>
                  <a:gd name="adj" fmla="val 50000"/>
                </a:avLst>
              </a:prstGeom>
              <a:solidFill>
                <a:srgbClr val="F7C3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gbe84c43ac3_0_2"/>
              <p:cNvSpPr/>
              <p:nvPr/>
            </p:nvSpPr>
            <p:spPr>
              <a:xfrm>
                <a:off x="0" y="-1"/>
                <a:ext cx="4953000" cy="6721500"/>
              </a:xfrm>
              <a:prstGeom prst="rtTriangle">
                <a:avLst/>
              </a:prstGeom>
              <a:solidFill>
                <a:srgbClr val="F6D1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07" name="Google Shape;107;gbe84c43ac3_0_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26051" y="280964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gbe84c43ac3_0_2"/>
          <p:cNvSpPr txBox="1"/>
          <p:nvPr/>
        </p:nvSpPr>
        <p:spPr>
          <a:xfrm>
            <a:off x="1325743" y="2820313"/>
            <a:ext cx="5433600" cy="15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ABERTURA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CONTEÚDO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PRÁTICA</a:t>
            </a:r>
            <a:endParaRPr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ENCERRAMENTO</a:t>
            </a:r>
            <a:endParaRPr/>
          </a:p>
        </p:txBody>
      </p:sp>
      <p:cxnSp>
        <p:nvCxnSpPr>
          <p:cNvPr id="109" name="Google Shape;109;gbe84c43ac3_0_2"/>
          <p:cNvCxnSpPr/>
          <p:nvPr/>
        </p:nvCxnSpPr>
        <p:spPr>
          <a:xfrm>
            <a:off x="1196998" y="3380475"/>
            <a:ext cx="438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gbe84c43ac3_0_2"/>
          <p:cNvCxnSpPr/>
          <p:nvPr/>
        </p:nvCxnSpPr>
        <p:spPr>
          <a:xfrm>
            <a:off x="1196998" y="3877700"/>
            <a:ext cx="438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gbe84c43ac3_0_2"/>
          <p:cNvCxnSpPr/>
          <p:nvPr/>
        </p:nvCxnSpPr>
        <p:spPr>
          <a:xfrm>
            <a:off x="1196998" y="4374925"/>
            <a:ext cx="4387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84c43ac3_0_108"/>
          <p:cNvSpPr/>
          <p:nvPr/>
        </p:nvSpPr>
        <p:spPr>
          <a:xfrm>
            <a:off x="52450" y="13025"/>
            <a:ext cx="12139500" cy="6858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be84c43ac3_0_108"/>
          <p:cNvSpPr txBox="1"/>
          <p:nvPr/>
        </p:nvSpPr>
        <p:spPr>
          <a:xfrm>
            <a:off x="5083011" y="4093343"/>
            <a:ext cx="668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4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ABERTURA</a:t>
            </a:r>
            <a:endParaRPr sz="4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9" name="Google Shape;119;gbe84c43ac3_0_108"/>
          <p:cNvGrpSpPr/>
          <p:nvPr/>
        </p:nvGrpSpPr>
        <p:grpSpPr>
          <a:xfrm>
            <a:off x="-61609" y="718"/>
            <a:ext cx="6083903" cy="8097933"/>
            <a:chOff x="-61609" y="718"/>
            <a:chExt cx="6083903" cy="8097933"/>
          </a:xfrm>
        </p:grpSpPr>
        <p:sp>
          <p:nvSpPr>
            <p:cNvPr id="120" name="Google Shape;120;gbe84c43ac3_0_108"/>
            <p:cNvSpPr/>
            <p:nvPr/>
          </p:nvSpPr>
          <p:spPr>
            <a:xfrm>
              <a:off x="665695" y="4820049"/>
              <a:ext cx="3360300" cy="20544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be84c43ac3_0_108"/>
            <p:cNvSpPr/>
            <p:nvPr/>
          </p:nvSpPr>
          <p:spPr>
            <a:xfrm rot="10800000" flipH="1">
              <a:off x="-61609" y="718"/>
              <a:ext cx="6083903" cy="4832322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be84c43ac3_0_108"/>
            <p:cNvSpPr/>
            <p:nvPr/>
          </p:nvSpPr>
          <p:spPr>
            <a:xfrm rot="5400000">
              <a:off x="-2118541" y="3610149"/>
              <a:ext cx="6545559" cy="2431447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gbe84c43ac3_0_1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3258" y="6078768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84c43ac3_0_15"/>
          <p:cNvSpPr/>
          <p:nvPr/>
        </p:nvSpPr>
        <p:spPr>
          <a:xfrm>
            <a:off x="5558589" y="1115562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OBJETIVOS DE APRENDIZAGEM</a:t>
            </a:r>
            <a:endParaRPr sz="16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0" name="Google Shape;130;gbe84c43ac3_0_15"/>
          <p:cNvCxnSpPr/>
          <p:nvPr/>
        </p:nvCxnSpPr>
        <p:spPr>
          <a:xfrm>
            <a:off x="1951006" y="2626122"/>
            <a:ext cx="7483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be84c43ac3_0_15"/>
          <p:cNvSpPr txBox="1"/>
          <p:nvPr/>
        </p:nvSpPr>
        <p:spPr>
          <a:xfrm>
            <a:off x="2261530" y="2661981"/>
            <a:ext cx="8213400" cy="3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Entender o que são os ODS da ONU 2030 e seu contexto no desafio proposto no projeto integrador.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Entender o impacto e consequências desse problema na sociedade.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Entender o que é o círculo de ouro e aplicá-lo no meu projeto.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Criar uma justificativa que dê sustentação ao meu projeto integrador.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Criar uma ideia de solução para o problema escolhido, dentro das premissas propostas.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Descrever o software planejado para solucionar este problema definindo.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gbe84c43ac3_0_15"/>
          <p:cNvSpPr/>
          <p:nvPr/>
        </p:nvSpPr>
        <p:spPr>
          <a:xfrm rot="-5400000">
            <a:off x="10281366" y="4947451"/>
            <a:ext cx="1901700" cy="1919400"/>
          </a:xfrm>
          <a:prstGeom prst="rtTriangle">
            <a:avLst/>
          </a:prstGeom>
          <a:solidFill>
            <a:srgbClr val="F9E0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gbe84c43ac3_0_15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34" name="Google Shape;134;gbe84c43ac3_0_15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be84c43ac3_0_15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gbe84c43ac3_0_15"/>
            <p:cNvPicPr preferRelativeResize="0"/>
            <p:nvPr/>
          </p:nvPicPr>
          <p:blipFill rotWithShape="1">
            <a:blip r:embed="rId3">
              <a:alphaModFix/>
            </a:blip>
            <a:srcRect l="2600" t="6414" r="79790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84c43ac3_0_119"/>
          <p:cNvSpPr/>
          <p:nvPr/>
        </p:nvSpPr>
        <p:spPr>
          <a:xfrm>
            <a:off x="52450" y="13025"/>
            <a:ext cx="12139500" cy="6858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e84c43ac3_0_119"/>
          <p:cNvSpPr txBox="1"/>
          <p:nvPr/>
        </p:nvSpPr>
        <p:spPr>
          <a:xfrm>
            <a:off x="5083011" y="4093343"/>
            <a:ext cx="668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pt-BR" sz="44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CONTEÚDO</a:t>
            </a:r>
            <a:endParaRPr sz="4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Google Shape;144;gbe84c43ac3_0_119"/>
          <p:cNvGrpSpPr/>
          <p:nvPr/>
        </p:nvGrpSpPr>
        <p:grpSpPr>
          <a:xfrm>
            <a:off x="-61609" y="718"/>
            <a:ext cx="6083903" cy="8097933"/>
            <a:chOff x="-61609" y="718"/>
            <a:chExt cx="6083903" cy="8097933"/>
          </a:xfrm>
        </p:grpSpPr>
        <p:sp>
          <p:nvSpPr>
            <p:cNvPr id="145" name="Google Shape;145;gbe84c43ac3_0_119"/>
            <p:cNvSpPr/>
            <p:nvPr/>
          </p:nvSpPr>
          <p:spPr>
            <a:xfrm>
              <a:off x="665695" y="4820049"/>
              <a:ext cx="3360300" cy="2054400"/>
            </a:xfrm>
            <a:prstGeom prst="triangle">
              <a:avLst>
                <a:gd name="adj" fmla="val 50000"/>
              </a:avLst>
            </a:prstGeom>
            <a:solidFill>
              <a:srgbClr val="F6AB7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be84c43ac3_0_119"/>
            <p:cNvSpPr/>
            <p:nvPr/>
          </p:nvSpPr>
          <p:spPr>
            <a:xfrm rot="10800000" flipH="1">
              <a:off x="-61609" y="718"/>
              <a:ext cx="6083903" cy="4832322"/>
            </a:xfrm>
            <a:custGeom>
              <a:avLst/>
              <a:gdLst/>
              <a:ahLst/>
              <a:cxnLst/>
              <a:rect l="l" t="t" r="r" b="b"/>
              <a:pathLst>
                <a:path w="5753100" h="4725987" extrusionOk="0">
                  <a:moveTo>
                    <a:pt x="0" y="4725987"/>
                  </a:moveTo>
                  <a:lnTo>
                    <a:pt x="5753100" y="4725987"/>
                  </a:lnTo>
                  <a:lnTo>
                    <a:pt x="2276475" y="0"/>
                  </a:lnTo>
                  <a:lnTo>
                    <a:pt x="0" y="3094550"/>
                  </a:lnTo>
                  <a:close/>
                </a:path>
              </a:pathLst>
            </a:custGeom>
            <a:solidFill>
              <a:srgbClr val="ED77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be84c43ac3_0_119"/>
            <p:cNvSpPr/>
            <p:nvPr/>
          </p:nvSpPr>
          <p:spPr>
            <a:xfrm rot="5400000">
              <a:off x="-2118541" y="3610149"/>
              <a:ext cx="6545559" cy="2431447"/>
            </a:xfrm>
            <a:custGeom>
              <a:avLst/>
              <a:gdLst/>
              <a:ahLst/>
              <a:cxnLst/>
              <a:rect l="l" t="t" r="r" b="b"/>
              <a:pathLst>
                <a:path w="6401525" h="2299241" extrusionOk="0">
                  <a:moveTo>
                    <a:pt x="6401524" y="2299241"/>
                  </a:moveTo>
                  <a:lnTo>
                    <a:pt x="6401524" y="2299240"/>
                  </a:lnTo>
                  <a:lnTo>
                    <a:pt x="6401525" y="2299241"/>
                  </a:lnTo>
                  <a:close/>
                  <a:moveTo>
                    <a:pt x="0" y="2299241"/>
                  </a:moveTo>
                  <a:lnTo>
                    <a:pt x="3200763" y="0"/>
                  </a:lnTo>
                  <a:lnTo>
                    <a:pt x="5201803" y="1437431"/>
                  </a:lnTo>
                  <a:lnTo>
                    <a:pt x="5201803" y="2299241"/>
                  </a:lnTo>
                  <a:close/>
                </a:path>
              </a:pathLst>
            </a:custGeom>
            <a:solidFill>
              <a:srgbClr val="F7AF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gbe84c43ac3_0_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63258" y="6078768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84c43ac3_0_130"/>
          <p:cNvSpPr/>
          <p:nvPr/>
        </p:nvSpPr>
        <p:spPr>
          <a:xfrm>
            <a:off x="5558589" y="449362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ODS ONU Agenda 2030</a:t>
            </a:r>
            <a:endParaRPr sz="16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5" name="Google Shape;155;gbe84c43ac3_0_130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56" name="Google Shape;156;gbe84c43ac3_0_130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be84c43ac3_0_130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gbe84c43ac3_0_130"/>
            <p:cNvPicPr preferRelativeResize="0"/>
            <p:nvPr/>
          </p:nvPicPr>
          <p:blipFill rotWithShape="1">
            <a:blip r:embed="rId3">
              <a:alphaModFix/>
            </a:blip>
            <a:srcRect l="2600" t="6414" r="79790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gbe84c43ac3_0_130"/>
          <p:cNvPicPr preferRelativeResize="0"/>
          <p:nvPr/>
        </p:nvPicPr>
        <p:blipFill rotWithShape="1">
          <a:blip r:embed="rId4">
            <a:alphaModFix/>
          </a:blip>
          <a:srcRect t="14037"/>
          <a:stretch/>
        </p:blipFill>
        <p:spPr>
          <a:xfrm>
            <a:off x="2263075" y="1939825"/>
            <a:ext cx="9632851" cy="46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be84c43ac3_0_130"/>
          <p:cNvSpPr/>
          <p:nvPr/>
        </p:nvSpPr>
        <p:spPr>
          <a:xfrm rot="-5400000">
            <a:off x="10281366" y="4947451"/>
            <a:ext cx="1901700" cy="1919400"/>
          </a:xfrm>
          <a:prstGeom prst="rtTriangle">
            <a:avLst/>
          </a:prstGeom>
          <a:solidFill>
            <a:srgbClr val="F9E0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be84c43ac3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27" y="2335550"/>
            <a:ext cx="9358502" cy="39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e84c43ac3_0_144"/>
          <p:cNvSpPr/>
          <p:nvPr/>
        </p:nvSpPr>
        <p:spPr>
          <a:xfrm>
            <a:off x="5558589" y="449362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Desafio temático Projeto Integrador</a:t>
            </a:r>
            <a:endParaRPr sz="16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8" name="Google Shape;168;gbe84c43ac3_0_144"/>
          <p:cNvGrpSpPr/>
          <p:nvPr/>
        </p:nvGrpSpPr>
        <p:grpSpPr>
          <a:xfrm>
            <a:off x="55" y="0"/>
            <a:ext cx="3382062" cy="4546500"/>
            <a:chOff x="55" y="0"/>
            <a:chExt cx="3382062" cy="4546500"/>
          </a:xfrm>
        </p:grpSpPr>
        <p:sp>
          <p:nvSpPr>
            <p:cNvPr id="169" name="Google Shape;169;gbe84c43ac3_0_144"/>
            <p:cNvSpPr/>
            <p:nvPr/>
          </p:nvSpPr>
          <p:spPr>
            <a:xfrm rot="5400000">
              <a:off x="-582083" y="582300"/>
              <a:ext cx="4546500" cy="3381900"/>
            </a:xfrm>
            <a:prstGeom prst="rtTriangle">
              <a:avLst/>
            </a:prstGeom>
            <a:solidFill>
              <a:srgbClr val="FBE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be84c43ac3_0_144"/>
            <p:cNvSpPr/>
            <p:nvPr/>
          </p:nvSpPr>
          <p:spPr>
            <a:xfrm rot="5400000">
              <a:off x="-519845" y="3182525"/>
              <a:ext cx="1784100" cy="744300"/>
            </a:xfrm>
            <a:prstGeom prst="triangle">
              <a:avLst>
                <a:gd name="adj" fmla="val 50000"/>
              </a:avLst>
            </a:prstGeom>
            <a:solidFill>
              <a:srgbClr val="FAE6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37"/>
                <a:buFont typeface="Arial"/>
                <a:buNone/>
              </a:pPr>
              <a:endParaRPr sz="18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1" name="Google Shape;171;gbe84c43ac3_0_144"/>
            <p:cNvPicPr preferRelativeResize="0"/>
            <p:nvPr/>
          </p:nvPicPr>
          <p:blipFill rotWithShape="1">
            <a:blip r:embed="rId4">
              <a:alphaModFix/>
            </a:blip>
            <a:srcRect l="2600" t="6414" r="79790" b="81599"/>
            <a:stretch/>
          </p:blipFill>
          <p:spPr>
            <a:xfrm>
              <a:off x="372222" y="491185"/>
              <a:ext cx="1692012" cy="720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gbe84c43ac3_0_144"/>
          <p:cNvSpPr/>
          <p:nvPr/>
        </p:nvSpPr>
        <p:spPr>
          <a:xfrm rot="-5400000">
            <a:off x="10281366" y="4947451"/>
            <a:ext cx="1901700" cy="1919400"/>
          </a:xfrm>
          <a:prstGeom prst="rtTriangle">
            <a:avLst/>
          </a:prstGeom>
          <a:solidFill>
            <a:srgbClr val="F9E09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7"/>
              <a:buFont typeface="Arial"/>
              <a:buNone/>
            </a:pPr>
            <a:endParaRPr sz="183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5db60291ac_0_30"/>
          <p:cNvGrpSpPr/>
          <p:nvPr/>
        </p:nvGrpSpPr>
        <p:grpSpPr>
          <a:xfrm>
            <a:off x="4979825" y="54"/>
            <a:ext cx="7230458" cy="6857946"/>
            <a:chOff x="4979825" y="54"/>
            <a:chExt cx="7230458" cy="6857946"/>
          </a:xfrm>
        </p:grpSpPr>
        <p:grpSp>
          <p:nvGrpSpPr>
            <p:cNvPr id="179" name="Google Shape;179;g5db60291ac_0_30"/>
            <p:cNvGrpSpPr/>
            <p:nvPr/>
          </p:nvGrpSpPr>
          <p:grpSpPr>
            <a:xfrm rot="10800000">
              <a:off x="4979825" y="54"/>
              <a:ext cx="7230458" cy="6857946"/>
              <a:chOff x="-9525" y="-1"/>
              <a:chExt cx="7086600" cy="6721500"/>
            </a:xfrm>
          </p:grpSpPr>
          <p:sp>
            <p:nvSpPr>
              <p:cNvPr id="180" name="Google Shape;180;g5db60291ac_0_30"/>
              <p:cNvSpPr/>
              <p:nvPr/>
            </p:nvSpPr>
            <p:spPr>
              <a:xfrm rot="10800000" flipH="1">
                <a:off x="-9525" y="89"/>
                <a:ext cx="7086600" cy="4802100"/>
              </a:xfrm>
              <a:prstGeom prst="triangle">
                <a:avLst>
                  <a:gd name="adj" fmla="val 50000"/>
                </a:avLst>
              </a:prstGeom>
              <a:solidFill>
                <a:srgbClr val="F7C3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5db60291ac_0_30"/>
              <p:cNvSpPr/>
              <p:nvPr/>
            </p:nvSpPr>
            <p:spPr>
              <a:xfrm>
                <a:off x="0" y="-1"/>
                <a:ext cx="4953000" cy="6721500"/>
              </a:xfrm>
              <a:prstGeom prst="rtTriangle">
                <a:avLst/>
              </a:prstGeom>
              <a:solidFill>
                <a:srgbClr val="F6D1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37"/>
                  <a:buFont typeface="Arial"/>
                  <a:buNone/>
                </a:pPr>
                <a:endParaRPr sz="1837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2" name="Google Shape;182;g5db60291ac_0_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26051" y="280964"/>
              <a:ext cx="1445764" cy="587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g5db60291ac_0_30"/>
          <p:cNvSpPr txBox="1"/>
          <p:nvPr/>
        </p:nvSpPr>
        <p:spPr>
          <a:xfrm>
            <a:off x="1763275" y="2682525"/>
            <a:ext cx="4332725" cy="21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Char char="●"/>
            </a:pPr>
            <a:r>
              <a:rPr lang="pt-BR" sz="2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E-COMMERCE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Char char="●"/>
            </a:pPr>
            <a:r>
              <a:rPr lang="pt-BR" sz="2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sz="24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4" name="Google Shape;184;g5db60291ac_0_30"/>
          <p:cNvCxnSpPr/>
          <p:nvPr/>
        </p:nvCxnSpPr>
        <p:spPr>
          <a:xfrm>
            <a:off x="1634530" y="3883017"/>
            <a:ext cx="50536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g5db60291ac_0_30"/>
          <p:cNvGrpSpPr/>
          <p:nvPr/>
        </p:nvGrpSpPr>
        <p:grpSpPr>
          <a:xfrm>
            <a:off x="1634530" y="2704953"/>
            <a:ext cx="5053546" cy="585031"/>
            <a:chOff x="2117558" y="2342885"/>
            <a:chExt cx="5598600" cy="438784"/>
          </a:xfrm>
        </p:grpSpPr>
        <p:cxnSp>
          <p:nvCxnSpPr>
            <p:cNvPr id="186" name="Google Shape;186;g5db60291ac_0_30"/>
            <p:cNvCxnSpPr/>
            <p:nvPr/>
          </p:nvCxnSpPr>
          <p:spPr>
            <a:xfrm>
              <a:off x="2117558" y="2781669"/>
              <a:ext cx="559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" name="Google Shape;187;g5db60291ac_0_30"/>
            <p:cNvCxnSpPr/>
            <p:nvPr/>
          </p:nvCxnSpPr>
          <p:spPr>
            <a:xfrm>
              <a:off x="2117558" y="2342885"/>
              <a:ext cx="559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8" name="Google Shape;188;g5db60291ac_0_30"/>
          <p:cNvSpPr/>
          <p:nvPr/>
        </p:nvSpPr>
        <p:spPr>
          <a:xfrm>
            <a:off x="850614" y="978387"/>
            <a:ext cx="5837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>
                <a:solidFill>
                  <a:srgbClr val="ED7780"/>
                </a:solidFill>
                <a:latin typeface="Verdana"/>
                <a:ea typeface="Verdana"/>
                <a:cs typeface="Verdana"/>
                <a:sym typeface="Verdana"/>
              </a:rPr>
              <a:t>Opções</a:t>
            </a:r>
            <a:endParaRPr sz="2600" b="1" i="0" u="none" strike="noStrike" cap="none">
              <a:solidFill>
                <a:srgbClr val="ED77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r="59576"/>
          <a:stretch/>
        </p:blipFill>
        <p:spPr>
          <a:xfrm>
            <a:off x="6921451" y="-18112"/>
            <a:ext cx="4365111" cy="68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 flipH="1">
            <a:off x="-2505675" y="-18300"/>
            <a:ext cx="10343400" cy="6894300"/>
          </a:xfrm>
          <a:prstGeom prst="parallelogram">
            <a:avLst>
              <a:gd name="adj" fmla="val 25351"/>
            </a:avLst>
          </a:prstGeom>
          <a:solidFill>
            <a:srgbClr val="FBED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 flipH="1">
            <a:off x="396075" y="1893500"/>
            <a:ext cx="60156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9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Objetivo: </a:t>
            </a:r>
            <a:r>
              <a:rPr lang="pt-BR" sz="190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Construir a árvore dos problemas </a:t>
            </a:r>
            <a:br>
              <a:rPr lang="pt-BR" sz="1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9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do desafio temático</a:t>
            </a:r>
            <a:endParaRPr sz="19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pt-BR" sz="19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9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Descrição: </a:t>
            </a:r>
            <a:endParaRPr sz="19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BR" sz="1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 grupos de até 5 pessoas.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AutoNum type="arabicPeriod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Utilizando a Apostila 1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AutoNum type="arabicPeriod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a Árvore dos Problemas funciona: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tronco está nosso problema central.</a:t>
            </a:r>
            <a:endParaRPr sz="19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 raíz está as causas desse problema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○"/>
            </a:pPr>
            <a:r>
              <a:rPr lang="pt-B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Nas folhas da árvore ficam as possíveis consequências.</a:t>
            </a:r>
            <a:endParaRPr sz="19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207048" y="198950"/>
            <a:ext cx="3346774" cy="1238624"/>
            <a:chOff x="7918287" y="462697"/>
            <a:chExt cx="3346774" cy="1238624"/>
          </a:xfrm>
        </p:grpSpPr>
        <p:sp>
          <p:nvSpPr>
            <p:cNvPr id="198" name="Google Shape;198;p16"/>
            <p:cNvSpPr/>
            <p:nvPr/>
          </p:nvSpPr>
          <p:spPr>
            <a:xfrm>
              <a:off x="8164286" y="747321"/>
              <a:ext cx="3100775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>
                  <a:solidFill>
                    <a:srgbClr val="D66660"/>
                  </a:solidFill>
                  <a:latin typeface="Verdana"/>
                  <a:ea typeface="Verdana"/>
                  <a:cs typeface="Verdana"/>
                  <a:sym typeface="Verdana"/>
                </a:rPr>
                <a:t>Atividade</a:t>
              </a:r>
              <a:endParaRPr sz="18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7918287" y="462697"/>
              <a:ext cx="9044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00"/>
                <a:buFont typeface="Arial"/>
                <a:buNone/>
              </a:pPr>
              <a:r>
                <a:rPr lang="pt-BR" sz="6600" b="0" i="0" u="none" strike="noStrike" cap="none">
                  <a:solidFill>
                    <a:srgbClr val="D66660"/>
                  </a:solidFill>
                  <a:latin typeface="Calibri"/>
                  <a:ea typeface="Calibri"/>
                  <a:cs typeface="Calibri"/>
                  <a:sym typeface="Calibri"/>
                </a:rPr>
                <a:t>☞</a:t>
              </a:r>
              <a:endParaRPr sz="6600" b="0" i="0" u="none" strike="noStrike" cap="none">
                <a:solidFill>
                  <a:srgbClr val="D666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278763" y="1074923"/>
            <a:ext cx="42741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800" b="1">
                <a:solidFill>
                  <a:srgbClr val="D66660"/>
                </a:solidFill>
                <a:latin typeface="Verdana"/>
                <a:ea typeface="Verdana"/>
                <a:cs typeface="Verdana"/>
                <a:sym typeface="Verdana"/>
              </a:rPr>
              <a:t>Árvore dos Problemas</a:t>
            </a:r>
            <a:endParaRPr sz="1800" b="1" i="0" u="none" strike="noStrike" cap="none">
              <a:solidFill>
                <a:srgbClr val="D666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7837725" y="411475"/>
            <a:ext cx="248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Consequência 1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6921450" y="1437575"/>
            <a:ext cx="248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Consequência 2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9298575" y="1899275"/>
            <a:ext cx="248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Consequência 3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921450" y="2463675"/>
            <a:ext cx="248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Consequência 4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8186050" y="4090850"/>
            <a:ext cx="248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Problema Central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8721850" y="5718025"/>
            <a:ext cx="13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Causas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01">
  <a:themeElements>
    <a:clrScheme name="Laranja Vermelho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Microsoft Office PowerPoint</Application>
  <PresentationFormat>Widescreen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TEMA 01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Castilhos de Oliveira</dc:creator>
  <cp:lastModifiedBy>Home</cp:lastModifiedBy>
  <cp:revision>1</cp:revision>
  <dcterms:created xsi:type="dcterms:W3CDTF">2019-07-21T03:30:51Z</dcterms:created>
  <dcterms:modified xsi:type="dcterms:W3CDTF">2021-04-13T12:00:58Z</dcterms:modified>
</cp:coreProperties>
</file>