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5" d="100"/>
          <a:sy n="115" d="100"/>
        </p:scale>
        <p:origin x="8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46809" y="439615"/>
            <a:ext cx="594694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spcAft>
                <a:spcPts val="120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Machine Learning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138938" y="1905000"/>
            <a:ext cx="686597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spcAft>
                <a:spcPts val="60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Deep Learning &amp; Fine-Tuning Techniques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104961" y="3009900"/>
            <a:ext cx="293392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Workshop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044238" y="3924300"/>
            <a:ext cx="305552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Focus on Modern Fine-Tuning Methods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69258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Quality Considerations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57300"/>
            <a:ext cx="4076700" cy="1066800"/>
          </a:xfrm>
          <a:prstGeom prst="roundRect">
            <a:avLst>
              <a:gd name="adj" fmla="val 571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09600" y="14859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Diversity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09600" y="17907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Broad coverage of domains and styles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686300" y="1257300"/>
            <a:ext cx="4076700" cy="1066800"/>
          </a:xfrm>
          <a:prstGeom prst="roundRect">
            <a:avLst>
              <a:gd name="adj" fmla="val 571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914900" y="14859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Deduplication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914900" y="17907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exact and near duplicates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381000" y="2552700"/>
            <a:ext cx="4076700" cy="1066800"/>
          </a:xfrm>
          <a:prstGeom prst="roundRect">
            <a:avLst>
              <a:gd name="adj" fmla="val 571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09600" y="27813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Bias Mitigation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09600" y="30861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Address demographic and cultural biases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686300" y="2552700"/>
            <a:ext cx="4076700" cy="1066800"/>
          </a:xfrm>
          <a:prstGeom prst="roundRect">
            <a:avLst>
              <a:gd name="adj" fmla="val 571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914900" y="27813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Privacy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4914900" y="30861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PII and sensitive information</a:t>
            </a:r>
            <a:endParaRPr lang="en-US" sz="1500" dirty="0"/>
          </a:p>
        </p:txBody>
      </p:sp>
      <p:pic>
        <p:nvPicPr>
          <p:cNvPr id="15" name="Image 0" descr="/tmp/rasterized-gradient-06d10d0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76700"/>
            <a:ext cx="8382000" cy="647700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533400" y="4267200"/>
            <a:ext cx="823874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Data quality directly impacts model performance and behavior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44969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Pre-training vs Fine-tuning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790700"/>
            <a:ext cx="4038600" cy="2400300"/>
          </a:xfrm>
          <a:prstGeom prst="roundRect">
            <a:avLst>
              <a:gd name="adj" fmla="val 254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09600" y="201930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Pre-training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09600" y="2476500"/>
            <a:ext cx="35814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Objective: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 general representations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Large, diverse, unlabeled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Weeks to months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$100K - $100M+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MLM, CLM, Denoising</a:t>
            </a:r>
            <a:endParaRPr lang="en-US" sz="1350" dirty="0"/>
          </a:p>
        </p:txBody>
      </p:sp>
      <p:pic>
        <p:nvPicPr>
          <p:cNvPr id="6" name="Image 0" descr="/tmp/rasterized-gradient-43544b6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90700"/>
            <a:ext cx="4038600" cy="24003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953000" y="201930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Fine-tuning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53000" y="2476500"/>
            <a:ext cx="35814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Objective: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Adapt to specific tasks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Smaller, labeled, task-specific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Hours to days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$10 - $10K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Full, LoRA, PEFT, Prompting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Training Best Practices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66825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Key Recommendations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95262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00050" y="195262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571500" y="210502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Start Small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71500" y="231457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with subset before full training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648200" y="195262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4667250" y="195262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4838700" y="210502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Monitor Metrics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838700" y="231457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Track loss, perplexity, and task metrics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381000" y="292417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400050" y="292417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571500" y="307657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Save Checkpoints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71500" y="328612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Regular saves for recovery and analysis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648200" y="292417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4667250" y="292417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4838700" y="307657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Validate Often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838700" y="328612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Prevent overfitting with validation sets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381000" y="389572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400050" y="389572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0"/>
          <p:cNvSpPr/>
          <p:nvPr/>
        </p:nvSpPr>
        <p:spPr>
          <a:xfrm>
            <a:off x="571500" y="404812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Experiment Tracking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571500" y="425767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MLflow, W&amp;B, or TensorBoard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4648200" y="389572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4667250" y="389572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4838700" y="404812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Reproducibility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838700" y="425767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 seeds, log configurations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What is Fine-tuning?</a:t>
            </a:r>
            <a:endParaRPr lang="en-US" sz="2700" dirty="0"/>
          </a:p>
        </p:txBody>
      </p:sp>
      <p:pic>
        <p:nvPicPr>
          <p:cNvPr id="3" name="Image 0" descr="/tmp/rasterized-gradient-fdbb2da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8382000" cy="1066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Adapting a pre-trained model to a specific task or domain by continuing training on task-specific data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9718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Process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27660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with pre-trained weights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Continue training on new data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Update all or some parameters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Typically use smaller learning rate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29718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Benefits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27660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Leverage learned representations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 less task-specific data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 convergence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performance than training from scratch</a:t>
            </a:r>
            <a:endParaRPr lang="en-US" sz="1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When to Fine-tune?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866900"/>
            <a:ext cx="4038600" cy="2247900"/>
          </a:xfrm>
          <a:prstGeom prst="roundRect">
            <a:avLst>
              <a:gd name="adj" fmla="val 2712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09600" y="209550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E7D32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Fine-tune When: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09600" y="2400300"/>
            <a:ext cx="35814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Have domain-specific data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Need consistent output format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 specialized knowledge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gaps exist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Privacy/security concerns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724400" y="1866900"/>
            <a:ext cx="4038600" cy="2247900"/>
          </a:xfrm>
          <a:prstGeom prst="roundRect">
            <a:avLst>
              <a:gd name="adj" fmla="val 2712"/>
            </a:avLst>
          </a:prstGeom>
          <a:solidFill>
            <a:srgbClr val="FFEBEE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953000" y="209550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C62828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Avoid When: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953000" y="2400300"/>
            <a:ext cx="35814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 training data (&lt;100 examples)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Prompting works well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 changes frequently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compute resources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Need quick iterations</a:t>
            </a:r>
            <a:endParaRPr lang="en-US" sz="13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85844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P-Tuning: Prompt Tuning Evolution</a:t>
            </a:r>
            <a:endParaRPr lang="en-US" sz="2700" dirty="0"/>
          </a:p>
        </p:txBody>
      </p:sp>
      <p:pic>
        <p:nvPicPr>
          <p:cNvPr id="3" name="Image 0" descr="/tmp/rasterized-gradient-27312b9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P-Tuning: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 continuous prompt embeddings instead of discrete prompt tokens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Key Concepts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Trainable continuous prompts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Freeze model parameters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 prompt embeddings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Task-specific virtual tokens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Advantages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Extremely parameter efficient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model weight updates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tasks, one model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 task switching</a:t>
            </a:r>
            <a:endParaRPr lang="en-US"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53713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Prompt Tuning vs P-Tuning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82154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Evolution of Prompt-based Methods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967954"/>
            <a:ext cx="2692301" cy="1283791"/>
          </a:xfrm>
          <a:prstGeom prst="roundRect">
            <a:avLst>
              <a:gd name="adj" fmla="val 4748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2120354"/>
            <a:ext cx="24352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Manual Prompting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33400" y="2425154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Hand-crafted text prompts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533400" y="2649885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Manual effort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533400" y="2874615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Suboptimal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3225701" y="1967954"/>
            <a:ext cx="2692450" cy="1283791"/>
          </a:xfrm>
          <a:prstGeom prst="roundRect">
            <a:avLst>
              <a:gd name="adj" fmla="val 4748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3378101" y="2120354"/>
            <a:ext cx="24354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Prompt Tuning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378101" y="2425154"/>
            <a:ext cx="243540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Continuous prompt embeddings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378101" y="2649885"/>
            <a:ext cx="243540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Learnable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3378101" y="2874615"/>
            <a:ext cx="243540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Input only</a:t>
            </a:r>
            <a:endParaRPr lang="en-US" sz="1050" dirty="0"/>
          </a:p>
        </p:txBody>
      </p:sp>
      <p:pic>
        <p:nvPicPr>
          <p:cNvPr id="14" name="Image 0" descr="/tmp/rasterized-gradient-19a59db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50" y="1967954"/>
            <a:ext cx="2692301" cy="1283791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222950" y="2120354"/>
            <a:ext cx="24352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P-Tuning v2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6222950" y="2425154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Prompts at every layer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6222950" y="2649885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More capacity</a:t>
            </a: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6222950" y="2874615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Better performance</a:t>
            </a:r>
            <a:endParaRPr lang="en-US" sz="10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P-Tuning v2 Architecture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6383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Deep Prompt Tuning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095500"/>
            <a:ext cx="484629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Prefix Tuning: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Add tunable prefixes to keys and values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Multi-layer Prompts: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Insert at every transformer layer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Reparameterization: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Use MLP to generate prompts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 Embeddings: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 task-specific representations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3429000"/>
            <a:ext cx="4846290" cy="914400"/>
          </a:xfrm>
          <a:prstGeom prst="roundRect">
            <a:avLst>
              <a:gd name="adj" fmla="val 6667"/>
            </a:avLst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3400" y="3619500"/>
            <a:ext cx="463232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Deeper prompts capture more complex patterns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434762" y="3233634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P-Tuning v2 Architecture</a:t>
            </a:r>
            <a:endParaRPr lang="en-US" sz="1500" dirty="0"/>
          </a:p>
        </p:txBody>
      </p:sp>
      <p:pic>
        <p:nvPicPr>
          <p:cNvPr id="5122" name="Picture 2" descr="An Introduction to Large Language Models: Prompt Engineering and P-Tuning |  NVIDIA Technical Blog">
            <a:extLst>
              <a:ext uri="{FF2B5EF4-FFF2-40B4-BE49-F238E27FC236}">
                <a16:creationId xmlns:a16="http://schemas.microsoft.com/office/drawing/2014/main" id="{F7DF8EAC-B037-9578-4D7B-DAFA4A36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790" y="1189893"/>
            <a:ext cx="2724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648995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Parameter Efficient Fine-Tuning (PEFT)</a:t>
            </a:r>
            <a:endParaRPr lang="en-US" sz="2700" dirty="0"/>
          </a:p>
        </p:txBody>
      </p:sp>
      <p:pic>
        <p:nvPicPr>
          <p:cNvPr id="3" name="Image 0" descr="/tmp/rasterized-gradient-599dddb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8382000" cy="1066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PEFT: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Family of methods that fine-tune a small number of parameters while freezing most of the pre-trained model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8194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PEFT Methods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124200"/>
            <a:ext cx="484629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LoRA: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Low-rank adaptation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Prefix Tuning: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Learnable prefixes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Adapter Layers: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Small bottleneck modules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IA³: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Infused Adapter by Inhibiting and Amplifying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BitFit: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Bias-only fine-tuning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532090" y="2971800"/>
            <a:ext cx="32955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Benefits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5532090" y="3276600"/>
            <a:ext cx="323091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10-1000x fewer parameters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Lower memory usage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 training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task adapters</a:t>
            </a:r>
            <a:endParaRPr lang="en-US" sz="13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Why PEFT?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4212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The Efficiency Revolution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927920"/>
            <a:ext cx="4076700" cy="1291530"/>
          </a:xfrm>
          <a:prstGeom prst="roundRect">
            <a:avLst>
              <a:gd name="adj" fmla="val 4720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21565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E7D32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Resource Efficiency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09600" y="24613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 on consumer GPUs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09600" y="276612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70B model → 16GB VRAM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686300" y="1927920"/>
            <a:ext cx="4076700" cy="1291530"/>
          </a:xfrm>
          <a:prstGeom prst="roundRect">
            <a:avLst>
              <a:gd name="adj" fmla="val 4720"/>
            </a:avLst>
          </a:prstGeom>
          <a:solidFill>
            <a:srgbClr val="E3F2FD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914900" y="21565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565C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Storage Efficiency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914900" y="24613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 only small adapters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914900" y="276612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~100MB vs 140GB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81000" y="3448050"/>
            <a:ext cx="4076700" cy="1291530"/>
          </a:xfrm>
          <a:prstGeom prst="roundRect">
            <a:avLst>
              <a:gd name="adj" fmla="val 4720"/>
            </a:avLst>
          </a:prstGeom>
          <a:solidFill>
            <a:srgbClr val="FCE4EC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09600" y="36766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C2185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Deployment Flexibility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09600" y="39814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Hot-swap task adapters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609600" y="428625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base, many tasks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686300" y="3448050"/>
            <a:ext cx="4076700" cy="1291530"/>
          </a:xfrm>
          <a:prstGeom prst="roundRect">
            <a:avLst>
              <a:gd name="adj" fmla="val 4720"/>
            </a:avLst>
          </a:prstGeom>
          <a:solidFill>
            <a:srgbClr val="F3E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914900" y="36766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7B1FA2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Training Speed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914900" y="39814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3-10x faster convergence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914900" y="428625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Hours vs days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What is Deep Learning?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9050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Core Concepts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362200"/>
            <a:ext cx="4038600" cy="17145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Subset of machine learning using neural networks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layers learn representations at different abstraction levels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 feature extraction from raw data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End-to-end learning without manual feature engineering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724400" y="21717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Key Advantages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724400" y="262890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Handles complex, high-dimensional data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Scalable with data and compute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State-of-the-art performance across domains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Transfer learning capabilities</a:t>
            </a:r>
            <a:endParaRPr lang="en-US" sz="13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57600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PEFT Methods Comparison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850656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Choose the Right Method</a:t>
            </a:r>
            <a:endParaRPr lang="en-US" sz="1800" dirty="0"/>
          </a:p>
        </p:txBody>
      </p:sp>
      <p:sp>
        <p:nvSpPr>
          <p:cNvPr id="4" name="AutoShape 2" descr="What is Parameter-Efficient Fine-Tuning (PEFT)? - GeeksforGeeks">
            <a:extLst>
              <a:ext uri="{FF2B5EF4-FFF2-40B4-BE49-F238E27FC236}">
                <a16:creationId xmlns:a16="http://schemas.microsoft.com/office/drawing/2014/main" id="{17A0626C-4B53-3157-D0EC-18F52CEC94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Unlocking Model Efficiency with Parameter-Efficient Fine-Tuning (PEFT)">
            <a:extLst>
              <a:ext uri="{FF2B5EF4-FFF2-40B4-BE49-F238E27FC236}">
                <a16:creationId xmlns:a16="http://schemas.microsoft.com/office/drawing/2014/main" id="{5CED90F1-9D9B-A8CD-236B-CB9BAB75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12" y="1158573"/>
            <a:ext cx="6079375" cy="341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Adapter Layers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16205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Bottleneck Architecture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619250"/>
            <a:ext cx="484629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Insert small modules between layers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Down-projection → Non-linearity → Up-projection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Skip connections preserve information flow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Typically 1-5% of model parameters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2952750"/>
            <a:ext cx="4846290" cy="1866900"/>
          </a:xfrm>
          <a:prstGeom prst="roundRect">
            <a:avLst>
              <a:gd name="adj" fmla="val 3265"/>
            </a:avLst>
          </a:prstGeom>
          <a:solidFill>
            <a:srgbClr val="1E293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3400" y="31432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adapter = Sequential(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33400" y="34480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Linear(hidden, bottleneck),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33400" y="37528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ReLU(),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33400" y="40576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Linear(bottleneck, hidden)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33400" y="43624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5379690" y="3143250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Adapter Architecture</a:t>
            </a:r>
            <a:endParaRPr lang="en-US" sz="1500" dirty="0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5041C786-C328-7E0F-A1DB-51CE9C723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150524" cy="315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2B4FC2-C13A-BE6C-43C6-02AA2DCE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90" y="1619250"/>
            <a:ext cx="3842167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3144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LoRA: Low-Rank Adaptation</a:t>
            </a:r>
            <a:endParaRPr lang="en-US" sz="2700" dirty="0"/>
          </a:p>
        </p:txBody>
      </p:sp>
      <p:pic>
        <p:nvPicPr>
          <p:cNvPr id="3" name="Image 0" descr="/tmp/rasterized-gradient-a3823a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Weight updates during fine-tuning have low intrinsic rank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671763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Core Concept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2976563"/>
            <a:ext cx="4846290" cy="1514475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Decompose weight updates: ΔW = BA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 ∈ ℝ, A ∈ ℝ, where r ≪ min(d, k)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Freeze pre-trained weights W₀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train low-rank matrices A and B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Inference: W = W₀ + BA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486903" y="3448342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LoRA Decomposition</a:t>
            </a:r>
            <a:endParaRPr lang="en-US" sz="1500" dirty="0"/>
          </a:p>
        </p:txBody>
      </p:sp>
      <p:pic>
        <p:nvPicPr>
          <p:cNvPr id="8194" name="Picture 2" descr="Understanding LoRA - Low Rank Adaptation For Finetuning Large Models |  Towards Data Science">
            <a:extLst>
              <a:ext uri="{FF2B5EF4-FFF2-40B4-BE49-F238E27FC236}">
                <a16:creationId xmlns:a16="http://schemas.microsoft.com/office/drawing/2014/main" id="{9BF915DC-21FD-9F3A-1F61-CB0F2E56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24" y="2015442"/>
            <a:ext cx="3148272" cy="275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178362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RLHF: Reinforcement Learning from Human Feedback</a:t>
            </a:r>
            <a:endParaRPr lang="en-US" sz="2700" dirty="0"/>
          </a:p>
        </p:txBody>
      </p:sp>
      <p:pic>
        <p:nvPicPr>
          <p:cNvPr id="3" name="Image 0" descr="/tmp/rasterized-gradient-d74b78c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866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RLHF: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Align language models with human preferences through reinforcement learning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30289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Core Components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3337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Supervised Fine-tuning (SFT)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Reward Model Training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Policy Optimization (PPO/DPO)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Human Preference Data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30289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Goals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3337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 helpfulness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 harmful outputs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Align with human values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instruction following</a:t>
            </a:r>
            <a:endParaRPr lang="en-US" sz="13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609161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DPO: Direct Preference Optimization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16169" y="1065438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Simpler Alternative to PPO (Proximal Policy Optimization)</a:t>
            </a:r>
            <a:endParaRPr lang="en-US" sz="1800" dirty="0"/>
          </a:p>
        </p:txBody>
      </p:sp>
      <p:pic>
        <p:nvPicPr>
          <p:cNvPr id="4" name="Image 0" descr="/tmp/rasterized-gradient-8bb5109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14475"/>
            <a:ext cx="4038600" cy="1905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9600" y="1743075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DPO Advantages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09600" y="2009775"/>
            <a:ext cx="35814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reward model needed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Direct preference learning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More stable training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Simpler implementation</a:t>
            </a:r>
            <a:endParaRPr lang="en-US" sz="1350" dirty="0"/>
          </a:p>
        </p:txBody>
      </p:sp>
      <p:pic>
        <p:nvPicPr>
          <p:cNvPr id="7" name="Image 1" descr="/tmp/rasterized-gradient-4c58c99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61245"/>
            <a:ext cx="4038600" cy="121146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953000" y="2089845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DPO Formula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4953000" y="2432745"/>
            <a:ext cx="3653028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L_DPO = -log σ(β log π(y_w|x)/π_ref(y_w|x)</a:t>
            </a:r>
            <a:endParaRPr lang="en-US" sz="1050" dirty="0"/>
          </a:p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- β log π(y_l|x)/π_ref(y_l|x))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306895" y="3771900"/>
            <a:ext cx="8530209" cy="838200"/>
          </a:xfrm>
          <a:prstGeom prst="rect">
            <a:avLst/>
          </a:prstGeom>
          <a:noFill/>
          <a:ln/>
        </p:spPr>
        <p:txBody>
          <a:bodyPr wrap="square" lIns="0" tIns="57150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PPO vs DPO Comparison</a:t>
            </a:r>
            <a:endParaRPr lang="en-US" sz="1500" dirty="0"/>
          </a:p>
        </p:txBody>
      </p:sp>
      <p:graphicFrame>
        <p:nvGraphicFramePr>
          <p:cNvPr id="2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81000" y="3724275"/>
          <a:ext cx="8382000" cy="142875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Complexity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Training Time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PPO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95-100%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Slow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DPO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Low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90-95%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Fast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652881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Fine-Tuning for Graph Neural Networks</a:t>
            </a:r>
            <a:endParaRPr lang="en-US" sz="2700" dirty="0"/>
          </a:p>
        </p:txBody>
      </p:sp>
      <p:pic>
        <p:nvPicPr>
          <p:cNvPr id="3" name="Image 0" descr="/tmp/rasterized-gradient-a7451f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GNNs: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Neural networks designed to work with graph-structured data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GNN Architectures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Graph Convolutional Networks (GCN)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GraphSAGE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Graph Attention Networks (GAT)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 Passing Neural Networks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Applications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Social network analysis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Molecular property prediction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Knowledge graph reasoning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 systems</a:t>
            </a:r>
            <a:endParaRPr lang="en-US" sz="13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57600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GNN Fine-tuning Strategies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07067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Adaptation Techniques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756470"/>
            <a:ext cx="4076700" cy="1329630"/>
          </a:xfrm>
          <a:prstGeom prst="roundRect">
            <a:avLst>
              <a:gd name="adj" fmla="val 4585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198507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Node-level Fine-tuning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09600" y="228987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 for node classification tasks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09600" y="263277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User classification in social networks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686300" y="1756470"/>
            <a:ext cx="4076700" cy="1329630"/>
          </a:xfrm>
          <a:prstGeom prst="roundRect">
            <a:avLst>
              <a:gd name="adj" fmla="val 4585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914900" y="198507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Edge-level Fine-tuning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914900" y="228987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 for link prediction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914900" y="263277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Drug-drug interaction prediction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81000" y="3314700"/>
            <a:ext cx="4076700" cy="1596330"/>
          </a:xfrm>
          <a:prstGeom prst="roundRect">
            <a:avLst>
              <a:gd name="adj" fmla="val 3819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09600" y="35433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Graph-level Fine-tuning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09600" y="38481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Whole graph classification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609600" y="419100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Molecular property prediction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686300" y="3314700"/>
            <a:ext cx="4076700" cy="1596330"/>
          </a:xfrm>
          <a:prstGeom prst="roundRect">
            <a:avLst>
              <a:gd name="adj" fmla="val 3819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914900" y="35433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Transfer Learning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914900" y="3848100"/>
            <a:ext cx="369189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Pre-train on large graphs, fine-tune on specific domains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914900" y="445770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General → Biomedical graphs</a:t>
            </a:r>
            <a:endParaRPr lang="en-US" sz="10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GNN Transfer Learning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6383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Pre-training Strategies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095500"/>
            <a:ext cx="484629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 Property Prediction: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Mask and predict node features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Edge Prediction: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Hide edges and reconstruct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Context Prediction: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Predict graph context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Contrastive Learning: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 graph representations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3429000"/>
            <a:ext cx="4846290" cy="914400"/>
          </a:xfrm>
          <a:prstGeom prst="roundRect">
            <a:avLst>
              <a:gd name="adj" fmla="val 6667"/>
            </a:avLst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3400" y="3619500"/>
            <a:ext cx="463232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Challenge: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Graph structure heterogeneity across domains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509497" y="3241414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GNN Transfer Learning</a:t>
            </a:r>
            <a:endParaRPr lang="en-US" sz="15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F691C18-E71A-DC20-E2FA-B7DC560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90" y="1638300"/>
            <a:ext cx="3829629" cy="260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Performance Metrics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828675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Evaluation Framework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514475"/>
            <a:ext cx="4038600" cy="1905000"/>
          </a:xfrm>
          <a:prstGeom prst="roundRect">
            <a:avLst>
              <a:gd name="adj" fmla="val 320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1743075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Task Metrics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09600" y="2009775"/>
            <a:ext cx="35814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Accuracy, F1, Precision, Recall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BLEU, ROUGE (generation)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Perplexity (language modeling)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BERTScore (semantic similarity)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724400" y="1514475"/>
            <a:ext cx="4038600" cy="1905000"/>
          </a:xfrm>
          <a:prstGeom prst="roundRect">
            <a:avLst>
              <a:gd name="adj" fmla="val 320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53000" y="1743075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Efficiency Metrics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953000" y="2009775"/>
            <a:ext cx="35814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time &amp; cost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Inference latency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Memory usage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Parameters updated</a:t>
            </a:r>
            <a:endParaRPr lang="en-US" sz="13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Inference Optimization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0402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Making Models Production-Ready</a:t>
            </a:r>
            <a:endParaRPr lang="en-US" sz="1800" dirty="0"/>
          </a:p>
        </p:txBody>
      </p:sp>
      <p:pic>
        <p:nvPicPr>
          <p:cNvPr id="4" name="Image 0" descr="/tmp/rasterized-gradient-e7afb9a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89820"/>
            <a:ext cx="4076700" cy="132963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9600" y="21184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Quantization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09600" y="24232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 precision (FP16, INT8, INT4)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09600" y="276612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2-4x speedup, 2-8x memory reduction</a:t>
            </a:r>
            <a:endParaRPr lang="en-US" sz="1050" dirty="0"/>
          </a:p>
        </p:txBody>
      </p:sp>
      <p:pic>
        <p:nvPicPr>
          <p:cNvPr id="8" name="Image 1" descr="/tmp/rasterized-gradient-5ad8d0f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1889820"/>
            <a:ext cx="4076700" cy="132963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4900" y="21184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Pruning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4914900" y="24232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redundant weights/neurons</a:t>
            </a:r>
            <a:endParaRPr lang="en-US" sz="1500" dirty="0"/>
          </a:p>
        </p:txBody>
      </p:sp>
      <p:sp>
        <p:nvSpPr>
          <p:cNvPr id="11" name="Text 7"/>
          <p:cNvSpPr/>
          <p:nvPr/>
        </p:nvSpPr>
        <p:spPr>
          <a:xfrm>
            <a:off x="4914900" y="276612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30-90% sparsity with minimal loss</a:t>
            </a:r>
            <a:endParaRPr lang="en-US" sz="1050" dirty="0"/>
          </a:p>
        </p:txBody>
      </p:sp>
      <p:pic>
        <p:nvPicPr>
          <p:cNvPr id="12" name="Image 2" descr="/tmp/rasterized-gradient-7d4c827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448050"/>
            <a:ext cx="4076700" cy="132963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09600" y="36766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Knowledge Distillation</a:t>
            </a:r>
            <a:endParaRPr lang="en-US" sz="1500" dirty="0"/>
          </a:p>
        </p:txBody>
      </p:sp>
      <p:sp>
        <p:nvSpPr>
          <p:cNvPr id="14" name="Text 9"/>
          <p:cNvSpPr/>
          <p:nvPr/>
        </p:nvSpPr>
        <p:spPr>
          <a:xfrm>
            <a:off x="609600" y="39814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 smaller student model</a:t>
            </a:r>
            <a:endParaRPr lang="en-US" sz="1500" dirty="0"/>
          </a:p>
        </p:txBody>
      </p:sp>
      <p:sp>
        <p:nvSpPr>
          <p:cNvPr id="15" name="Text 10"/>
          <p:cNvSpPr/>
          <p:nvPr/>
        </p:nvSpPr>
        <p:spPr>
          <a:xfrm>
            <a:off x="609600" y="432435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10-100x smaller, 90-95% performance</a:t>
            </a:r>
            <a:endParaRPr lang="en-US" sz="1050" dirty="0"/>
          </a:p>
        </p:txBody>
      </p:sp>
      <p:pic>
        <p:nvPicPr>
          <p:cNvPr id="16" name="Image 3" descr="/tmp/rasterized-gradient-b25b99e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3448050"/>
            <a:ext cx="4076700" cy="132963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914900" y="36766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Flash Attention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4914900" y="39814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Optimized attention computation</a:t>
            </a:r>
            <a:endParaRPr lang="en-US" sz="1500" dirty="0"/>
          </a:p>
        </p:txBody>
      </p:sp>
      <p:sp>
        <p:nvSpPr>
          <p:cNvPr id="19" name="Text 13"/>
          <p:cNvSpPr/>
          <p:nvPr/>
        </p:nvSpPr>
        <p:spPr>
          <a:xfrm>
            <a:off x="4914900" y="432435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2-4x faster, less memory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04234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Neural Network Fundamentals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20193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Building Blocks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476500"/>
            <a:ext cx="484629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Neurons: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Basic computational units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Weights &amp; Biases: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Learnable parameters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Activation Functions: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Non-linear transformations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Organized groups of neurons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Loss Function: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Measures prediction error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5423345" y="2767642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Neural Network Architecture</a:t>
            </a:r>
            <a:endParaRPr lang="en-US" sz="1500" dirty="0"/>
          </a:p>
        </p:txBody>
      </p:sp>
      <p:pic>
        <p:nvPicPr>
          <p:cNvPr id="1026" name="Picture 2" descr="Designing Your Neural Networks. A Step by Step Walkthrough ...">
            <a:extLst>
              <a:ext uri="{FF2B5EF4-FFF2-40B4-BE49-F238E27FC236}">
                <a16:creationId xmlns:a16="http://schemas.microsoft.com/office/drawing/2014/main" id="{D16478AA-6570-2130-0FA6-308A7D64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05" y="1480614"/>
            <a:ext cx="4109671" cy="240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4116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Chain of Thought Prompting</a:t>
            </a:r>
            <a:endParaRPr lang="en-US" sz="2700" dirty="0"/>
          </a:p>
        </p:txBody>
      </p:sp>
      <p:pic>
        <p:nvPicPr>
          <p:cNvPr id="3" name="Image 0" descr="/tmp/rasterized-gradient-33bb36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19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CoT: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Enable models to show reasoning steps before final answers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Techniques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Zero-shot CoT: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"Let's think step by step"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Few-shot CoT: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Provide reasoning examples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Self-consistency: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Sample multiple paths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Least-to-Most: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Decompose problems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Benefits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accuracy on complex tasks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Interpretable reasoning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hallucination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diagnosis</a:t>
            </a:r>
            <a:endParaRPr lang="en-US" sz="13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57669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Advanced Reasoning Techniques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103114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Beyond Basic CoT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788914"/>
            <a:ext cx="2692301" cy="1070521"/>
          </a:xfrm>
          <a:prstGeom prst="roundRect">
            <a:avLst>
              <a:gd name="adj" fmla="val 569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941314"/>
            <a:ext cx="24352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Tree of Thoughts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533400" y="2246114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Explore multiple reasoning paths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533400" y="2508945"/>
            <a:ext cx="2435251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6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for: Planning, puzzles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3225701" y="1788914"/>
            <a:ext cx="2692450" cy="1070521"/>
          </a:xfrm>
          <a:prstGeom prst="roundRect">
            <a:avLst>
              <a:gd name="adj" fmla="val 569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378101" y="1941314"/>
            <a:ext cx="24354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Graph of Thoughts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3378101" y="2246114"/>
            <a:ext cx="243540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Non-linear reasoning graphs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3378101" y="2508945"/>
            <a:ext cx="2435403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6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for: Complex analysis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6070550" y="1788914"/>
            <a:ext cx="2692301" cy="1070521"/>
          </a:xfrm>
          <a:prstGeom prst="roundRect">
            <a:avLst>
              <a:gd name="adj" fmla="val 569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222950" y="1941314"/>
            <a:ext cx="24352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ReAct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222950" y="2246114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Reason + Act with tools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6222950" y="2508945"/>
            <a:ext cx="2435251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6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for: Agent tasks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306895" y="3211860"/>
            <a:ext cx="8530209" cy="981075"/>
          </a:xfrm>
          <a:prstGeom prst="rect">
            <a:avLst/>
          </a:prstGeom>
          <a:noFill/>
          <a:ln/>
        </p:spPr>
        <p:txBody>
          <a:bodyPr wrap="square" lIns="0" tIns="714375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Reasoning Performance Comparison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69258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Post-Training for Reasoning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37160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Advanced Alignment Techniques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057400"/>
            <a:ext cx="4038600" cy="1600200"/>
          </a:xfrm>
          <a:prstGeom prst="roundRect">
            <a:avLst>
              <a:gd name="adj" fmla="val 381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2286000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Constitutional AI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09600" y="2552700"/>
            <a:ext cx="35814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Self-critique and revision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Principle-based alignment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human labeling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724400" y="2057400"/>
            <a:ext cx="4038600" cy="1600200"/>
          </a:xfrm>
          <a:prstGeom prst="roundRect">
            <a:avLst>
              <a:gd name="adj" fmla="val 381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53000" y="2286000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Process Supervision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953000" y="2552700"/>
            <a:ext cx="35814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Reward intermediate steps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than outcome supervision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Improves reasoning quality</a:t>
            </a:r>
            <a:endParaRPr lang="en-US" sz="1350" dirty="0"/>
          </a:p>
        </p:txBody>
      </p:sp>
      <p:pic>
        <p:nvPicPr>
          <p:cNvPr id="10" name="Image 0" descr="/tmp/rasterized-gradient-5d905a8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62400"/>
            <a:ext cx="8382000" cy="647700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533400" y="4152900"/>
            <a:ext cx="823874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Emerging Approach:</a:t>
            </a: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Combine RLHF with process supervision for robust reasoning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809173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Introduction to Transformers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1920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The Architecture That Changed Everything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305050"/>
            <a:ext cx="4038600" cy="19812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Introduced in 2017: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"Attention is All You Need"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Self-Attention Mechanism: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Process entire sequences simultaneously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Parallelizable: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Unlike RNNs, no sequential bottleneck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Positional Encoding: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Inject sequence order information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724400" y="2438400"/>
            <a:ext cx="4038600" cy="17145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Encoder-Decoder Architecture: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Flexible design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Multi-Head Attention: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Capture different relationships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Feed-Forward Networks: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Process representations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Normalization: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Stable training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Attention Mechanism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1920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Self-Attention: The Core Innovation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500610"/>
            <a:ext cx="494321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Query, Key, Value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2843510"/>
            <a:ext cx="4846290" cy="1247031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Query (Q):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What information am I looking for?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(K):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What information do I contain?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Value (V):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actual information content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Attention Score: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Softmax(Q·K/√d)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5069881" y="3148608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Attention Visualization</a:t>
            </a:r>
            <a:endParaRPr lang="en-US" sz="1500" dirty="0"/>
          </a:p>
        </p:txBody>
      </p:sp>
      <p:pic>
        <p:nvPicPr>
          <p:cNvPr id="2050" name="Picture 2" descr="Creating a Transformer From Scratch - Part One: The Attention Mechanism |  Mixed Precision">
            <a:extLst>
              <a:ext uri="{FF2B5EF4-FFF2-40B4-BE49-F238E27FC236}">
                <a16:creationId xmlns:a16="http://schemas.microsoft.com/office/drawing/2014/main" id="{CFE0A0C1-2817-4B9B-FD25-115F4E6C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94" y="2506423"/>
            <a:ext cx="3778845" cy="11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Transformer Architecture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20193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Encoder Stack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476500"/>
            <a:ext cx="40386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 identical layers (typically)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Multi-head self-attention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Position-wise feed-forward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Residual connections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normalization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023088" y="20193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Decoder Stack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3023088" y="2476500"/>
            <a:ext cx="40386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 identical layers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Masked self-attention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Encoder-decoder attention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Feed-forward network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Auto-regressive generation</a:t>
            </a:r>
            <a:endParaRPr lang="en-US" sz="1350" dirty="0"/>
          </a:p>
        </p:txBody>
      </p:sp>
      <p:pic>
        <p:nvPicPr>
          <p:cNvPr id="3074" name="Picture 2" descr="Foundation Models, Transformers, BERT and GPT | Niklas Heidloff">
            <a:extLst>
              <a:ext uri="{FF2B5EF4-FFF2-40B4-BE49-F238E27FC236}">
                <a16:creationId xmlns:a16="http://schemas.microsoft.com/office/drawing/2014/main" id="{F16DA63D-6B9E-33D9-53CB-83FAF82D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30" y="1279076"/>
            <a:ext cx="3748060" cy="308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7031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Why Transformers Dominate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35255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Key Success Factors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038350"/>
            <a:ext cx="4076700" cy="1181100"/>
          </a:xfrm>
          <a:prstGeom prst="roundRect">
            <a:avLst>
              <a:gd name="adj" fmla="val 5161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2190750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Scalability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33400" y="2495550"/>
            <a:ext cx="384733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improves predictably with more data and compute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686300" y="2038350"/>
            <a:ext cx="4076700" cy="1181100"/>
          </a:xfrm>
          <a:prstGeom prst="roundRect">
            <a:avLst>
              <a:gd name="adj" fmla="val 5161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838700" y="2190750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Pre-training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838700" y="2495550"/>
            <a:ext cx="384733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 general representations from massive unlabeled data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381000" y="3448050"/>
            <a:ext cx="4076700" cy="1181100"/>
          </a:xfrm>
          <a:prstGeom prst="roundRect">
            <a:avLst>
              <a:gd name="adj" fmla="val 5161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33400" y="3600450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Transfer Learning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533400" y="3905250"/>
            <a:ext cx="384733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Fine-tune pre-trained models for specific tasks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686300" y="3448050"/>
            <a:ext cx="4076700" cy="1181100"/>
          </a:xfrm>
          <a:prstGeom prst="roundRect">
            <a:avLst>
              <a:gd name="adj" fmla="val 5161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838700" y="3600450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Versatility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838700" y="3905250"/>
            <a:ext cx="384733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Excel at NLP, vision, audio, and multimodal tasks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659682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for Training Deep Neural Networks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1920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Requirements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533650"/>
            <a:ext cx="41193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Scale Matters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28765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Pre-training: Billions to trillions of tokens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Fine-tuning: Thousands to millions of examples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Few-shot: Tens to hundreds of examples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&gt; Quantity for specialized tasks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724400" y="2533650"/>
            <a:ext cx="41193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Sources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724400" y="28765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crawls (Common Crawl, C4)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Books and literature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Scientific papers and code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Domain-specific datasets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3144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Preprocessing Pipeline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8669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Essential Steps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324100"/>
            <a:ext cx="4846290" cy="17907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Cleaning: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Remove duplicates, filter low-quality content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Tokenization: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Convert text to model input format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Normalization: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Consistent formatting and encoding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Augmentation: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Synthetic data generation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Balancing: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Handle class imbalance</a:t>
            </a:r>
            <a:endParaRPr lang="en-US" sz="1350" dirty="0"/>
          </a:p>
          <a:p>
            <a:pPr marL="85725" indent="-85725" algn="l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Splitting:</a:t>
            </a: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Train/validation/test sets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5047901" y="3167692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Pipeline Flow</a:t>
            </a:r>
            <a:endParaRPr lang="en-US" sz="1500" dirty="0"/>
          </a:p>
        </p:txBody>
      </p:sp>
      <p:pic>
        <p:nvPicPr>
          <p:cNvPr id="4098" name="Picture 2" descr="The Importance of Data Preprocessing in Machine Learning (ML) - The  Couchbase Blog">
            <a:extLst>
              <a:ext uri="{FF2B5EF4-FFF2-40B4-BE49-F238E27FC236}">
                <a16:creationId xmlns:a16="http://schemas.microsoft.com/office/drawing/2014/main" id="{10D89C47-AB68-38A8-87B7-55D0EF8B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37" y="1028700"/>
            <a:ext cx="4106618" cy="327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1591</Words>
  <Application>Microsoft Office PowerPoint</Application>
  <PresentationFormat>On-screen Show (16:9)</PresentationFormat>
  <Paragraphs>393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Deep Learning &amp; Fine-Tuning Techniques</dc:title>
  <dc:subject>4-Hour Workshop on Modern Fine-Tuning Methods</dc:subject>
  <dc:creator>ML Workshop</dc:creator>
  <cp:lastModifiedBy>Muntaser Syed</cp:lastModifiedBy>
  <cp:revision>4</cp:revision>
  <dcterms:created xsi:type="dcterms:W3CDTF">2025-10-30T00:03:46Z</dcterms:created>
  <dcterms:modified xsi:type="dcterms:W3CDTF">2025-10-30T01:41:56Z</dcterms:modified>
</cp:coreProperties>
</file>