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embeddedFontLst>
    <p:embeddedFont>
      <p:font typeface="Old Standard TT"/>
      <p:regular r:id="rId19"/>
      <p:bold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2" roundtripDataSignature="AMtx7mid+owsiBtg0lfvyLB2k1B+57MT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bold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OldStandardT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56044f95f1_0_57"/>
          <p:cNvSpPr/>
          <p:nvPr/>
        </p:nvSpPr>
        <p:spPr>
          <a:xfrm>
            <a:off x="0" y="133"/>
            <a:ext cx="9144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g356044f95f1_0_57"/>
          <p:cNvCxnSpPr/>
          <p:nvPr/>
        </p:nvCxnSpPr>
        <p:spPr>
          <a:xfrm>
            <a:off x="641934" y="4796667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g356044f95f1_0_57"/>
          <p:cNvSpPr txBox="1"/>
          <p:nvPr>
            <p:ph type="ctr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g356044f95f1_0_57"/>
          <p:cNvSpPr txBox="1"/>
          <p:nvPr>
            <p:ph idx="1" type="subTitle"/>
          </p:nvPr>
        </p:nvSpPr>
        <p:spPr>
          <a:xfrm>
            <a:off x="512700" y="5120852"/>
            <a:ext cx="81186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g356044f95f1_0_5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56044f95f1_0_97"/>
          <p:cNvSpPr txBox="1"/>
          <p:nvPr>
            <p:ph hasCustomPrompt="1" type="title"/>
          </p:nvPr>
        </p:nvSpPr>
        <p:spPr>
          <a:xfrm>
            <a:off x="311700" y="1386200"/>
            <a:ext cx="8520600" cy="28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g356044f95f1_0_97"/>
          <p:cNvSpPr txBox="1"/>
          <p:nvPr>
            <p:ph idx="1" type="body"/>
          </p:nvPr>
        </p:nvSpPr>
        <p:spPr>
          <a:xfrm>
            <a:off x="311700" y="43045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356044f95f1_0_9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6044f95f1_0_10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6044f95f1_0_10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g356044f95f1_0_10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g356044f95f1_0_10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356044f95f1_0_10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356044f95f1_0_10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g356044f95f1_0_63"/>
          <p:cNvCxnSpPr/>
          <p:nvPr/>
        </p:nvCxnSpPr>
        <p:spPr>
          <a:xfrm>
            <a:off x="641934" y="4796667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g356044f95f1_0_63"/>
          <p:cNvSpPr txBox="1"/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g356044f95f1_0_6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356044f95f1_0_67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g356044f95f1_0_67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g356044f95f1_0_67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356044f95f1_0_6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356044f95f1_0_72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g356044f95f1_0_72"/>
          <p:cNvSpPr txBox="1"/>
          <p:nvPr>
            <p:ph idx="1" type="body"/>
          </p:nvPr>
        </p:nvSpPr>
        <p:spPr>
          <a:xfrm>
            <a:off x="311700" y="1562233"/>
            <a:ext cx="39999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356044f95f1_0_72"/>
          <p:cNvSpPr txBox="1"/>
          <p:nvPr>
            <p:ph idx="2" type="body"/>
          </p:nvPr>
        </p:nvSpPr>
        <p:spPr>
          <a:xfrm>
            <a:off x="4832400" y="1562233"/>
            <a:ext cx="39999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356044f95f1_0_7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356044f95f1_0_77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g356044f95f1_0_7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56044f95f1_0_80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g356044f95f1_0_8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356044f95f1_0_8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56044f95f1_0_84"/>
          <p:cNvSpPr txBox="1"/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g356044f95f1_0_8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56044f95f1_0_87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g356044f95f1_0_87"/>
          <p:cNvCxnSpPr/>
          <p:nvPr/>
        </p:nvCxnSpPr>
        <p:spPr>
          <a:xfrm>
            <a:off x="5029675" y="59940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g356044f95f1_0_87"/>
          <p:cNvSpPr txBox="1"/>
          <p:nvPr>
            <p:ph type="title"/>
          </p:nvPr>
        </p:nvSpPr>
        <p:spPr>
          <a:xfrm>
            <a:off x="265500" y="1843133"/>
            <a:ext cx="4045200" cy="17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g356044f95f1_0_87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g356044f95f1_0_87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g356044f95f1_0_8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56044f95f1_0_94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g356044f95f1_0_9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56044f95f1_0_53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g356044f95f1_0_53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g356044f95f1_0_5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/>
          <p:nvPr>
            <p:ph type="ctr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Building Secure ML Pipelines at Scale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for Agentic Workflows with RAG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6" name="Google Shape;66;p1"/>
          <p:cNvSpPr txBox="1"/>
          <p:nvPr>
            <p:ph idx="1" type="subTitle"/>
          </p:nvPr>
        </p:nvSpPr>
        <p:spPr>
          <a:xfrm>
            <a:off x="512700" y="5120852"/>
            <a:ext cx="81186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Muntaser Syed • May </a:t>
            </a:r>
            <a:r>
              <a:rPr lang="en-US">
                <a:solidFill>
                  <a:srgbClr val="888888"/>
                </a:solidFill>
              </a:rPr>
              <a:t>7</a:t>
            </a:r>
            <a:r>
              <a:rPr lang="en-US">
                <a:solidFill>
                  <a:srgbClr val="888888"/>
                </a:solidFill>
              </a:rPr>
              <a:t> 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Study: HIPAA‑Compliant Clinical Agent</a:t>
            </a:r>
            <a:endParaRPr/>
          </a:p>
        </p:txBody>
      </p:sp>
      <p:sp>
        <p:nvSpPr>
          <p:cNvPr id="122" name="Google Shape;122;p10"/>
          <p:cNvSpPr txBox="1"/>
          <p:nvPr>
            <p:ph idx="1" type="body"/>
          </p:nvPr>
        </p:nvSpPr>
        <p:spPr>
          <a:xfrm>
            <a:off x="457200" y="1600200"/>
            <a:ext cx="8504100" cy="23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Use‑case: clinician assistant with EHR‑linked RAG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FHIR data → encrypted vector store w/ row‑level ACL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Agent filters queries via PHI policy, returns summaries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Audit events streamed to Splunk; anomalies trigger alerts</a:t>
            </a:r>
            <a:endParaRPr/>
          </a:p>
        </p:txBody>
      </p:sp>
      <p:pic>
        <p:nvPicPr>
          <p:cNvPr id="123" name="Google Shape;12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263" y="3851975"/>
            <a:ext cx="7101473" cy="296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Practices Checklist</a:t>
            </a:r>
            <a:endParaRPr/>
          </a:p>
        </p:txBody>
      </p:sp>
      <p:sp>
        <p:nvSpPr>
          <p:cNvPr id="129" name="Google Shape;129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Threat model early; treat RAG like any data pipeline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Encrypt everywhere; separate keys from compute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Policy‑aware retrieval &amp; generation guards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Automate testing, evaluation &amp; incident response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Iterate with red teams; monitor continuously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Takeaways &amp; Q&amp;A</a:t>
            </a:r>
            <a:endParaRPr/>
          </a:p>
        </p:txBody>
      </p:sp>
      <p:sp>
        <p:nvSpPr>
          <p:cNvPr id="135" name="Google Shape;135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Secure foundations enable safe agentic autonomy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RAG adds new surfaces—govern them rigorously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Scalable patterns exist—use mature OSS &amp; cloud controls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Continuous monitoring is non‑negotiable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Questions?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&amp; Further Reading</a:t>
            </a:r>
            <a:endParaRPr/>
          </a:p>
        </p:txBody>
      </p:sp>
      <p:sp>
        <p:nvSpPr>
          <p:cNvPr id="141" name="Google Shape;141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Cloud Security Alliance – Mitigating RAG Risks (2023)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Weaviate Blog – Agentic Workflows (2025)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Cerbos – Authorization for RAG Apps (2024)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Auth0 – Secure RAG with LangChain &amp; OpenFGA (2025)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Protect AI – RAG Security 101 (2024)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sp>
        <p:nvSpPr>
          <p:cNvPr id="72" name="Google Shape;72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Why RAG + Agentic Workflows?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Threat Landscape &amp; Security Risks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Secure Pipeline Architecture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Scaling &amp; Governance Strategies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Case Study &amp; Best Practices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RAG &amp; Agentic Workflow Primer</a:t>
            </a:r>
            <a:endParaRPr/>
          </a:p>
        </p:txBody>
      </p:sp>
      <p:sp>
        <p:nvSpPr>
          <p:cNvPr id="78" name="Google Shape;78;p3"/>
          <p:cNvSpPr txBox="1"/>
          <p:nvPr>
            <p:ph idx="1" type="body"/>
          </p:nvPr>
        </p:nvSpPr>
        <p:spPr>
          <a:xfrm>
            <a:off x="457200" y="1569074"/>
            <a:ext cx="8229600" cy="4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Retrieval‑Augmented Generation (RAG): retrieve domain context → generate answers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Agentic Workflows: autonomous orchestration—planning, tool use, memory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Synergy: agents decompose tasks, route to RAG sub‑pipelines, track state</a:t>
            </a:r>
            <a:endParaRPr/>
          </a:p>
          <a:p>
            <a:pPr indent="0" lvl="0" marL="342900" rtl="0" algn="l">
              <a:spcBef>
                <a:spcPts val="36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625" y="3084602"/>
            <a:ext cx="5593251" cy="327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Threat Landscape</a:t>
            </a:r>
            <a:endParaRPr/>
          </a:p>
        </p:txBody>
      </p:sp>
      <p:sp>
        <p:nvSpPr>
          <p:cNvPr id="85" name="Google Shape;85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Data leakage &amp; ownership violations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Prompt injection and jailbreak attacks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Training‑time poisoning / supply‑chain risks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Unauthorized retrieval (broken ACLs)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Compliance gaps (HIPAA, GDPR, PCI)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Secure RAG Pipeline Architecture</a:t>
            </a:r>
            <a:endParaRPr/>
          </a:p>
        </p:txBody>
      </p:sp>
      <p:sp>
        <p:nvSpPr>
          <p:cNvPr id="91" name="Google Shape;91;p5"/>
          <p:cNvSpPr txBox="1"/>
          <p:nvPr>
            <p:ph idx="1" type="body"/>
          </p:nvPr>
        </p:nvSpPr>
        <p:spPr>
          <a:xfrm>
            <a:off x="457200" y="1600200"/>
            <a:ext cx="4638900" cy="50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/>
              <a:t>Ingestion</a:t>
            </a:r>
            <a:r>
              <a:rPr lang="en-US" sz="1800"/>
              <a:t>: schema validation, malware scanning, DLP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/>
              <a:t>Indexing</a:t>
            </a:r>
            <a:r>
              <a:rPr lang="en-US" sz="1800"/>
              <a:t>: encryption‑at‑rest, row‑level ACL tags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/>
              <a:t>Retrieval</a:t>
            </a:r>
            <a:r>
              <a:rPr lang="en-US" sz="1800"/>
              <a:t>: policy‑aware vector DB (e.g., OpenFGA / Cerbos filter)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/>
              <a:t>Generation</a:t>
            </a:r>
            <a:r>
              <a:rPr lang="en-US" sz="1800"/>
              <a:t>: isolated runtime, output filtering &amp; red‑teaming hooks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/>
              <a:t>Monitoring</a:t>
            </a:r>
            <a:r>
              <a:rPr lang="en-US" sz="1800"/>
              <a:t>: audit logs, telemetry, anomaly detection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5" title="layered_stack_dia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475" y="1600200"/>
            <a:ext cx="3367427" cy="450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Governance &amp; Access Control</a:t>
            </a:r>
            <a:endParaRPr/>
          </a:p>
        </p:txBody>
      </p:sp>
      <p:sp>
        <p:nvSpPr>
          <p:cNvPr id="98" name="Google Shape;98;p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Attribute‑ &amp; role‑based policies (ABAC/RBAC) enforced pre‑query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Cerbos | OpenFGA | Oso for declarative policy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User‑context embedding filters → least‑privilege retrieval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Audit trails integrate with SIEM &amp; compliance reports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Privacy &amp; Cryptography Techniques</a:t>
            </a:r>
            <a:endParaRPr/>
          </a:p>
        </p:txBody>
      </p:sp>
      <p:sp>
        <p:nvSpPr>
          <p:cNvPr id="104" name="Google Shape;104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Deterministic &amp; order‑preserving encryption for vector IDs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Hybrid HE / DP for sensitive embeddings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Asymmetric envelope encryption on FHIR bundles (healthcare)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PII scrubbing &amp; policy‑based redaction pre‑index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Secure enclaves / confidential VMs for LLM inference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Scaling Considerations</a:t>
            </a:r>
            <a:endParaRPr/>
          </a:p>
        </p:txBody>
      </p:sp>
      <p:sp>
        <p:nvSpPr>
          <p:cNvPr id="110" name="Google Shape;110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Stateless orchestration (Kubernetes, serverless)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Distributed vector stores: Weaviate, Milvus, Supabase Vector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Streaming pipelines (Kafka, Pulsar) for near‑real‑time updates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Edge caching &amp; warm retrieval for latency‑critical agents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Cost controls: adaptive shard replication, tiered storage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&amp; Monitoring</a:t>
            </a:r>
            <a:endParaRPr/>
          </a:p>
        </p:txBody>
      </p:sp>
      <p:sp>
        <p:nvSpPr>
          <p:cNvPr id="116" name="Google Shape;116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LLM‑specific telemetry (latency, token use, drift)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Automated red teaming &amp; synthetic adversarial suites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Secure eval frameworks (OpenAI Evals, RobustBench)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SLOs: hallucination rate, policy‑violation rate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Closed‑loop feedback for retriever quality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