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7" r:id="rId3"/>
    <p:sldId id="266" r:id="rId4"/>
    <p:sldId id="267" r:id="rId5"/>
    <p:sldId id="260" r:id="rId6"/>
    <p:sldId id="262" r:id="rId7"/>
    <p:sldId id="268" r:id="rId8"/>
    <p:sldId id="271" r:id="rId9"/>
    <p:sldId id="261" r:id="rId10"/>
    <p:sldId id="265" r:id="rId11"/>
    <p:sldId id="263" r:id="rId12"/>
    <p:sldId id="264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706" autoAdjust="0"/>
  </p:normalViewPr>
  <p:slideViewPr>
    <p:cSldViewPr snapToGrid="0" snapToObjects="1">
      <p:cViewPr>
        <p:scale>
          <a:sx n="114" d="100"/>
          <a:sy n="114" d="100"/>
        </p:scale>
        <p:origin x="-5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FD17C53-93A8-DA4E-BCD9-59651FA6FC3E}" type="datetimeFigureOut">
              <a:rPr kumimoji="1" lang="zh-CN" altLang="en-US" smtClean="0"/>
              <a:t>14-8-6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4FBA664-47B5-8840-9AE8-4B9B1311F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J7Cache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2014-8-5</a:t>
            </a:r>
            <a:endParaRPr kumimoji="1" lang="en-US" altLang="zh-CN" dirty="0" smtClean="0"/>
          </a:p>
          <a:p>
            <a:r>
              <a:rPr kumimoji="1" lang="en-US" altLang="zh-CN" dirty="0" smtClean="0"/>
              <a:t>LEEKEXI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33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SQL-like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SQL-like </a:t>
            </a:r>
            <a:r>
              <a:rPr kumimoji="1" lang="en-US" altLang="zh-CN" dirty="0" smtClean="0"/>
              <a:t>language Description </a:t>
            </a:r>
            <a:endParaRPr kumimoji="1" lang="en-US" altLang="zh-CN" dirty="0"/>
          </a:p>
          <a:p>
            <a:r>
              <a:rPr kumimoji="1" lang="en-US" altLang="zh-CN" dirty="0"/>
              <a:t>1, </a:t>
            </a:r>
            <a:r>
              <a:rPr kumimoji="1" lang="en-US" altLang="zh-CN" dirty="0" smtClean="0"/>
              <a:t>When </a:t>
            </a:r>
            <a:r>
              <a:rPr kumimoji="1" lang="en-US" altLang="zh-CN" dirty="0"/>
              <a:t>you create a table without specifying fields and data types </a:t>
            </a:r>
          </a:p>
          <a:p>
            <a:r>
              <a:rPr kumimoji="1" lang="en-US" altLang="zh-CN" dirty="0"/>
              <a:t>2, </a:t>
            </a:r>
            <a:r>
              <a:rPr kumimoji="1" lang="en-US" altLang="zh-CN" dirty="0" smtClean="0"/>
              <a:t>Insert </a:t>
            </a:r>
            <a:r>
              <a:rPr kumimoji="1" lang="en-US" altLang="zh-CN" dirty="0"/>
              <a:t>the data in the data entry without adding a single or double quotes </a:t>
            </a:r>
          </a:p>
          <a:p>
            <a:r>
              <a:rPr kumimoji="1" lang="en-US" altLang="zh-CN" dirty="0"/>
              <a:t>3, </a:t>
            </a:r>
            <a:r>
              <a:rPr kumimoji="1" lang="en-US" altLang="zh-CN" dirty="0" smtClean="0"/>
              <a:t>Can </a:t>
            </a:r>
            <a:r>
              <a:rPr kumimoji="1" lang="en-US" altLang="zh-CN" dirty="0"/>
              <a:t>only specify a condition when the query </a:t>
            </a:r>
            <a:r>
              <a:rPr kumimoji="1" lang="en-US" altLang="zh-CN" dirty="0" smtClean="0"/>
              <a:t>and the  </a:t>
            </a:r>
            <a:r>
              <a:rPr kumimoji="1" lang="en-US" altLang="zh-CN" dirty="0"/>
              <a:t>condition </a:t>
            </a:r>
            <a:r>
              <a:rPr kumimoji="1" lang="en-US" altLang="zh-CN" dirty="0" smtClean="0"/>
              <a:t>must the </a:t>
            </a:r>
            <a:r>
              <a:rPr kumimoji="1" lang="en-US" altLang="zh-CN" dirty="0"/>
              <a:t>primary key, but you can simultaneously query multiple sets of values​​, the condition by "," separated </a:t>
            </a:r>
          </a:p>
          <a:p>
            <a:r>
              <a:rPr kumimoji="1" lang="en-US" altLang="zh-CN" dirty="0"/>
              <a:t>4, DELETE, and UPDATE conditions are the same primary key can only be used as a condition </a:t>
            </a:r>
          </a:p>
          <a:p>
            <a:r>
              <a:rPr kumimoji="1" lang="en-US" altLang="zh-CN" dirty="0"/>
              <a:t>5, </a:t>
            </a:r>
            <a:r>
              <a:rPr kumimoji="1" lang="en-US" altLang="zh-CN" dirty="0" smtClean="0"/>
              <a:t>Keywords </a:t>
            </a:r>
            <a:r>
              <a:rPr kumimoji="1" lang="en-US" altLang="zh-CN" dirty="0"/>
              <a:t>are capitalized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0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JDBC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024" y="1884941"/>
            <a:ext cx="8751975" cy="3908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Connection conn = </a:t>
            </a:r>
            <a:r>
              <a:rPr lang="en-US" altLang="zh-CN" b="1" dirty="0"/>
              <a:t>new Connection()</a:t>
            </a:r>
            <a:r>
              <a:rPr lang="en-US" altLang="zh-CN" b="1" dirty="0" smtClean="0"/>
              <a:t>;</a:t>
            </a:r>
          </a:p>
          <a:p>
            <a:r>
              <a:rPr lang="nl-NL" altLang="zh-CN" dirty="0" smtClean="0"/>
              <a:t>String </a:t>
            </a:r>
            <a:r>
              <a:rPr lang="nl-NL" altLang="zh-CN" dirty="0" err="1"/>
              <a:t>url</a:t>
            </a:r>
            <a:r>
              <a:rPr lang="nl-NL" altLang="zh-CN" dirty="0"/>
              <a:t> = "jdbc:j7cache://127.0.0.1:7777:user=</a:t>
            </a:r>
            <a:r>
              <a:rPr lang="nl-NL" altLang="zh-CN" dirty="0" err="1"/>
              <a:t>root:password</a:t>
            </a:r>
            <a:r>
              <a:rPr lang="nl-NL" altLang="zh-CN" dirty="0"/>
              <a:t>=123456";</a:t>
            </a:r>
          </a:p>
          <a:p>
            <a:r>
              <a:rPr lang="nl-NL" altLang="zh-CN" dirty="0" err="1" smtClean="0"/>
              <a:t>conn.setURL</a:t>
            </a:r>
            <a:r>
              <a:rPr lang="nl-NL" altLang="zh-CN" dirty="0"/>
              <a:t>(</a:t>
            </a:r>
            <a:r>
              <a:rPr lang="nl-NL" altLang="zh-CN" dirty="0" err="1"/>
              <a:t>url</a:t>
            </a:r>
            <a:r>
              <a:rPr lang="nl-NL" altLang="zh-CN" dirty="0"/>
              <a:t>);</a:t>
            </a:r>
          </a:p>
          <a:p>
            <a:endParaRPr lang="nl-NL" altLang="zh-CN" dirty="0"/>
          </a:p>
          <a:p>
            <a:r>
              <a:rPr lang="nl-NL" altLang="zh-CN" dirty="0" smtClean="0"/>
              <a:t>Statement </a:t>
            </a:r>
            <a:r>
              <a:rPr lang="nl-NL" altLang="zh-CN" dirty="0" err="1"/>
              <a:t>stmt</a:t>
            </a:r>
            <a:r>
              <a:rPr lang="nl-NL" altLang="zh-CN" dirty="0"/>
              <a:t> = </a:t>
            </a:r>
            <a:r>
              <a:rPr lang="nl-NL" altLang="zh-CN" dirty="0" err="1"/>
              <a:t>conn.createStatement</a:t>
            </a:r>
            <a:r>
              <a:rPr lang="nl-NL" altLang="zh-CN" dirty="0"/>
              <a:t>()</a:t>
            </a:r>
            <a:r>
              <a:rPr lang="nl-NL" altLang="zh-CN" dirty="0" smtClean="0"/>
              <a:t>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sql</a:t>
            </a:r>
            <a:r>
              <a:rPr lang="en-US" altLang="zh-TW" dirty="0"/>
              <a:t> = </a:t>
            </a:r>
            <a:r>
              <a:rPr lang="en-US" altLang="zh-TW" dirty="0" smtClean="0"/>
              <a:t>“INSERT </a:t>
            </a:r>
            <a:r>
              <a:rPr lang="en-US" altLang="zh-TW" dirty="0"/>
              <a:t>INTO TEST(A,B,C) VALUES(?</a:t>
            </a:r>
            <a:r>
              <a:rPr lang="en-US" altLang="zh-TW" dirty="0" smtClean="0"/>
              <a:t>,DATA1,</a:t>
            </a:r>
            <a:r>
              <a:rPr lang="en-US" altLang="zh-CN" dirty="0" smtClean="0"/>
              <a:t>DATA2</a:t>
            </a:r>
            <a:r>
              <a:rPr lang="en-US" altLang="zh-TW" dirty="0" smtClean="0"/>
              <a:t>)</a:t>
            </a:r>
            <a:r>
              <a:rPr lang="en-US" altLang="zh-TW" dirty="0"/>
              <a:t>";</a:t>
            </a:r>
          </a:p>
          <a:p>
            <a:r>
              <a:rPr lang="da-DK" altLang="zh-CN" b="1" dirty="0" smtClean="0"/>
              <a:t>for </a:t>
            </a:r>
            <a:r>
              <a:rPr lang="da-DK" altLang="zh-CN" b="1" dirty="0"/>
              <a:t>(</a:t>
            </a:r>
            <a:r>
              <a:rPr lang="da-DK" altLang="zh-CN" b="1" dirty="0" err="1"/>
              <a:t>int</a:t>
            </a:r>
            <a:r>
              <a:rPr lang="da-DK" altLang="zh-CN" b="1" dirty="0"/>
              <a:t> i = </a:t>
            </a:r>
            <a:r>
              <a:rPr lang="da-DK" altLang="zh-CN" b="1" dirty="0" smtClean="0"/>
              <a:t>0; </a:t>
            </a:r>
            <a:r>
              <a:rPr lang="da-DK" altLang="zh-CN" b="1" dirty="0"/>
              <a:t>i &lt; 30000; i++) {</a:t>
            </a:r>
          </a:p>
          <a:p>
            <a:r>
              <a:rPr lang="da-DK" altLang="zh-CN" dirty="0"/>
              <a:t>	</a:t>
            </a:r>
            <a:r>
              <a:rPr lang="da-DK" altLang="zh-CN" dirty="0" err="1" smtClean="0"/>
              <a:t>String</a:t>
            </a:r>
            <a:r>
              <a:rPr lang="da-DK" altLang="zh-CN" dirty="0" smtClean="0"/>
              <a:t> </a:t>
            </a:r>
            <a:r>
              <a:rPr lang="da-DK" altLang="zh-CN" dirty="0" err="1"/>
              <a:t>sql_temp</a:t>
            </a:r>
            <a:r>
              <a:rPr lang="da-DK" altLang="zh-CN" dirty="0"/>
              <a:t> = </a:t>
            </a:r>
            <a:r>
              <a:rPr lang="da-DK" altLang="zh-CN" dirty="0" err="1"/>
              <a:t>sql.replace</a:t>
            </a:r>
            <a:r>
              <a:rPr lang="da-DK" altLang="zh-CN" dirty="0"/>
              <a:t>("?", i + "");</a:t>
            </a:r>
          </a:p>
          <a:p>
            <a:r>
              <a:rPr lang="da-DK" altLang="zh-CN" dirty="0"/>
              <a:t>	</a:t>
            </a:r>
            <a:r>
              <a:rPr lang="da-DK" altLang="zh-CN" dirty="0" err="1" smtClean="0"/>
              <a:t>String</a:t>
            </a:r>
            <a:r>
              <a:rPr lang="da-DK" altLang="zh-CN" dirty="0" smtClean="0"/>
              <a:t> </a:t>
            </a:r>
            <a:r>
              <a:rPr lang="da-DK" altLang="zh-CN" dirty="0" err="1"/>
              <a:t>rs</a:t>
            </a:r>
            <a:r>
              <a:rPr lang="da-DK" altLang="zh-CN" dirty="0"/>
              <a:t> = </a:t>
            </a:r>
            <a:r>
              <a:rPr lang="da-DK" altLang="zh-CN" dirty="0" err="1"/>
              <a:t>stmt.executeUpdate</a:t>
            </a:r>
            <a:r>
              <a:rPr lang="da-DK" altLang="zh-CN" dirty="0"/>
              <a:t>(</a:t>
            </a:r>
            <a:r>
              <a:rPr lang="da-DK" altLang="zh-CN" dirty="0" err="1"/>
              <a:t>sql_temp</a:t>
            </a:r>
            <a:r>
              <a:rPr lang="da-DK" altLang="zh-CN" dirty="0"/>
              <a:t>);</a:t>
            </a:r>
          </a:p>
          <a:p>
            <a:r>
              <a:rPr lang="da-DK" altLang="zh-CN" dirty="0"/>
              <a:t>	</a:t>
            </a:r>
            <a:r>
              <a:rPr lang="da-DK" altLang="zh-CN" dirty="0" err="1" smtClean="0"/>
              <a:t>System.out.println</a:t>
            </a:r>
            <a:r>
              <a:rPr lang="da-DK" altLang="zh-CN" dirty="0"/>
              <a:t>(</a:t>
            </a:r>
            <a:r>
              <a:rPr lang="da-DK" altLang="zh-CN" u="sng" dirty="0" err="1"/>
              <a:t>rs</a:t>
            </a:r>
            <a:r>
              <a:rPr lang="da-DK" altLang="zh-CN" u="sng" dirty="0"/>
              <a:t>);</a:t>
            </a:r>
          </a:p>
          <a:p>
            <a:r>
              <a:rPr lang="da-DK" altLang="zh-CN" dirty="0" smtClean="0"/>
              <a:t>}</a:t>
            </a:r>
            <a:endParaRPr lang="da-DK" altLang="zh-CN" dirty="0"/>
          </a:p>
          <a:p>
            <a:r>
              <a:rPr lang="da-DK" altLang="zh-CN" dirty="0" err="1" smtClean="0"/>
              <a:t>stmt.close</a:t>
            </a:r>
            <a:r>
              <a:rPr lang="da-DK" altLang="zh-CN" dirty="0"/>
              <a:t>();</a:t>
            </a:r>
          </a:p>
          <a:p>
            <a:r>
              <a:rPr lang="da-DK" altLang="zh-CN" dirty="0" err="1" smtClean="0"/>
              <a:t>conn.close</a:t>
            </a:r>
            <a:r>
              <a:rPr lang="da-DK" altLang="zh-CN" dirty="0"/>
              <a:t>();</a:t>
            </a:r>
            <a:endParaRPr lang="zh-CN" altLang="en-US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976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JDBC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024" y="1550744"/>
            <a:ext cx="8751975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Connection conn = new Connection()</a:t>
            </a:r>
            <a:r>
              <a:rPr lang="en-US" altLang="zh-CN" dirty="0" smtClean="0"/>
              <a:t>;</a:t>
            </a:r>
          </a:p>
          <a:p>
            <a:r>
              <a:rPr lang="nl-NL" altLang="zh-CN" dirty="0" smtClean="0"/>
              <a:t>String </a:t>
            </a:r>
            <a:r>
              <a:rPr lang="nl-NL" altLang="zh-CN" dirty="0" err="1"/>
              <a:t>url</a:t>
            </a:r>
            <a:r>
              <a:rPr lang="nl-NL" altLang="zh-CN" dirty="0"/>
              <a:t> = "jdbc:j7cache://127.0.0.1:7777:user=</a:t>
            </a:r>
            <a:r>
              <a:rPr lang="nl-NL" altLang="zh-CN" dirty="0" err="1"/>
              <a:t>root:password</a:t>
            </a:r>
            <a:r>
              <a:rPr lang="nl-NL" altLang="zh-CN" dirty="0"/>
              <a:t>=123456";</a:t>
            </a:r>
          </a:p>
          <a:p>
            <a:r>
              <a:rPr lang="nl-NL" altLang="zh-CN" dirty="0" err="1" smtClean="0"/>
              <a:t>conn.setURL</a:t>
            </a:r>
            <a:r>
              <a:rPr lang="nl-NL" altLang="zh-CN" dirty="0"/>
              <a:t>(</a:t>
            </a:r>
            <a:r>
              <a:rPr lang="nl-NL" altLang="zh-CN" dirty="0" err="1"/>
              <a:t>url</a:t>
            </a:r>
            <a:r>
              <a:rPr lang="nl-NL" altLang="zh-CN" dirty="0"/>
              <a:t>);</a:t>
            </a:r>
          </a:p>
          <a:p>
            <a:endParaRPr lang="nl-NL" altLang="zh-CN" dirty="0"/>
          </a:p>
          <a:p>
            <a:r>
              <a:rPr lang="nl-NL" altLang="zh-CN" dirty="0" smtClean="0"/>
              <a:t>Statement </a:t>
            </a:r>
            <a:r>
              <a:rPr lang="nl-NL" altLang="zh-CN" dirty="0" err="1"/>
              <a:t>stmt</a:t>
            </a:r>
            <a:r>
              <a:rPr lang="nl-NL" altLang="zh-CN" dirty="0"/>
              <a:t> = </a:t>
            </a:r>
            <a:r>
              <a:rPr lang="nl-NL" altLang="zh-CN" dirty="0" err="1"/>
              <a:t>conn.createStatement</a:t>
            </a:r>
            <a:r>
              <a:rPr lang="nl-NL" altLang="zh-CN" dirty="0"/>
              <a:t>()</a:t>
            </a:r>
            <a:r>
              <a:rPr lang="nl-NL" altLang="zh-CN" dirty="0" smtClean="0"/>
              <a:t>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sql</a:t>
            </a:r>
            <a:r>
              <a:rPr lang="en-US" altLang="zh-CN" dirty="0"/>
              <a:t> = "SELECT A,B,C FROM TEST WHERE A=1";</a:t>
            </a:r>
          </a:p>
          <a:p>
            <a:r>
              <a:rPr lang="en-US" altLang="zh-CN" dirty="0" err="1" smtClean="0"/>
              <a:t>ResultSet</a:t>
            </a:r>
            <a:r>
              <a:rPr lang="en-US" altLang="zh-CN" dirty="0" smtClean="0"/>
              <a:t> </a:t>
            </a:r>
            <a:r>
              <a:rPr lang="en-US" altLang="zh-CN" dirty="0" err="1"/>
              <a:t>rsset</a:t>
            </a:r>
            <a:r>
              <a:rPr lang="en-US" altLang="zh-CN" dirty="0"/>
              <a:t> = </a:t>
            </a:r>
            <a:r>
              <a:rPr lang="en-US" altLang="zh-CN" dirty="0" err="1"/>
              <a:t>stmt.executeQuery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 smtClean="0"/>
              <a:t>while </a:t>
            </a:r>
            <a:r>
              <a:rPr lang="en-US" altLang="zh-CN" dirty="0"/>
              <a:t>(</a:t>
            </a:r>
            <a:r>
              <a:rPr lang="en-US" altLang="zh-CN" dirty="0" err="1"/>
              <a:t>rsset.next</a:t>
            </a:r>
            <a:r>
              <a:rPr lang="en-US" altLang="zh-CN" dirty="0"/>
              <a:t>() != null) </a:t>
            </a:r>
            <a:r>
              <a:rPr lang="en-US" altLang="zh-CN" dirty="0" smtClean="0"/>
              <a:t>{</a:t>
            </a:r>
          </a:p>
          <a:p>
            <a:r>
              <a:rPr lang="en-US" altLang="zh-CN" b="1" dirty="0"/>
              <a:t>	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</a:t>
            </a:r>
            <a:r>
              <a:rPr lang="en-US" altLang="zh-CN" i="1" dirty="0"/>
              <a:t>(</a:t>
            </a:r>
            <a:r>
              <a:rPr lang="en-US" altLang="zh-CN" i="1" dirty="0" err="1"/>
              <a:t>rsset.getString</a:t>
            </a:r>
            <a:r>
              <a:rPr lang="en-US" altLang="zh-CN" i="1" dirty="0"/>
              <a:t>("A"));</a:t>
            </a:r>
          </a:p>
          <a:p>
            <a:pPr lvl="1"/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</a:t>
            </a:r>
            <a:r>
              <a:rPr lang="en-US" altLang="zh-CN" i="1" dirty="0"/>
              <a:t>(</a:t>
            </a:r>
            <a:r>
              <a:rPr lang="en-US" altLang="zh-CN" i="1" dirty="0" err="1"/>
              <a:t>rsset.getString</a:t>
            </a:r>
            <a:r>
              <a:rPr lang="en-US" altLang="zh-CN" i="1" dirty="0"/>
              <a:t>("B"));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rsset.getString</a:t>
            </a:r>
            <a:r>
              <a:rPr lang="en-US" altLang="zh-CN" i="1" dirty="0"/>
              <a:t>("C"));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		</a:t>
            </a:r>
          </a:p>
          <a:p>
            <a:r>
              <a:rPr lang="en-US" altLang="zh-CN" dirty="0" err="1" smtClean="0"/>
              <a:t>rsset.close</a:t>
            </a:r>
            <a:r>
              <a:rPr lang="en-US" altLang="zh-CN" dirty="0"/>
              <a:t>();</a:t>
            </a:r>
          </a:p>
          <a:p>
            <a:r>
              <a:rPr lang="en-US" altLang="zh-CN" dirty="0" err="1" smtClean="0"/>
              <a:t>stmt.close</a:t>
            </a:r>
            <a:r>
              <a:rPr lang="en-US" altLang="zh-CN" dirty="0"/>
              <a:t>();</a:t>
            </a:r>
          </a:p>
          <a:p>
            <a:r>
              <a:rPr lang="en-US" altLang="zh-CN" dirty="0" err="1" smtClean="0"/>
              <a:t>conn.close</a:t>
            </a:r>
            <a:r>
              <a:rPr lang="en-US" altLang="zh-CN" dirty="0"/>
              <a:t>();</a:t>
            </a:r>
            <a:endParaRPr lang="nl-NL" altLang="zh-CN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744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28435"/>
          </a:xfrm>
        </p:spPr>
        <p:txBody>
          <a:bodyPr/>
          <a:lstStyle/>
          <a:p>
            <a:pPr algn="l"/>
            <a:r>
              <a:rPr kumimoji="1" lang="en-US" altLang="zh-CN" sz="2800" dirty="0"/>
              <a:t>J7Cache used in any computing environment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en-US" altLang="zh-CN" dirty="0"/>
              <a:t>, </a:t>
            </a:r>
            <a:r>
              <a:rPr kumimoji="1" lang="en-US" altLang="zh-CN" dirty="0" smtClean="0"/>
              <a:t>A </a:t>
            </a:r>
            <a:r>
              <a:rPr kumimoji="1" lang="en-US" altLang="zh-CN" dirty="0"/>
              <a:t>data update request in a timely manner, and frequently computing environment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For </a:t>
            </a:r>
            <a:r>
              <a:rPr kumimoji="1" lang="en-US" altLang="zh-CN" dirty="0"/>
              <a:t>example: auction systems, telecommunications </a:t>
            </a:r>
            <a:r>
              <a:rPr kumimoji="1" lang="en-US" altLang="zh-CN" dirty="0" smtClean="0"/>
              <a:t>       pricing </a:t>
            </a:r>
            <a:r>
              <a:rPr kumimoji="1" lang="en-US" altLang="zh-CN" dirty="0"/>
              <a:t>systems, shopping carts, order systems, online gaming platform, real-time stock platform, the member center, log system and so on. 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2, </a:t>
            </a:r>
            <a:r>
              <a:rPr kumimoji="1" lang="en-US" altLang="zh-CN" dirty="0" smtClean="0"/>
              <a:t>H</a:t>
            </a:r>
            <a:r>
              <a:rPr kumimoji="1" lang="en-US" altLang="zh-CN" dirty="0" smtClean="0"/>
              <a:t>igh </a:t>
            </a:r>
            <a:r>
              <a:rPr kumimoji="1" lang="en-US" altLang="zh-CN" dirty="0"/>
              <a:t>concurrency and high performance requirements of the computing environment </a:t>
            </a:r>
          </a:p>
          <a:p>
            <a:pPr marL="0" indent="0">
              <a:buNone/>
            </a:pPr>
            <a:r>
              <a:rPr kumimoji="1" lang="en-US" altLang="zh-CN" dirty="0" smtClean="0"/>
              <a:t>    For </a:t>
            </a:r>
            <a:r>
              <a:rPr kumimoji="1" lang="en-US" altLang="zh-CN" dirty="0"/>
              <a:t>example: auction system, online gaming platforms, mobile client background, the core site main modules, base interface module (payment, logs, members), and so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72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About J7Cache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en-US" altLang="zh-CN" dirty="0"/>
              <a:t>, </a:t>
            </a:r>
            <a:r>
              <a:rPr kumimoji="1" lang="en-US" altLang="zh-CN" dirty="0" smtClean="0"/>
              <a:t>J7Cache is </a:t>
            </a:r>
            <a:r>
              <a:rPr kumimoji="1" lang="en-US" altLang="zh-CN" dirty="0"/>
              <a:t>an Memory Database</a:t>
            </a:r>
          </a:p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,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Design </a:t>
            </a:r>
            <a:r>
              <a:rPr kumimoji="1" lang="en-US" altLang="zh-CN" dirty="0"/>
              <a:t>for high concurrency and high-</a:t>
            </a:r>
            <a:r>
              <a:rPr kumimoji="1" lang="en-US" altLang="zh-CN" dirty="0" smtClean="0"/>
              <a:t>performance</a:t>
            </a:r>
            <a:endParaRPr kumimoji="1" lang="en-US" altLang="zh-CN" dirty="0"/>
          </a:p>
          <a:p>
            <a:r>
              <a:rPr kumimoji="1" lang="en-US" altLang="zh-CN" dirty="0"/>
              <a:t>3, </a:t>
            </a:r>
            <a:r>
              <a:rPr kumimoji="1" lang="en-US" altLang="zh-CN" dirty="0" smtClean="0"/>
              <a:t>Supports </a:t>
            </a:r>
            <a:r>
              <a:rPr kumimoji="1" lang="en-US" altLang="zh-CN" dirty="0"/>
              <a:t>unlimited clusters (multiple cluster types, see below) 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en-US" altLang="zh-CN" dirty="0"/>
              <a:t>, S</a:t>
            </a:r>
            <a:r>
              <a:rPr kumimoji="1" lang="en-US" altLang="zh-CN" dirty="0" smtClean="0"/>
              <a:t>upport </a:t>
            </a:r>
            <a:r>
              <a:rPr kumimoji="1" lang="en-US" altLang="zh-CN" dirty="0"/>
              <a:t>for </a:t>
            </a:r>
            <a:r>
              <a:rPr kumimoji="1" lang="en-US" altLang="zh-CN" dirty="0" smtClean="0"/>
              <a:t>SQL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like </a:t>
            </a:r>
            <a:r>
              <a:rPr kumimoji="1" lang="en-US" altLang="zh-CN" dirty="0"/>
              <a:t>language </a:t>
            </a:r>
          </a:p>
          <a:p>
            <a:r>
              <a:rPr kumimoji="1" lang="en-US" altLang="zh-CN" dirty="0"/>
              <a:t>5, </a:t>
            </a:r>
            <a:r>
              <a:rPr kumimoji="1" lang="en-US" altLang="zh-CN" dirty="0" smtClean="0"/>
              <a:t>Support </a:t>
            </a:r>
            <a:r>
              <a:rPr kumimoji="1" lang="en-US" altLang="zh-CN" dirty="0"/>
              <a:t>for data persistence </a:t>
            </a:r>
          </a:p>
          <a:p>
            <a:r>
              <a:rPr kumimoji="1" lang="en-US" altLang="zh-CN" dirty="0"/>
              <a:t>6, </a:t>
            </a:r>
            <a:r>
              <a:rPr kumimoji="1" lang="en-US" altLang="zh-CN" dirty="0" smtClean="0"/>
              <a:t>Independent </a:t>
            </a:r>
            <a:r>
              <a:rPr kumimoji="1" lang="en-US" altLang="zh-CN" dirty="0"/>
              <a:t>and universal JDBC Interface </a:t>
            </a:r>
          </a:p>
          <a:p>
            <a:r>
              <a:rPr kumimoji="1" lang="en-US" altLang="zh-CN" dirty="0"/>
              <a:t>7, </a:t>
            </a:r>
            <a:r>
              <a:rPr kumimoji="1" lang="en-US" altLang="zh-CN" dirty="0" smtClean="0"/>
              <a:t>Recommended </a:t>
            </a:r>
            <a:r>
              <a:rPr kumimoji="1" lang="en-US" altLang="zh-CN" dirty="0"/>
              <a:t>computing environments: high concurrency, high performance needs</a:t>
            </a:r>
          </a:p>
        </p:txBody>
      </p:sp>
    </p:spTree>
    <p:extLst>
      <p:ext uri="{BB962C8B-B14F-4D97-AF65-F5344CB8AC3E}">
        <p14:creationId xmlns:p14="http://schemas.microsoft.com/office/powerpoint/2010/main" val="403673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罐形 24"/>
          <p:cNvSpPr/>
          <p:nvPr/>
        </p:nvSpPr>
        <p:spPr>
          <a:xfrm>
            <a:off x="1581666" y="4222788"/>
            <a:ext cx="1789375" cy="1029971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C2</a:t>
            </a:r>
            <a:endParaRPr kumimoji="1" lang="zh-CN" altLang="en-US" dirty="0"/>
          </a:p>
        </p:txBody>
      </p:sp>
      <p:sp>
        <p:nvSpPr>
          <p:cNvPr id="26" name="罐形 25"/>
          <p:cNvSpPr/>
          <p:nvPr/>
        </p:nvSpPr>
        <p:spPr>
          <a:xfrm>
            <a:off x="5909076" y="4100421"/>
            <a:ext cx="1789375" cy="1029971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</a:t>
            </a:r>
            <a:endParaRPr kumimoji="1" lang="zh-CN" altLang="en-US" dirty="0"/>
          </a:p>
        </p:txBody>
      </p:sp>
      <p:sp>
        <p:nvSpPr>
          <p:cNvPr id="27" name="罐形 26"/>
          <p:cNvSpPr/>
          <p:nvPr/>
        </p:nvSpPr>
        <p:spPr>
          <a:xfrm>
            <a:off x="3525162" y="2179989"/>
            <a:ext cx="1789375" cy="1029971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C1</a:t>
            </a:r>
            <a:endParaRPr kumimoji="1" lang="zh-CN" altLang="en-US" dirty="0"/>
          </a:p>
        </p:txBody>
      </p:sp>
      <p:sp>
        <p:nvSpPr>
          <p:cNvPr id="37" name="右箭头 36"/>
          <p:cNvSpPr/>
          <p:nvPr/>
        </p:nvSpPr>
        <p:spPr>
          <a:xfrm rot="8126858">
            <a:off x="2920574" y="3543321"/>
            <a:ext cx="900932" cy="356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右箭头 37"/>
          <p:cNvSpPr/>
          <p:nvPr/>
        </p:nvSpPr>
        <p:spPr>
          <a:xfrm rot="2591548">
            <a:off x="5164879" y="3461785"/>
            <a:ext cx="900932" cy="356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49275" y="107576"/>
            <a:ext cx="8042276" cy="8393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dirty="0"/>
              <a:t>Single Master Multi-Slave clusters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2338" y="958030"/>
            <a:ext cx="3784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Performance: Excellent </a:t>
            </a:r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Features: For literacy separation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71041" y="542147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Toronto Data Center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33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39315"/>
          </a:xfrm>
        </p:spPr>
        <p:txBody>
          <a:bodyPr/>
          <a:lstStyle/>
          <a:p>
            <a:pPr algn="l"/>
            <a:r>
              <a:rPr kumimoji="1" lang="en-US" altLang="zh-CN" sz="2800" dirty="0"/>
              <a:t>Multi-Master Multi-Slave single set of clusters</a:t>
            </a:r>
            <a:endParaRPr kumimoji="1" lang="zh-CN" altLang="en-US" sz="2800" dirty="0"/>
          </a:p>
        </p:txBody>
      </p:sp>
      <p:sp>
        <p:nvSpPr>
          <p:cNvPr id="25" name="罐形 24"/>
          <p:cNvSpPr/>
          <p:nvPr/>
        </p:nvSpPr>
        <p:spPr>
          <a:xfrm>
            <a:off x="1581666" y="4222788"/>
            <a:ext cx="1789375" cy="1029971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C2</a:t>
            </a:r>
            <a:endParaRPr kumimoji="1" lang="zh-CN" altLang="en-US" dirty="0"/>
          </a:p>
        </p:txBody>
      </p:sp>
      <p:sp>
        <p:nvSpPr>
          <p:cNvPr id="26" name="罐形 25"/>
          <p:cNvSpPr/>
          <p:nvPr/>
        </p:nvSpPr>
        <p:spPr>
          <a:xfrm>
            <a:off x="5396589" y="4246913"/>
            <a:ext cx="1789375" cy="1029971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</a:t>
            </a:r>
            <a:endParaRPr kumimoji="1" lang="zh-CN" altLang="en-US" dirty="0"/>
          </a:p>
        </p:txBody>
      </p:sp>
      <p:sp>
        <p:nvSpPr>
          <p:cNvPr id="27" name="罐形 26"/>
          <p:cNvSpPr/>
          <p:nvPr/>
        </p:nvSpPr>
        <p:spPr>
          <a:xfrm>
            <a:off x="3502880" y="1914236"/>
            <a:ext cx="1789375" cy="1029971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C1</a:t>
            </a:r>
            <a:endParaRPr kumimoji="1" lang="zh-CN" altLang="en-US" dirty="0"/>
          </a:p>
        </p:txBody>
      </p:sp>
      <p:sp>
        <p:nvSpPr>
          <p:cNvPr id="3" name="左右箭头 2"/>
          <p:cNvSpPr/>
          <p:nvPr/>
        </p:nvSpPr>
        <p:spPr>
          <a:xfrm rot="18472373">
            <a:off x="2507334" y="3329232"/>
            <a:ext cx="1493317" cy="555111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427410" y="4476826"/>
            <a:ext cx="1887128" cy="591828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右箭头 11"/>
          <p:cNvSpPr/>
          <p:nvPr/>
        </p:nvSpPr>
        <p:spPr>
          <a:xfrm rot="3617657">
            <a:off x="4787588" y="3353438"/>
            <a:ext cx="1381726" cy="511553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2338" y="958030"/>
            <a:ext cx="436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Performance: Excellent </a:t>
            </a:r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Features: Data horizontal partitioning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4998" y="54228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Beijing Data Center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26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470" y="118716"/>
            <a:ext cx="8042276" cy="883875"/>
          </a:xfrm>
        </p:spPr>
        <p:txBody>
          <a:bodyPr/>
          <a:lstStyle/>
          <a:p>
            <a:pPr algn="l"/>
            <a:r>
              <a:rPr kumimoji="1" lang="en-US" altLang="zh-CN" sz="3200" dirty="0"/>
              <a:t>Multi-Master Multi-Slave clusters</a:t>
            </a:r>
            <a:endParaRPr kumimoji="1" lang="zh-CN" altLang="en-US" sz="3200" dirty="0"/>
          </a:p>
        </p:txBody>
      </p:sp>
      <p:sp>
        <p:nvSpPr>
          <p:cNvPr id="4" name="罐形 3"/>
          <p:cNvSpPr/>
          <p:nvPr/>
        </p:nvSpPr>
        <p:spPr>
          <a:xfrm>
            <a:off x="667413" y="5333437"/>
            <a:ext cx="490205" cy="490155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S2</a:t>
            </a:r>
            <a:endParaRPr kumimoji="1" lang="zh-CN" altLang="en-US" dirty="0"/>
          </a:p>
        </p:txBody>
      </p:sp>
      <p:sp>
        <p:nvSpPr>
          <p:cNvPr id="5" name="罐形 4"/>
          <p:cNvSpPr/>
          <p:nvPr/>
        </p:nvSpPr>
        <p:spPr>
          <a:xfrm>
            <a:off x="2343259" y="5333437"/>
            <a:ext cx="490205" cy="490155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S3</a:t>
            </a:r>
            <a:endParaRPr kumimoji="1" lang="zh-CN" altLang="en-US" dirty="0"/>
          </a:p>
        </p:txBody>
      </p:sp>
      <p:sp>
        <p:nvSpPr>
          <p:cNvPr id="6" name="罐形 5"/>
          <p:cNvSpPr/>
          <p:nvPr/>
        </p:nvSpPr>
        <p:spPr>
          <a:xfrm>
            <a:off x="1586650" y="4114820"/>
            <a:ext cx="490205" cy="490155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S1</a:t>
            </a:r>
            <a:endParaRPr kumimoji="1" lang="zh-CN" altLang="en-US" dirty="0"/>
          </a:p>
        </p:txBody>
      </p:sp>
      <p:sp>
        <p:nvSpPr>
          <p:cNvPr id="7" name="左右箭头 6"/>
          <p:cNvSpPr/>
          <p:nvPr/>
        </p:nvSpPr>
        <p:spPr>
          <a:xfrm rot="19052289">
            <a:off x="878147" y="4857807"/>
            <a:ext cx="835577" cy="22279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1328412" y="5489225"/>
            <a:ext cx="835577" cy="22279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右箭头 8"/>
          <p:cNvSpPr/>
          <p:nvPr/>
        </p:nvSpPr>
        <p:spPr>
          <a:xfrm rot="13684308">
            <a:off x="1845801" y="4873759"/>
            <a:ext cx="797618" cy="23545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3196" y="599407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London Data Center</a:t>
            </a:r>
            <a:endParaRPr kumimoji="1" lang="zh-CN" altLang="en-US" dirty="0"/>
          </a:p>
        </p:txBody>
      </p:sp>
      <p:sp>
        <p:nvSpPr>
          <p:cNvPr id="11" name="罐形 10"/>
          <p:cNvSpPr/>
          <p:nvPr/>
        </p:nvSpPr>
        <p:spPr>
          <a:xfrm>
            <a:off x="5994820" y="2908226"/>
            <a:ext cx="490205" cy="490155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B2</a:t>
            </a:r>
            <a:endParaRPr kumimoji="1" lang="zh-CN" altLang="en-US" dirty="0"/>
          </a:p>
        </p:txBody>
      </p:sp>
      <p:sp>
        <p:nvSpPr>
          <p:cNvPr id="12" name="罐形 11"/>
          <p:cNvSpPr/>
          <p:nvPr/>
        </p:nvSpPr>
        <p:spPr>
          <a:xfrm>
            <a:off x="7670666" y="2908226"/>
            <a:ext cx="490205" cy="490155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B3</a:t>
            </a:r>
            <a:endParaRPr kumimoji="1" lang="zh-CN" altLang="en-US" dirty="0"/>
          </a:p>
        </p:txBody>
      </p:sp>
      <p:sp>
        <p:nvSpPr>
          <p:cNvPr id="13" name="罐形 12"/>
          <p:cNvSpPr/>
          <p:nvPr/>
        </p:nvSpPr>
        <p:spPr>
          <a:xfrm>
            <a:off x="6914057" y="1689609"/>
            <a:ext cx="490205" cy="490155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B1</a:t>
            </a:r>
            <a:endParaRPr kumimoji="1" lang="zh-CN" altLang="en-US" dirty="0"/>
          </a:p>
        </p:txBody>
      </p:sp>
      <p:sp>
        <p:nvSpPr>
          <p:cNvPr id="14" name="左右箭头 13"/>
          <p:cNvSpPr/>
          <p:nvPr/>
        </p:nvSpPr>
        <p:spPr>
          <a:xfrm rot="19052289">
            <a:off x="6205554" y="2432596"/>
            <a:ext cx="835577" cy="22279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6655819" y="3064014"/>
            <a:ext cx="835577" cy="22279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左右箭头 15"/>
          <p:cNvSpPr/>
          <p:nvPr/>
        </p:nvSpPr>
        <p:spPr>
          <a:xfrm rot="13684308">
            <a:off x="7173208" y="2448548"/>
            <a:ext cx="797618" cy="23545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94820" y="3568865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Beijing Data Center</a:t>
            </a:r>
            <a:endParaRPr kumimoji="1" lang="zh-CN" altLang="en-US" dirty="0"/>
          </a:p>
        </p:txBody>
      </p:sp>
      <p:sp>
        <p:nvSpPr>
          <p:cNvPr id="18" name="罐形 17"/>
          <p:cNvSpPr/>
          <p:nvPr/>
        </p:nvSpPr>
        <p:spPr>
          <a:xfrm>
            <a:off x="4216178" y="5333437"/>
            <a:ext cx="490205" cy="490155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G2</a:t>
            </a:r>
            <a:endParaRPr kumimoji="1" lang="zh-CN" altLang="en-US" dirty="0"/>
          </a:p>
        </p:txBody>
      </p:sp>
      <p:sp>
        <p:nvSpPr>
          <p:cNvPr id="19" name="罐形 18"/>
          <p:cNvSpPr/>
          <p:nvPr/>
        </p:nvSpPr>
        <p:spPr>
          <a:xfrm>
            <a:off x="5892024" y="5333437"/>
            <a:ext cx="490205" cy="490155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G3</a:t>
            </a:r>
            <a:endParaRPr kumimoji="1" lang="zh-CN" altLang="en-US" dirty="0"/>
          </a:p>
        </p:txBody>
      </p:sp>
      <p:sp>
        <p:nvSpPr>
          <p:cNvPr id="20" name="罐形 19"/>
          <p:cNvSpPr/>
          <p:nvPr/>
        </p:nvSpPr>
        <p:spPr>
          <a:xfrm>
            <a:off x="5135415" y="4114820"/>
            <a:ext cx="490205" cy="490155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G1</a:t>
            </a:r>
            <a:endParaRPr kumimoji="1" lang="zh-CN" altLang="en-US" dirty="0"/>
          </a:p>
        </p:txBody>
      </p:sp>
      <p:sp>
        <p:nvSpPr>
          <p:cNvPr id="21" name="左右箭头 20"/>
          <p:cNvSpPr/>
          <p:nvPr/>
        </p:nvSpPr>
        <p:spPr>
          <a:xfrm rot="19052289">
            <a:off x="4426912" y="4857807"/>
            <a:ext cx="835577" cy="22279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4877177" y="5489225"/>
            <a:ext cx="835577" cy="22279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右箭头 22"/>
          <p:cNvSpPr/>
          <p:nvPr/>
        </p:nvSpPr>
        <p:spPr>
          <a:xfrm rot="13684308">
            <a:off x="5394566" y="4873759"/>
            <a:ext cx="797618" cy="23545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01186" y="5994076"/>
            <a:ext cx="20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Paris data center</a:t>
            </a:r>
            <a:endParaRPr kumimoji="1" lang="zh-CN" altLang="en-US" dirty="0"/>
          </a:p>
        </p:txBody>
      </p:sp>
      <p:sp>
        <p:nvSpPr>
          <p:cNvPr id="25" name="罐形 24"/>
          <p:cNvSpPr/>
          <p:nvPr/>
        </p:nvSpPr>
        <p:spPr>
          <a:xfrm>
            <a:off x="2496211" y="2950358"/>
            <a:ext cx="490205" cy="490155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C2</a:t>
            </a:r>
            <a:endParaRPr kumimoji="1" lang="zh-CN" altLang="en-US" dirty="0"/>
          </a:p>
        </p:txBody>
      </p:sp>
      <p:sp>
        <p:nvSpPr>
          <p:cNvPr id="26" name="罐形 25"/>
          <p:cNvSpPr/>
          <p:nvPr/>
        </p:nvSpPr>
        <p:spPr>
          <a:xfrm>
            <a:off x="4172057" y="2950358"/>
            <a:ext cx="490205" cy="490155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</a:t>
            </a:r>
            <a:endParaRPr kumimoji="1" lang="zh-CN" altLang="en-US" dirty="0"/>
          </a:p>
        </p:txBody>
      </p:sp>
      <p:sp>
        <p:nvSpPr>
          <p:cNvPr id="27" name="罐形 26"/>
          <p:cNvSpPr/>
          <p:nvPr/>
        </p:nvSpPr>
        <p:spPr>
          <a:xfrm>
            <a:off x="3415448" y="1731741"/>
            <a:ext cx="490205" cy="490155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C1</a:t>
            </a:r>
            <a:endParaRPr kumimoji="1" lang="zh-CN" altLang="en-US" dirty="0"/>
          </a:p>
        </p:txBody>
      </p:sp>
      <p:sp>
        <p:nvSpPr>
          <p:cNvPr id="28" name="左右箭头 27"/>
          <p:cNvSpPr/>
          <p:nvPr/>
        </p:nvSpPr>
        <p:spPr>
          <a:xfrm rot="19052289">
            <a:off x="2706945" y="2474728"/>
            <a:ext cx="835577" cy="22279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左右箭头 28"/>
          <p:cNvSpPr/>
          <p:nvPr/>
        </p:nvSpPr>
        <p:spPr>
          <a:xfrm>
            <a:off x="3157210" y="3106146"/>
            <a:ext cx="835577" cy="22279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左右箭头 29"/>
          <p:cNvSpPr/>
          <p:nvPr/>
        </p:nvSpPr>
        <p:spPr>
          <a:xfrm rot="13684308">
            <a:off x="3674599" y="2490680"/>
            <a:ext cx="797618" cy="23545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343259" y="35833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Toronto Data Center</a:t>
            </a:r>
            <a:endParaRPr kumimoji="1" lang="zh-CN" altLang="en-US" dirty="0"/>
          </a:p>
        </p:txBody>
      </p:sp>
      <p:sp>
        <p:nvSpPr>
          <p:cNvPr id="32" name="左右箭头 31"/>
          <p:cNvSpPr/>
          <p:nvPr/>
        </p:nvSpPr>
        <p:spPr>
          <a:xfrm>
            <a:off x="4216178" y="1825776"/>
            <a:ext cx="2439641" cy="13608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左右箭头 32"/>
          <p:cNvSpPr/>
          <p:nvPr/>
        </p:nvSpPr>
        <p:spPr>
          <a:xfrm>
            <a:off x="2857820" y="5575940"/>
            <a:ext cx="1314238" cy="13608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左右箭头 33"/>
          <p:cNvSpPr/>
          <p:nvPr/>
        </p:nvSpPr>
        <p:spPr>
          <a:xfrm rot="18902166" flipV="1">
            <a:off x="1571314" y="3618557"/>
            <a:ext cx="1011077" cy="12689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左右箭头 34"/>
          <p:cNvSpPr/>
          <p:nvPr/>
        </p:nvSpPr>
        <p:spPr>
          <a:xfrm rot="18902166" flipV="1">
            <a:off x="5086750" y="3625501"/>
            <a:ext cx="1011077" cy="12689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23699" y="962870"/>
            <a:ext cx="550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Performance: General </a:t>
            </a:r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Features: supports remote data synchronization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5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Persistence </a:t>
            </a:r>
            <a:endParaRPr kumimoji="1" lang="zh-CN" altLang="en-US" dirty="0"/>
          </a:p>
        </p:txBody>
      </p:sp>
      <p:sp>
        <p:nvSpPr>
          <p:cNvPr id="4" name="磁盘 3"/>
          <p:cNvSpPr/>
          <p:nvPr/>
        </p:nvSpPr>
        <p:spPr>
          <a:xfrm>
            <a:off x="1715718" y="2551036"/>
            <a:ext cx="1359206" cy="746373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J7Cache</a:t>
            </a:r>
            <a:endParaRPr kumimoji="1" lang="zh-CN" altLang="en-US" dirty="0"/>
          </a:p>
        </p:txBody>
      </p:sp>
      <p:sp>
        <p:nvSpPr>
          <p:cNvPr id="7" name="磁盘 6"/>
          <p:cNvSpPr/>
          <p:nvPr/>
        </p:nvSpPr>
        <p:spPr>
          <a:xfrm>
            <a:off x="3728669" y="2551036"/>
            <a:ext cx="1359206" cy="746373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J7Cache</a:t>
            </a:r>
            <a:endParaRPr kumimoji="1" lang="zh-CN" altLang="en-US" dirty="0"/>
          </a:p>
        </p:txBody>
      </p:sp>
      <p:sp>
        <p:nvSpPr>
          <p:cNvPr id="8" name="磁盘 7"/>
          <p:cNvSpPr/>
          <p:nvPr/>
        </p:nvSpPr>
        <p:spPr>
          <a:xfrm>
            <a:off x="5734055" y="2551036"/>
            <a:ext cx="1359206" cy="746373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J7Cache</a:t>
            </a:r>
            <a:endParaRPr kumimoji="1" lang="zh-CN" altLang="en-US" dirty="0"/>
          </a:p>
        </p:txBody>
      </p:sp>
      <p:pic>
        <p:nvPicPr>
          <p:cNvPr id="13" name="图片 12" descr="20140804104139129_easyicon_net_7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24" y="4221557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4" name="图片 13" descr="20140804104139129_easyicon_net_7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24" y="4221557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5" name="图片 14" descr="20140804104139129_easyicon_net_7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24" y="4221557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17" name="左右箭头 16"/>
          <p:cNvSpPr/>
          <p:nvPr/>
        </p:nvSpPr>
        <p:spPr>
          <a:xfrm rot="2828760">
            <a:off x="2572958" y="3642018"/>
            <a:ext cx="937649" cy="41217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左右箭头 17"/>
          <p:cNvSpPr/>
          <p:nvPr/>
        </p:nvSpPr>
        <p:spPr>
          <a:xfrm rot="7875180">
            <a:off x="5394448" y="3610513"/>
            <a:ext cx="1019683" cy="41217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左右箭头 18"/>
          <p:cNvSpPr/>
          <p:nvPr/>
        </p:nvSpPr>
        <p:spPr>
          <a:xfrm rot="5400000">
            <a:off x="3991192" y="3572317"/>
            <a:ext cx="841745" cy="41217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42712" y="5321874"/>
            <a:ext cx="457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Hard disk and memory synchronization</a:t>
            </a:r>
            <a:r>
              <a:rPr kumimoji="1" lang="en-US" altLang="en-US" dirty="0" smtClean="0"/>
              <a:t>,</a:t>
            </a:r>
          </a:p>
          <a:p>
            <a:r>
              <a:rPr kumimoji="1" lang="en-US" altLang="en-US" dirty="0" smtClean="0"/>
              <a:t> </a:t>
            </a:r>
            <a:r>
              <a:rPr kumimoji="1" lang="en-US" altLang="en-US" dirty="0"/>
              <a:t>restart the server data still exists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3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sz="2800" dirty="0"/>
              <a:t>Support for persistent </a:t>
            </a:r>
            <a:r>
              <a:rPr kumimoji="1" lang="en-US" altLang="zh-CN" sz="2800" dirty="0" smtClean="0"/>
              <a:t>on </a:t>
            </a:r>
            <a:r>
              <a:rPr kumimoji="1" lang="zh-CN" altLang="en-US" sz="2800" dirty="0" smtClean="0"/>
              <a:t>“</a:t>
            </a:r>
            <a:r>
              <a:rPr kumimoji="1" lang="en-US" altLang="zh-CN" sz="2800" dirty="0" err="1" smtClean="0"/>
              <a:t>server.properties</a:t>
            </a:r>
            <a:r>
              <a:rPr kumimoji="1" lang="zh-CN" altLang="en-US" sz="3200" dirty="0" smtClean="0"/>
              <a:t>”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81960" y="1951672"/>
            <a:ext cx="73175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Set whether to open the synchronized data to the hard disk, 1 sync </a:t>
            </a:r>
          </a:p>
          <a:p>
            <a:r>
              <a:rPr lang="en-US" altLang="zh-CN" dirty="0"/>
              <a:t>HDSYNC = 1 </a:t>
            </a:r>
          </a:p>
          <a:p>
            <a:endParaRPr lang="en-US" altLang="zh-CN" dirty="0"/>
          </a:p>
          <a:p>
            <a:r>
              <a:rPr lang="en-US" altLang="zh-CN" dirty="0"/>
              <a:t># Set the memory and hard drive data synchronization event interval in seconds </a:t>
            </a:r>
          </a:p>
          <a:p>
            <a:r>
              <a:rPr lang="en-US" altLang="zh-CN" dirty="0"/>
              <a:t>HDSYNC_TIME = 30 </a:t>
            </a:r>
          </a:p>
          <a:p>
            <a:endParaRPr lang="en-US" altLang="zh-CN" dirty="0"/>
          </a:p>
          <a:p>
            <a:r>
              <a:rPr lang="en-US" altLang="zh-CN" dirty="0"/>
              <a:t># Set the hard disk data storage location, according to the different Windows and Linux</a:t>
            </a:r>
          </a:p>
          <a:p>
            <a:r>
              <a:rPr lang="en-US" altLang="zh-CN" dirty="0"/>
              <a:t>HDSYNC_DATA_DIR =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datas</a:t>
            </a:r>
            <a:r>
              <a:rPr lang="en-US" altLang="zh-CN" dirty="0" smtClean="0"/>
              <a:t>/j7cache/</a:t>
            </a:r>
            <a:r>
              <a:rPr lang="en-US" altLang="zh-CN" dirty="0" err="1" smtClean="0"/>
              <a:t>datas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69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sz="2800" dirty="0"/>
              <a:t>Other parameters of the configuration file </a:t>
            </a:r>
            <a:r>
              <a:rPr kumimoji="1" lang="zh-CN" altLang="en-US" sz="2800" dirty="0" smtClean="0"/>
              <a:t>“</a:t>
            </a:r>
            <a:r>
              <a:rPr kumimoji="1" lang="en-US" altLang="zh-CN" sz="2800" dirty="0" err="1" smtClean="0"/>
              <a:t>server.properties</a:t>
            </a:r>
            <a:r>
              <a:rPr kumimoji="1" lang="zh-CN" altLang="en-US" sz="3200" dirty="0" smtClean="0"/>
              <a:t>”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81960" y="1951672"/>
            <a:ext cx="73175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# </a:t>
            </a:r>
            <a:r>
              <a:rPr lang="en-US" altLang="zh-CN" sz="1600" dirty="0" err="1" smtClean="0"/>
              <a:t>DataBase</a:t>
            </a:r>
            <a:r>
              <a:rPr lang="en-US" altLang="zh-CN" sz="1600" dirty="0" smtClean="0"/>
              <a:t> IP</a:t>
            </a:r>
            <a:endParaRPr lang="en-US" altLang="zh-CN" sz="1600" dirty="0"/>
          </a:p>
          <a:p>
            <a:r>
              <a:rPr lang="en-US" altLang="zh-CN" sz="1600" dirty="0"/>
              <a:t>IP=</a:t>
            </a:r>
            <a:r>
              <a:rPr lang="en-US" altLang="zh-CN" sz="1600" dirty="0" smtClean="0"/>
              <a:t>127.0.0.1</a:t>
            </a:r>
          </a:p>
          <a:p>
            <a:endParaRPr lang="en-US" altLang="zh-CN" sz="1600" dirty="0" smtClean="0"/>
          </a:p>
          <a:p>
            <a:r>
              <a:rPr lang="en-US" altLang="zh-CN" sz="1600" dirty="0"/>
              <a:t>#Listening port</a:t>
            </a:r>
            <a:endParaRPr lang="en-US" altLang="zh-CN" sz="1600" dirty="0" smtClean="0"/>
          </a:p>
          <a:p>
            <a:r>
              <a:rPr lang="en-US" altLang="zh-CN" sz="1600" dirty="0"/>
              <a:t>LOCALPORT=7777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#</a:t>
            </a:r>
            <a:r>
              <a:rPr lang="en-US" altLang="zh-CN" sz="1600" dirty="0"/>
              <a:t>user name </a:t>
            </a:r>
            <a:endParaRPr lang="en-US" altLang="zh-CN" sz="1600" dirty="0" smtClean="0"/>
          </a:p>
          <a:p>
            <a:r>
              <a:rPr lang="en-US" altLang="zh-CN" sz="1600" dirty="0" smtClean="0"/>
              <a:t>#In </a:t>
            </a:r>
            <a:r>
              <a:rPr lang="en-US" altLang="zh-CN" sz="1600" dirty="0"/>
              <a:t>the server's console by executing #&gt; add user username = </a:t>
            </a:r>
            <a:r>
              <a:rPr lang="en-US" altLang="zh-CN" sz="1600" dirty="0" smtClean="0"/>
              <a:t>password</a:t>
            </a:r>
            <a:endParaRPr lang="en-US" altLang="zh-CN" sz="1600" dirty="0"/>
          </a:p>
          <a:p>
            <a:r>
              <a:rPr lang="en-US" altLang="zh-CN" sz="1600" dirty="0"/>
              <a:t>USERNAME=</a:t>
            </a:r>
            <a:r>
              <a:rPr lang="en-US" altLang="zh-CN" sz="1600" dirty="0" smtClean="0"/>
              <a:t>ROOT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#user password md5 </a:t>
            </a:r>
            <a:endParaRPr lang="en-US" altLang="zh-CN" sz="1600" dirty="0"/>
          </a:p>
          <a:p>
            <a:r>
              <a:rPr lang="en-US" altLang="zh-CN" sz="1600" dirty="0"/>
              <a:t>PASSWORD=</a:t>
            </a:r>
            <a:r>
              <a:rPr lang="en-US" altLang="zh-CN" sz="1600" dirty="0" smtClean="0"/>
              <a:t>e10adc3949ba59abbe56e057f20f883e</a:t>
            </a:r>
          </a:p>
          <a:p>
            <a:endParaRPr lang="en-US" altLang="zh-CN" sz="1600" dirty="0" smtClean="0"/>
          </a:p>
          <a:p>
            <a:r>
              <a:rPr lang="en-US" altLang="zh-CN" sz="1600" dirty="0"/>
              <a:t>#Cluster configuration, multiple servers separated by commas</a:t>
            </a:r>
            <a:endParaRPr lang="en-US" altLang="zh-CN" sz="1600" dirty="0"/>
          </a:p>
          <a:p>
            <a:r>
              <a:rPr lang="en-US" altLang="zh-CN" sz="1600" dirty="0"/>
              <a:t>CLUSTER=127.0.0.1:7777,127.0.0.1:8888,127.0.0.1:9999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247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SQL-like language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68731" y="1577379"/>
            <a:ext cx="2707270" cy="5908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smtClean="0"/>
              <a:t>CREATE TABLE XXXX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68730" y="2476151"/>
            <a:ext cx="6784888" cy="59087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smtClean="0"/>
              <a:t>INSERT INTO &lt;TABLE NAME&gt;(A,B,C….) VALUES(1,X,Y…. )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68731" y="3290292"/>
            <a:ext cx="5715349" cy="59087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smtClean="0"/>
              <a:t>UPDATE &lt;TABLE NAME&gt; SET B=Y WHERE A=1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68731" y="4165857"/>
            <a:ext cx="5715349" cy="59087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smtClean="0"/>
              <a:t>DELETE FROM &lt;TABLE NAME&gt; WHERE A=1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68731" y="5031210"/>
            <a:ext cx="7297374" cy="59087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smtClean="0"/>
              <a:t>SELECT A,B,C FROM &lt;TABLE NAME&gt; WHERE A=1,2,3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68731" y="5818121"/>
            <a:ext cx="2707270" cy="5908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smtClean="0"/>
              <a:t>DROP TABLE 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61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141</TotalTime>
  <Words>696</Words>
  <Application>Microsoft Macintosh PowerPoint</Application>
  <PresentationFormat>全屏显示(4:3)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微风</vt:lpstr>
      <vt:lpstr>J7Cache</vt:lpstr>
      <vt:lpstr>About J7Cache</vt:lpstr>
      <vt:lpstr>PowerPoint 演示文稿</vt:lpstr>
      <vt:lpstr>Multi-Master Multi-Slave single set of clusters</vt:lpstr>
      <vt:lpstr>Multi-Master Multi-Slave clusters</vt:lpstr>
      <vt:lpstr>Data Persistence </vt:lpstr>
      <vt:lpstr>Support for persistent on “server.properties”</vt:lpstr>
      <vt:lpstr>Other parameters of the configuration file “server.properties”</vt:lpstr>
      <vt:lpstr>SQL-like language</vt:lpstr>
      <vt:lpstr>SQL-like language</vt:lpstr>
      <vt:lpstr>JDBC</vt:lpstr>
      <vt:lpstr>JDBC</vt:lpstr>
      <vt:lpstr>J7Cache used in any computing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J7Cache</dc:title>
  <dc:creator>kexi lee</dc:creator>
  <cp:lastModifiedBy>kexi lee</cp:lastModifiedBy>
  <cp:revision>204</cp:revision>
  <dcterms:created xsi:type="dcterms:W3CDTF">2014-08-03T09:40:25Z</dcterms:created>
  <dcterms:modified xsi:type="dcterms:W3CDTF">2014-08-06T14:47:04Z</dcterms:modified>
</cp:coreProperties>
</file>