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84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4B693-8384-46B2-972E-9CBA9342F28D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D7060-53F1-4F7B-986E-F19C30B6A0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D7060-53F1-4F7B-986E-F19C30B6A039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2297-515E-4C33-B317-7DFF2125C44C}" type="datetimeFigureOut">
              <a:rPr lang="de-DE" smtClean="0"/>
              <a:pPr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D973-FC36-407B-9AB1-7D4ED81C51A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Objekt 49"/>
          <p:cNvGraphicFramePr>
            <a:graphicFrameLocks noChangeAspect="1"/>
          </p:cNvGraphicFramePr>
          <p:nvPr/>
        </p:nvGraphicFramePr>
        <p:xfrm>
          <a:off x="2816805" y="4807635"/>
          <a:ext cx="3517900" cy="736600"/>
        </p:xfrm>
        <a:graphic>
          <a:graphicData uri="http://schemas.openxmlformats.org/presentationml/2006/ole">
            <p:oleObj spid="_x0000_s1026" name="Formel" r:id="rId4" imgW="3517560" imgH="736560" progId="Equation.3">
              <p:embed/>
            </p:oleObj>
          </a:graphicData>
        </a:graphic>
      </p:graphicFrame>
      <p:sp>
        <p:nvSpPr>
          <p:cNvPr id="83" name="Rechteck 82"/>
          <p:cNvSpPr/>
          <p:nvPr/>
        </p:nvSpPr>
        <p:spPr>
          <a:xfrm>
            <a:off x="58478" y="0"/>
            <a:ext cx="893748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0504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Grafik 5" descr="RF-ConstructTree.jpg"/>
          <p:cNvPicPr>
            <a:picLocks noChangeAspect="1"/>
          </p:cNvPicPr>
          <p:nvPr/>
        </p:nvPicPr>
        <p:blipFill>
          <a:blip r:embed="rId5" cstate="print"/>
          <a:srcRect l="23389" t="42552" r="54838" b="1587"/>
          <a:stretch>
            <a:fillRect/>
          </a:stretch>
        </p:blipFill>
        <p:spPr>
          <a:xfrm>
            <a:off x="2563140" y="-244320"/>
            <a:ext cx="1468800" cy="1224000"/>
          </a:xfrm>
          <a:prstGeom prst="rect">
            <a:avLst/>
          </a:prstGeom>
        </p:spPr>
      </p:pic>
      <p:pic>
        <p:nvPicPr>
          <p:cNvPr id="7" name="Grafik 6" descr="RF-ConstructTree.jpg"/>
          <p:cNvPicPr>
            <a:picLocks noChangeAspect="1"/>
          </p:cNvPicPr>
          <p:nvPr/>
        </p:nvPicPr>
        <p:blipFill>
          <a:blip r:embed="rId5" cstate="print"/>
          <a:srcRect l="53629" t="42552" r="24599" b="1587"/>
          <a:stretch>
            <a:fillRect/>
          </a:stretch>
        </p:blipFill>
        <p:spPr>
          <a:xfrm>
            <a:off x="4948405" y="-235455"/>
            <a:ext cx="1468800" cy="1224000"/>
          </a:xfrm>
          <a:prstGeom prst="rect">
            <a:avLst/>
          </a:prstGeom>
        </p:spPr>
      </p:pic>
      <p:pic>
        <p:nvPicPr>
          <p:cNvPr id="8" name="Grafik 7" descr="RF-ConstructTree.jpg"/>
          <p:cNvPicPr>
            <a:picLocks noChangeAspect="1"/>
          </p:cNvPicPr>
          <p:nvPr/>
        </p:nvPicPr>
        <p:blipFill>
          <a:blip r:embed="rId5" cstate="print"/>
          <a:srcRect l="82659" t="42552" b="1587"/>
          <a:stretch>
            <a:fillRect/>
          </a:stretch>
        </p:blipFill>
        <p:spPr>
          <a:xfrm>
            <a:off x="7272567" y="-244320"/>
            <a:ext cx="1169863" cy="1224000"/>
          </a:xfrm>
          <a:prstGeom prst="rect">
            <a:avLst/>
          </a:prstGeom>
        </p:spPr>
      </p:pic>
      <p:pic>
        <p:nvPicPr>
          <p:cNvPr id="14" name="Grafik 13" descr="RF-ConstructTree.jpg"/>
          <p:cNvPicPr>
            <a:picLocks noChangeAspect="1"/>
          </p:cNvPicPr>
          <p:nvPr/>
        </p:nvPicPr>
        <p:blipFill>
          <a:blip r:embed="rId5" cstate="print"/>
          <a:srcRect t="40690" r="84020" b="3448"/>
          <a:stretch>
            <a:fillRect/>
          </a:stretch>
        </p:blipFill>
        <p:spPr>
          <a:xfrm>
            <a:off x="658621" y="-235455"/>
            <a:ext cx="1078064" cy="1224000"/>
          </a:xfrm>
          <a:prstGeom prst="rect">
            <a:avLst/>
          </a:prstGeom>
        </p:spPr>
      </p:pic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0" y="971954"/>
          <a:ext cx="2052000" cy="2511425"/>
        </p:xfrm>
        <a:graphic>
          <a:graphicData uri="http://schemas.openxmlformats.org/drawingml/2006/table">
            <a:tbl>
              <a:tblPr/>
              <a:tblGrid>
                <a:gridCol w="392771"/>
                <a:gridCol w="425835"/>
                <a:gridCol w="426838"/>
                <a:gridCol w="380721"/>
                <a:gridCol w="425835"/>
              </a:tblGrid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2200" b="1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err="1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2200" b="1" baseline="-25000" dirty="0" err="1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/>
                      <a:srcRect/>
                      <a:tile tx="0" ty="0" sx="100000" sy="100000" flip="none" algn="tl"/>
                    </a:blip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smtClean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0" y="2483895"/>
            <a:ext cx="440313" cy="2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de-DE" sz="1400" b="1" dirty="0" smtClean="0"/>
              <a:t>…</a:t>
            </a:r>
            <a:endParaRPr lang="de-DE" sz="1400" b="1" dirty="0"/>
          </a:p>
        </p:txBody>
      </p:sp>
      <p:graphicFrame>
        <p:nvGraphicFramePr>
          <p:cNvPr id="23" name="Tabelle 22"/>
          <p:cNvGraphicFramePr>
            <a:graphicFrameLocks noGrp="1"/>
          </p:cNvGraphicFramePr>
          <p:nvPr/>
        </p:nvGraphicFramePr>
        <p:xfrm>
          <a:off x="2141730" y="971954"/>
          <a:ext cx="2052000" cy="2511425"/>
        </p:xfrm>
        <a:graphic>
          <a:graphicData uri="http://schemas.openxmlformats.org/drawingml/2006/table">
            <a:tbl>
              <a:tblPr/>
              <a:tblGrid>
                <a:gridCol w="384322"/>
                <a:gridCol w="416673"/>
                <a:gridCol w="417659"/>
                <a:gridCol w="416673"/>
                <a:gridCol w="416673"/>
              </a:tblGrid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2200" b="1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err="1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2200" b="1" baseline="-25000" dirty="0" err="1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smtClean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smtClean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24" name="Textfeld 23"/>
          <p:cNvSpPr txBox="1"/>
          <p:nvPr/>
        </p:nvSpPr>
        <p:spPr>
          <a:xfrm>
            <a:off x="2096725" y="2438890"/>
            <a:ext cx="440313" cy="2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de-DE" sz="1400" b="1" dirty="0" smtClean="0"/>
              <a:t>…</a:t>
            </a:r>
            <a:endParaRPr lang="de-DE" sz="1400" b="1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/>
        </p:nvGraphicFramePr>
        <p:xfrm>
          <a:off x="4572000" y="971954"/>
          <a:ext cx="2052000" cy="2511425"/>
        </p:xfrm>
        <a:graphic>
          <a:graphicData uri="http://schemas.openxmlformats.org/drawingml/2006/table">
            <a:tbl>
              <a:tblPr/>
              <a:tblGrid>
                <a:gridCol w="384322"/>
                <a:gridCol w="416674"/>
                <a:gridCol w="417656"/>
                <a:gridCol w="416674"/>
                <a:gridCol w="416674"/>
              </a:tblGrid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2200" b="1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err="1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2200" b="1" baseline="-25000" dirty="0" err="1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smtClean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smtClean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7091999" y="971954"/>
          <a:ext cx="2052001" cy="2511425"/>
        </p:xfrm>
        <a:graphic>
          <a:graphicData uri="http://schemas.openxmlformats.org/drawingml/2006/table">
            <a:tbl>
              <a:tblPr/>
              <a:tblGrid>
                <a:gridCol w="331704"/>
                <a:gridCol w="429821"/>
                <a:gridCol w="430834"/>
                <a:gridCol w="429821"/>
                <a:gridCol w="429821"/>
              </a:tblGrid>
              <a:tr h="292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2200" b="1" baseline="-25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err="1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de-DE" sz="2200" b="1" baseline="-25000" dirty="0" err="1"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 smtClean="0">
                          <a:latin typeface="Calibri"/>
                          <a:ea typeface="Calibri"/>
                          <a:cs typeface="Times New Roman"/>
                        </a:rPr>
                        <a:t>…</a:t>
                      </a:r>
                      <a:endParaRPr lang="de-DE" sz="2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wordArtVert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200" b="1" dirty="0"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28" name="Textfeld 27"/>
          <p:cNvSpPr txBox="1"/>
          <p:nvPr/>
        </p:nvSpPr>
        <p:spPr>
          <a:xfrm>
            <a:off x="7092280" y="2483895"/>
            <a:ext cx="440313" cy="2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de-DE" sz="1400" b="1" dirty="0" smtClean="0"/>
              <a:t>…</a:t>
            </a:r>
            <a:endParaRPr lang="de-DE" sz="1400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572000" y="2528900"/>
            <a:ext cx="440313" cy="2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de-DE" sz="1400" b="1" dirty="0" smtClean="0"/>
              <a:t>…</a:t>
            </a:r>
            <a:endParaRPr lang="de-DE" sz="14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15319" y="3429000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/>
              <a:t>err</a:t>
            </a:r>
            <a:r>
              <a:rPr lang="de-DE" sz="2600" baseline="-25000" dirty="0" smtClean="0"/>
              <a:t>1</a:t>
            </a:r>
            <a:endParaRPr lang="de-DE" sz="2600" baseline="-25000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-40504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-40504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82" name="Gruppieren 81"/>
          <p:cNvGrpSpPr/>
          <p:nvPr/>
        </p:nvGrpSpPr>
        <p:grpSpPr>
          <a:xfrm>
            <a:off x="-738590" y="5729770"/>
            <a:ext cx="10576176" cy="1569660"/>
            <a:chOff x="379630" y="5330555"/>
            <a:chExt cx="8805214" cy="1569660"/>
          </a:xfrm>
        </p:grpSpPr>
        <p:sp>
          <p:nvSpPr>
            <p:cNvPr id="5" name="Textfeld 4"/>
            <p:cNvSpPr txBox="1"/>
            <p:nvPr/>
          </p:nvSpPr>
          <p:spPr>
            <a:xfrm>
              <a:off x="652404" y="5330555"/>
              <a:ext cx="8532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in-</a:t>
              </a:r>
              <a:r>
                <a:rPr lang="de-DE" sz="2400" dirty="0" err="1" smtClean="0"/>
                <a:t>bag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observations</a:t>
              </a:r>
              <a:r>
                <a:rPr lang="de-DE" sz="2400" dirty="0" smtClean="0"/>
                <a:t>, </a:t>
              </a:r>
              <a:r>
                <a:rPr lang="de-DE" sz="2400" dirty="0" err="1" smtClean="0"/>
                <a:t>used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to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build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the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trees</a:t>
              </a:r>
              <a:r>
                <a:rPr lang="de-DE" sz="2400" dirty="0" smtClean="0"/>
                <a:t>  (</a:t>
              </a:r>
              <a:r>
                <a:rPr lang="de-DE" sz="2400" dirty="0" err="1" smtClean="0"/>
                <a:t>Remember</a:t>
              </a:r>
              <a:r>
                <a:rPr lang="de-DE" sz="2400" dirty="0" smtClean="0"/>
                <a:t>: The same </a:t>
              </a:r>
              <a:r>
                <a:rPr lang="de-DE" sz="2400" dirty="0" err="1" smtClean="0"/>
                <a:t>observation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can</a:t>
              </a:r>
              <a:r>
                <a:rPr lang="de-DE" sz="2400" dirty="0" smtClean="0"/>
                <a:t> enter   </a:t>
              </a:r>
              <a:r>
                <a:rPr lang="de-DE" sz="2400" dirty="0" err="1" smtClean="0"/>
                <a:t>the</a:t>
              </a:r>
              <a:r>
                <a:rPr lang="de-DE" sz="2400" dirty="0" smtClean="0"/>
                <a:t> in-</a:t>
              </a:r>
              <a:r>
                <a:rPr lang="de-DE" sz="2400" dirty="0" err="1" smtClean="0"/>
                <a:t>bag</a:t>
              </a:r>
              <a:r>
                <a:rPr lang="de-DE" sz="2400" dirty="0" smtClean="0"/>
                <a:t> sample </a:t>
              </a:r>
              <a:r>
                <a:rPr lang="de-DE" sz="2400" dirty="0" err="1" smtClean="0"/>
                <a:t>more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than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once</a:t>
              </a:r>
              <a:r>
                <a:rPr lang="de-DE" sz="2400" dirty="0" smtClean="0"/>
                <a:t>.)</a:t>
              </a:r>
            </a:p>
            <a:p>
              <a:r>
                <a:rPr lang="de-DE" sz="2400" dirty="0" smtClean="0"/>
                <a:t>out-</a:t>
              </a:r>
              <a:r>
                <a:rPr lang="de-DE" sz="2400" dirty="0" err="1" smtClean="0"/>
                <a:t>of</a:t>
              </a:r>
              <a:r>
                <a:rPr lang="de-DE" sz="2400" dirty="0" smtClean="0"/>
                <a:t>-</a:t>
              </a:r>
              <a:r>
                <a:rPr lang="de-DE" sz="2400" dirty="0" err="1" smtClean="0"/>
                <a:t>bag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observations</a:t>
              </a:r>
              <a:r>
                <a:rPr lang="de-DE" sz="2400" dirty="0" smtClean="0"/>
                <a:t> (</a:t>
              </a:r>
              <a:r>
                <a:rPr lang="de-DE" sz="2400" dirty="0" err="1" smtClean="0"/>
                <a:t>OOB</a:t>
              </a:r>
              <a:r>
                <a:rPr lang="de-DE" sz="2400" baseline="-25000" dirty="0" err="1" smtClean="0"/>
                <a:t>m</a:t>
              </a:r>
              <a:r>
                <a:rPr lang="de-DE" sz="2400" dirty="0" smtClean="0"/>
                <a:t>), </a:t>
              </a:r>
              <a:r>
                <a:rPr lang="de-DE" sz="2400" dirty="0" err="1" smtClean="0"/>
                <a:t>used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to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evaluate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prediction</a:t>
              </a:r>
              <a:r>
                <a:rPr lang="de-DE" sz="2400" dirty="0" smtClean="0"/>
                <a:t> </a:t>
              </a:r>
              <a:r>
                <a:rPr lang="de-DE" sz="2400" dirty="0" err="1" smtClean="0"/>
                <a:t>performance</a:t>
              </a:r>
              <a:r>
                <a:rPr lang="de-DE" sz="2400" dirty="0" smtClean="0"/>
                <a:t>  (</a:t>
              </a:r>
              <a:r>
                <a:rPr lang="de-DE" sz="2400" dirty="0" err="1" smtClean="0"/>
                <a:t>err</a:t>
              </a:r>
              <a:r>
                <a:rPr lang="de-DE" sz="2400" baseline="-25000" dirty="0" err="1" smtClean="0"/>
                <a:t>m</a:t>
              </a:r>
              <a:r>
                <a:rPr lang="de-DE" sz="2400" dirty="0" smtClean="0"/>
                <a:t>)</a:t>
              </a:r>
              <a:endParaRPr lang="de-DE" sz="2400" dirty="0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379630" y="5481809"/>
              <a:ext cx="270030" cy="18002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386535" y="6219475"/>
              <a:ext cx="270030" cy="180020"/>
            </a:xfrm>
            <a:prstGeom prst="rect">
              <a:avLst/>
            </a:prstGeom>
            <a:blipFill>
              <a:blip r:embed="rId7" cstate="print"/>
              <a:tile tx="0" ty="0" sx="100000" sy="100000" flip="none" algn="tl"/>
            </a:blip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4" name="Rechteck 83"/>
          <p:cNvSpPr/>
          <p:nvPr/>
        </p:nvSpPr>
        <p:spPr>
          <a:xfrm>
            <a:off x="566555" y="-621450"/>
            <a:ext cx="1008000" cy="40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</a:rPr>
              <a:t>Tree</a:t>
            </a:r>
            <a:r>
              <a:rPr lang="de-DE" sz="2600" dirty="0" smtClean="0">
                <a:solidFill>
                  <a:schemeClr val="tx1"/>
                </a:solidFill>
              </a:rPr>
              <a:t> 1</a:t>
            </a:r>
            <a:endParaRPr lang="de-DE" sz="26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798915" y="-621450"/>
            <a:ext cx="1008000" cy="40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</a:rPr>
              <a:t>Tree</a:t>
            </a:r>
            <a:r>
              <a:rPr lang="de-DE" sz="2600" dirty="0" smtClean="0">
                <a:solidFill>
                  <a:schemeClr val="tx1"/>
                </a:solidFill>
              </a:rPr>
              <a:t> 2</a:t>
            </a:r>
            <a:endParaRPr lang="de-DE" sz="26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289956" y="-621450"/>
            <a:ext cx="1008000" cy="40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</a:rPr>
              <a:t>Tree</a:t>
            </a:r>
            <a:r>
              <a:rPr lang="de-DE" sz="2600" dirty="0" smtClean="0">
                <a:solidFill>
                  <a:schemeClr val="tx1"/>
                </a:solidFill>
              </a:rPr>
              <a:t> 3</a:t>
            </a:r>
            <a:endParaRPr lang="de-DE" sz="2600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317305" y="-621450"/>
            <a:ext cx="1152000" cy="40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dirty="0" err="1" smtClean="0">
                <a:solidFill>
                  <a:schemeClr val="tx1"/>
                </a:solidFill>
              </a:rPr>
              <a:t>Tree</a:t>
            </a:r>
            <a:r>
              <a:rPr lang="de-DE" sz="2600" dirty="0" smtClean="0">
                <a:solidFill>
                  <a:schemeClr val="tx1"/>
                </a:solidFill>
              </a:rPr>
              <a:t> M</a:t>
            </a:r>
            <a:endParaRPr lang="de-DE" sz="2600" dirty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774173" y="3429000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/>
              <a:t>err</a:t>
            </a:r>
            <a:r>
              <a:rPr lang="de-DE" sz="2600" baseline="-25000" dirty="0" smtClean="0"/>
              <a:t>2</a:t>
            </a:r>
            <a:endParaRPr lang="de-DE" sz="2600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5202150" y="3431612"/>
            <a:ext cx="72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/>
              <a:t>err</a:t>
            </a:r>
            <a:r>
              <a:rPr lang="de-DE" sz="2600" baseline="-25000" dirty="0" smtClean="0"/>
              <a:t>3</a:t>
            </a:r>
            <a:endParaRPr lang="de-DE" sz="2600" baseline="-25000" dirty="0"/>
          </a:p>
        </p:txBody>
      </p:sp>
      <p:sp>
        <p:nvSpPr>
          <p:cNvPr id="44" name="Textfeld 43"/>
          <p:cNvSpPr txBox="1"/>
          <p:nvPr/>
        </p:nvSpPr>
        <p:spPr>
          <a:xfrm>
            <a:off x="7722430" y="3429000"/>
            <a:ext cx="7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err="1" smtClean="0"/>
              <a:t>err</a:t>
            </a:r>
            <a:r>
              <a:rPr lang="de-DE" sz="2600" baseline="-25000" dirty="0" err="1" smtClean="0"/>
              <a:t>M</a:t>
            </a:r>
            <a:endParaRPr lang="de-DE" sz="2600" baseline="-25000" dirty="0"/>
          </a:p>
        </p:txBody>
      </p:sp>
      <p:graphicFrame>
        <p:nvGraphicFramePr>
          <p:cNvPr id="51" name="Objekt 50"/>
          <p:cNvGraphicFramePr>
            <a:graphicFrameLocks noChangeAspect="1"/>
          </p:cNvGraphicFramePr>
          <p:nvPr/>
        </p:nvGraphicFramePr>
        <p:xfrm>
          <a:off x="3536885" y="4239090"/>
          <a:ext cx="2476500" cy="368300"/>
        </p:xfrm>
        <a:graphic>
          <a:graphicData uri="http://schemas.openxmlformats.org/presentationml/2006/ole">
            <p:oleObj spid="_x0000_s1027" name="Formel" r:id="rId8" imgW="2476440" imgH="368280" progId="Equation.3">
              <p:embed/>
            </p:oleObj>
          </a:graphicData>
        </a:graphic>
      </p:graphicFrame>
      <p:sp>
        <p:nvSpPr>
          <p:cNvPr id="72" name="Geschweifte Klammer rechts 71"/>
          <p:cNvSpPr/>
          <p:nvPr/>
        </p:nvSpPr>
        <p:spPr>
          <a:xfrm rot="5400000">
            <a:off x="4369478" y="121132"/>
            <a:ext cx="540059" cy="769585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Bildschirmpräsentation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Maria Erdmann</dc:creator>
  <cp:lastModifiedBy>Maria Erdmann</cp:lastModifiedBy>
  <cp:revision>35</cp:revision>
  <dcterms:created xsi:type="dcterms:W3CDTF">2017-05-09T19:39:52Z</dcterms:created>
  <dcterms:modified xsi:type="dcterms:W3CDTF">2017-05-11T21:28:54Z</dcterms:modified>
</cp:coreProperties>
</file>