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-1470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1434-2502-4A1C-9BA9-83CFCE223143}" type="datetimeFigureOut">
              <a:rPr lang="de-DE" smtClean="0"/>
              <a:pPr/>
              <a:t>24.05.2017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BBA3-D92A-4368-AE4C-25DA27AD2BA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1434-2502-4A1C-9BA9-83CFCE223143}" type="datetimeFigureOut">
              <a:rPr lang="de-DE" smtClean="0"/>
              <a:pPr/>
              <a:t>24.05.2017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BBA3-D92A-4368-AE4C-25DA27AD2BA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1434-2502-4A1C-9BA9-83CFCE223143}" type="datetimeFigureOut">
              <a:rPr lang="de-DE" smtClean="0"/>
              <a:pPr/>
              <a:t>24.05.2017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BBA3-D92A-4368-AE4C-25DA27AD2BA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1434-2502-4A1C-9BA9-83CFCE223143}" type="datetimeFigureOut">
              <a:rPr lang="de-DE" smtClean="0"/>
              <a:pPr/>
              <a:t>24.05.2017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BBA3-D92A-4368-AE4C-25DA27AD2BA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1434-2502-4A1C-9BA9-83CFCE223143}" type="datetimeFigureOut">
              <a:rPr lang="de-DE" smtClean="0"/>
              <a:pPr/>
              <a:t>24.05.2017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BBA3-D92A-4368-AE4C-25DA27AD2BA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1434-2502-4A1C-9BA9-83CFCE223143}" type="datetimeFigureOut">
              <a:rPr lang="de-DE" smtClean="0"/>
              <a:pPr/>
              <a:t>24.05.2017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BBA3-D92A-4368-AE4C-25DA27AD2BA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1434-2502-4A1C-9BA9-83CFCE223143}" type="datetimeFigureOut">
              <a:rPr lang="de-DE" smtClean="0"/>
              <a:pPr/>
              <a:t>24.05.2017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BBA3-D92A-4368-AE4C-25DA27AD2BA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1434-2502-4A1C-9BA9-83CFCE223143}" type="datetimeFigureOut">
              <a:rPr lang="de-DE" smtClean="0"/>
              <a:pPr/>
              <a:t>24.05.2017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BBA3-D92A-4368-AE4C-25DA27AD2BA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1434-2502-4A1C-9BA9-83CFCE223143}" type="datetimeFigureOut">
              <a:rPr lang="de-DE" smtClean="0"/>
              <a:pPr/>
              <a:t>24.05.2017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BBA3-D92A-4368-AE4C-25DA27AD2BA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1434-2502-4A1C-9BA9-83CFCE223143}" type="datetimeFigureOut">
              <a:rPr lang="de-DE" smtClean="0"/>
              <a:pPr/>
              <a:t>24.05.2017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BBA3-D92A-4368-AE4C-25DA27AD2BA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1434-2502-4A1C-9BA9-83CFCE223143}" type="datetimeFigureOut">
              <a:rPr lang="de-DE" smtClean="0"/>
              <a:pPr/>
              <a:t>24.05.2017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BBA3-D92A-4368-AE4C-25DA27AD2BA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91434-2502-4A1C-9BA9-83CFCE223143}" type="datetimeFigureOut">
              <a:rPr lang="de-DE" smtClean="0"/>
              <a:pPr/>
              <a:t>24.05.2017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1BBA3-D92A-4368-AE4C-25DA27AD2BA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7.bin"/><Relationship Id="rId5" Type="http://schemas.openxmlformats.org/officeDocument/2006/relationships/image" Target="../media/image8.jpeg"/><Relationship Id="rId10" Type="http://schemas.openxmlformats.org/officeDocument/2006/relationships/oleObject" Target="../embeddings/oleObject6.bin"/><Relationship Id="rId4" Type="http://schemas.openxmlformats.org/officeDocument/2006/relationships/image" Target="../media/image7.jpeg"/><Relationship Id="rId9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3168000" y="-215120"/>
          <a:ext cx="2808000" cy="2347976"/>
        </p:xfrm>
        <a:graphic>
          <a:graphicData uri="http://schemas.openxmlformats.org/drawingml/2006/table">
            <a:tbl>
              <a:tblPr/>
              <a:tblGrid>
                <a:gridCol w="360000"/>
                <a:gridCol w="576000"/>
                <a:gridCol w="576000"/>
                <a:gridCol w="576000"/>
                <a:gridCol w="360000"/>
                <a:gridCol w="360000"/>
              </a:tblGrid>
              <a:tr h="2486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mbria" pitchFamily="18" charset="0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de-DE" sz="1800" baseline="-25000" dirty="0">
                          <a:latin typeface="Cambria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de-DE" sz="1800" dirty="0"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mbria" pitchFamily="18" charset="0"/>
                          <a:ea typeface="Calibri"/>
                          <a:cs typeface="Times New Roman"/>
                        </a:rPr>
                        <a:t>…</a:t>
                      </a:r>
                      <a:endParaRPr lang="de-DE" sz="1800" dirty="0"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err="1">
                          <a:latin typeface="Cambria" pitchFamily="18" charset="0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de-DE" sz="1800" baseline="-25000" dirty="0" err="1">
                          <a:latin typeface="Cambria" pitchFamily="18" charset="0"/>
                          <a:ea typeface="Calibri"/>
                          <a:cs typeface="Times New Roman"/>
                        </a:rPr>
                        <a:t>p</a:t>
                      </a:r>
                      <a:endParaRPr lang="de-DE" sz="1800" dirty="0"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mbria" pitchFamily="18" charset="0"/>
                          <a:ea typeface="Calibri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6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libri"/>
                          <a:ea typeface="Calibri"/>
                          <a:cs typeface="Times New Roman"/>
                        </a:rPr>
                        <a:t>1.4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6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6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latin typeface="Calibri"/>
                          <a:ea typeface="Calibri"/>
                          <a:cs typeface="Times New Roman"/>
                        </a:rPr>
                        <a:t>1.55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6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libri"/>
                          <a:ea typeface="Calibri"/>
                          <a:cs typeface="Times New Roman"/>
                        </a:rPr>
                        <a:t>1.72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6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latin typeface="Calibri"/>
                          <a:ea typeface="Calibri"/>
                          <a:cs typeface="Times New Roman"/>
                        </a:rPr>
                        <a:t>1.89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6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libri"/>
                          <a:ea typeface="Calibri"/>
                          <a:cs typeface="Times New Roman"/>
                        </a:rPr>
                        <a:t>…</a:t>
                      </a: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wordArtVert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6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latin typeface="Calibri"/>
                          <a:ea typeface="Calibri"/>
                          <a:cs typeface="Times New Roman"/>
                        </a:rPr>
                        <a:t>2.01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5632450" y="-140820"/>
          <a:ext cx="192088" cy="287338"/>
        </p:xfrm>
        <a:graphic>
          <a:graphicData uri="http://schemas.openxmlformats.org/presentationml/2006/ole">
            <p:oleObj spid="_x0000_s11267" name="Formel" r:id="rId3" imgW="190440" imgH="291960" progId="Equation.3">
              <p:embed/>
            </p:oleObj>
          </a:graphicData>
        </a:graphic>
      </p:graphicFrame>
      <p:pic>
        <p:nvPicPr>
          <p:cNvPr id="13" name="Grafik 12" descr="RF-ConstructTree.jpg"/>
          <p:cNvPicPr>
            <a:picLocks noChangeAspect="1"/>
          </p:cNvPicPr>
          <p:nvPr/>
        </p:nvPicPr>
        <p:blipFill>
          <a:blip r:embed="rId4" cstate="print"/>
          <a:srcRect t="42552" r="83868" b="12759"/>
          <a:stretch>
            <a:fillRect/>
          </a:stretch>
        </p:blipFill>
        <p:spPr>
          <a:xfrm>
            <a:off x="1523429" y="1628800"/>
            <a:ext cx="960339" cy="864096"/>
          </a:xfrm>
          <a:prstGeom prst="rect">
            <a:avLst/>
          </a:prstGeom>
        </p:spPr>
      </p:pic>
      <p:graphicFrame>
        <p:nvGraphicFramePr>
          <p:cNvPr id="14" name="Tabelle 13"/>
          <p:cNvGraphicFramePr>
            <a:graphicFrameLocks noGrp="1"/>
          </p:cNvGraphicFramePr>
          <p:nvPr/>
        </p:nvGraphicFramePr>
        <p:xfrm>
          <a:off x="-324544" y="2924944"/>
          <a:ext cx="2052000" cy="2347976"/>
        </p:xfrm>
        <a:graphic>
          <a:graphicData uri="http://schemas.openxmlformats.org/drawingml/2006/table">
            <a:tbl>
              <a:tblPr/>
              <a:tblGrid>
                <a:gridCol w="252000"/>
                <a:gridCol w="576000"/>
                <a:gridCol w="360000"/>
                <a:gridCol w="360000"/>
                <a:gridCol w="252000"/>
                <a:gridCol w="252000"/>
              </a:tblGrid>
              <a:tr h="2923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mbria" pitchFamily="18" charset="0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de-DE" sz="1800" baseline="-25000" dirty="0">
                          <a:latin typeface="Cambria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de-DE" sz="1800" dirty="0"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mbria" pitchFamily="18" charset="0"/>
                          <a:ea typeface="Calibri"/>
                          <a:cs typeface="Times New Roman"/>
                        </a:rPr>
                        <a:t>…</a:t>
                      </a:r>
                      <a:endParaRPr lang="de-DE" sz="1800" dirty="0"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err="1">
                          <a:latin typeface="Cambria" pitchFamily="18" charset="0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de-DE" sz="1800" baseline="-25000" dirty="0" err="1">
                          <a:latin typeface="Cambria" pitchFamily="18" charset="0"/>
                          <a:ea typeface="Calibri"/>
                          <a:cs typeface="Times New Roman"/>
                        </a:rPr>
                        <a:t>p</a:t>
                      </a:r>
                      <a:endParaRPr lang="de-DE" sz="1800" dirty="0"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mbria" pitchFamily="18" charset="0"/>
                          <a:ea typeface="Calibri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3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libri"/>
                          <a:ea typeface="Calibri"/>
                          <a:cs typeface="Times New Roman"/>
                        </a:rPr>
                        <a:t>1.4</a:t>
                      </a: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2923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2923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libri"/>
                          <a:ea typeface="Calibri"/>
                          <a:cs typeface="Times New Roman"/>
                        </a:rPr>
                        <a:t>1.55</a:t>
                      </a: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</a:tr>
              <a:tr h="2923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libri"/>
                          <a:ea typeface="Calibri"/>
                          <a:cs typeface="Times New Roman"/>
                        </a:rPr>
                        <a:t>1.72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</a:tr>
              <a:tr h="2923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libri"/>
                          <a:ea typeface="Calibri"/>
                          <a:cs typeface="Times New Roman"/>
                        </a:rPr>
                        <a:t>1.89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2923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libri"/>
                          <a:ea typeface="Calibri"/>
                          <a:cs typeface="Times New Roman"/>
                        </a:rPr>
                        <a:t>…</a:t>
                      </a: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wordArtVert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3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libri"/>
                          <a:ea typeface="Calibri"/>
                          <a:cs typeface="Times New Roman"/>
                        </a:rPr>
                        <a:t>2.01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/>
        </p:nvGraphicFramePr>
        <p:xfrm>
          <a:off x="1522289" y="2987675"/>
          <a:ext cx="174625" cy="220663"/>
        </p:xfrm>
        <a:graphic>
          <a:graphicData uri="http://schemas.openxmlformats.org/presentationml/2006/ole">
            <p:oleObj spid="_x0000_s11271" name="Formel" r:id="rId6" imgW="190440" imgH="291960" progId="Equation.3">
              <p:embed/>
            </p:oleObj>
          </a:graphicData>
        </a:graphic>
      </p:graphicFrame>
      <p:graphicFrame>
        <p:nvGraphicFramePr>
          <p:cNvPr id="22" name="Tabelle 21"/>
          <p:cNvGraphicFramePr>
            <a:graphicFrameLocks noGrp="1"/>
          </p:cNvGraphicFramePr>
          <p:nvPr/>
        </p:nvGraphicFramePr>
        <p:xfrm>
          <a:off x="2196108" y="2924944"/>
          <a:ext cx="2052000" cy="2347976"/>
        </p:xfrm>
        <a:graphic>
          <a:graphicData uri="http://schemas.openxmlformats.org/drawingml/2006/table">
            <a:tbl>
              <a:tblPr/>
              <a:tblGrid>
                <a:gridCol w="252000"/>
                <a:gridCol w="576000"/>
                <a:gridCol w="360000"/>
                <a:gridCol w="360000"/>
                <a:gridCol w="252000"/>
                <a:gridCol w="252000"/>
              </a:tblGrid>
              <a:tr h="1707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 smtClean="0">
                          <a:latin typeface="Cambria" pitchFamily="18" charset="0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de-DE" sz="1800" b="0" baseline="-25000" dirty="0" smtClean="0">
                          <a:latin typeface="Cambria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de-DE" sz="1800" b="0" dirty="0"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 smtClean="0">
                          <a:latin typeface="Cambria" pitchFamily="18" charset="0"/>
                          <a:ea typeface="Calibri"/>
                          <a:cs typeface="Times New Roman"/>
                        </a:rPr>
                        <a:t>…</a:t>
                      </a:r>
                      <a:endParaRPr lang="de-DE" sz="1800" b="0" dirty="0"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 err="1">
                          <a:latin typeface="Cambria" pitchFamily="18" charset="0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de-DE" sz="1800" b="0" baseline="-25000" dirty="0" err="1">
                          <a:latin typeface="Cambria" pitchFamily="18" charset="0"/>
                          <a:ea typeface="Calibri"/>
                          <a:cs typeface="Times New Roman"/>
                        </a:rPr>
                        <a:t>p</a:t>
                      </a:r>
                      <a:endParaRPr lang="de-DE" sz="1800" b="0" dirty="0"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latin typeface="Cambria" pitchFamily="18" charset="0"/>
                          <a:ea typeface="Calibri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7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libri"/>
                          <a:ea typeface="Calibri"/>
                          <a:cs typeface="Times New Roman"/>
                        </a:rPr>
                        <a:t>1.4</a:t>
                      </a: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1707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de-DE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1707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libri"/>
                          <a:ea typeface="Calibri"/>
                          <a:cs typeface="Times New Roman"/>
                        </a:rPr>
                        <a:t>2.01</a:t>
                      </a: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</a:tr>
              <a:tr h="1707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libri"/>
                          <a:ea typeface="Calibri"/>
                          <a:cs typeface="Times New Roman"/>
                        </a:rPr>
                        <a:t>1.55</a:t>
                      </a: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</a:tr>
              <a:tr h="1707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libri"/>
                          <a:ea typeface="Calibri"/>
                          <a:cs typeface="Times New Roman"/>
                        </a:rPr>
                        <a:t>1.89</a:t>
                      </a: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1707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 smtClean="0">
                          <a:latin typeface="Calibri"/>
                          <a:ea typeface="Calibri"/>
                          <a:cs typeface="Times New Roman"/>
                        </a:rPr>
                        <a:t>…</a:t>
                      </a:r>
                      <a:endParaRPr lang="de-DE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wordArtVert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7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libri"/>
                          <a:ea typeface="Calibri"/>
                          <a:cs typeface="Times New Roman"/>
                        </a:rPr>
                        <a:t>1.72</a:t>
                      </a: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graphicFrame>
        <p:nvGraphicFramePr>
          <p:cNvPr id="24" name="Tabelle 23"/>
          <p:cNvGraphicFramePr>
            <a:graphicFrameLocks noGrp="1"/>
          </p:cNvGraphicFramePr>
          <p:nvPr/>
        </p:nvGraphicFramePr>
        <p:xfrm>
          <a:off x="5004272" y="2924944"/>
          <a:ext cx="2016000" cy="2347976"/>
        </p:xfrm>
        <a:graphic>
          <a:graphicData uri="http://schemas.openxmlformats.org/drawingml/2006/table">
            <a:tbl>
              <a:tblPr/>
              <a:tblGrid>
                <a:gridCol w="252000"/>
                <a:gridCol w="576000"/>
                <a:gridCol w="324000"/>
                <a:gridCol w="360000"/>
                <a:gridCol w="252000"/>
                <a:gridCol w="252000"/>
              </a:tblGrid>
              <a:tr h="1707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mbria" pitchFamily="18" charset="0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de-DE" sz="1800" baseline="-25000" dirty="0">
                          <a:latin typeface="Cambria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de-DE" sz="1800" dirty="0"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mbria" pitchFamily="18" charset="0"/>
                          <a:ea typeface="Calibri"/>
                          <a:cs typeface="Times New Roman"/>
                        </a:rPr>
                        <a:t>…</a:t>
                      </a:r>
                      <a:endParaRPr lang="de-DE" sz="1800" dirty="0"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err="1">
                          <a:latin typeface="Cambria" pitchFamily="18" charset="0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de-DE" sz="1800" baseline="-25000" dirty="0" err="1">
                          <a:latin typeface="Cambria" pitchFamily="18" charset="0"/>
                          <a:ea typeface="Calibri"/>
                          <a:cs typeface="Times New Roman"/>
                        </a:rPr>
                        <a:t>p</a:t>
                      </a:r>
                      <a:endParaRPr lang="de-DE" sz="1800" dirty="0"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mbria" pitchFamily="18" charset="0"/>
                          <a:ea typeface="Calibri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7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libri"/>
                          <a:ea typeface="Calibri"/>
                          <a:cs typeface="Times New Roman"/>
                        </a:rPr>
                        <a:t>1.4</a:t>
                      </a: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</a:tr>
              <a:tr h="1707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1707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libri"/>
                          <a:ea typeface="Calibri"/>
                          <a:cs typeface="Times New Roman"/>
                        </a:rPr>
                        <a:t>1.55</a:t>
                      </a: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</a:tr>
              <a:tr h="1707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libri"/>
                          <a:ea typeface="Calibri"/>
                          <a:cs typeface="Times New Roman"/>
                        </a:rPr>
                        <a:t>1.72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1707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libri"/>
                          <a:ea typeface="Calibri"/>
                          <a:cs typeface="Times New Roman"/>
                        </a:rPr>
                        <a:t>1.89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</a:tr>
              <a:tr h="1707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libri"/>
                          <a:ea typeface="Calibri"/>
                          <a:cs typeface="Times New Roman"/>
                        </a:rPr>
                        <a:t>…</a:t>
                      </a: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wordArtVert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7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libri"/>
                          <a:ea typeface="Calibri"/>
                          <a:cs typeface="Times New Roman"/>
                        </a:rPr>
                        <a:t>2.01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elle 25"/>
          <p:cNvGraphicFramePr>
            <a:graphicFrameLocks noGrp="1"/>
          </p:cNvGraphicFramePr>
          <p:nvPr/>
        </p:nvGraphicFramePr>
        <p:xfrm>
          <a:off x="7524700" y="2924944"/>
          <a:ext cx="2052000" cy="2347976"/>
        </p:xfrm>
        <a:graphic>
          <a:graphicData uri="http://schemas.openxmlformats.org/drawingml/2006/table">
            <a:tbl>
              <a:tblPr/>
              <a:tblGrid>
                <a:gridCol w="252000"/>
                <a:gridCol w="576000"/>
                <a:gridCol w="360000"/>
                <a:gridCol w="360000"/>
                <a:gridCol w="252000"/>
                <a:gridCol w="252000"/>
              </a:tblGrid>
              <a:tr h="1707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mbria" pitchFamily="18" charset="0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de-DE" sz="1800" baseline="-25000" dirty="0">
                          <a:latin typeface="Cambria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de-DE" sz="1800" dirty="0"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mbria" pitchFamily="18" charset="0"/>
                          <a:ea typeface="Calibri"/>
                          <a:cs typeface="Times New Roman"/>
                        </a:rPr>
                        <a:t>…</a:t>
                      </a:r>
                      <a:endParaRPr lang="de-DE" sz="1800" dirty="0"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err="1">
                          <a:latin typeface="Cambria" pitchFamily="18" charset="0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de-DE" sz="1800" baseline="-25000" dirty="0" err="1">
                          <a:latin typeface="Cambria" pitchFamily="18" charset="0"/>
                          <a:ea typeface="Calibri"/>
                          <a:cs typeface="Times New Roman"/>
                        </a:rPr>
                        <a:t>p</a:t>
                      </a:r>
                      <a:endParaRPr lang="de-DE" sz="1800" dirty="0"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mbria" pitchFamily="18" charset="0"/>
                          <a:ea typeface="Calibri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7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libri"/>
                          <a:ea typeface="Calibri"/>
                          <a:cs typeface="Times New Roman"/>
                        </a:rPr>
                        <a:t>1.89</a:t>
                      </a: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</a:tr>
              <a:tr h="1707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1707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libri"/>
                          <a:ea typeface="Calibri"/>
                          <a:cs typeface="Times New Roman"/>
                        </a:rPr>
                        <a:t>1.4</a:t>
                      </a: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</a:tr>
              <a:tr h="1707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libri"/>
                          <a:ea typeface="Calibri"/>
                          <a:cs typeface="Times New Roman"/>
                        </a:rPr>
                        <a:t>1.72</a:t>
                      </a: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1707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libri"/>
                          <a:ea typeface="Calibri"/>
                          <a:cs typeface="Times New Roman"/>
                        </a:rPr>
                        <a:t>1.55</a:t>
                      </a: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</a:tr>
              <a:tr h="1707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libri"/>
                          <a:ea typeface="Calibri"/>
                          <a:cs typeface="Times New Roman"/>
                        </a:rPr>
                        <a:t>…</a:t>
                      </a: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wordArtVert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7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libri"/>
                          <a:ea typeface="Calibri"/>
                          <a:cs typeface="Times New Roman"/>
                        </a:rPr>
                        <a:t>2.01</a:t>
                      </a: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</a:tbl>
          </a:graphicData>
        </a:graphic>
      </p:graphicFrame>
      <p:pic>
        <p:nvPicPr>
          <p:cNvPr id="28" name="Grafik 27" descr="RF-ConstructTree.jpg"/>
          <p:cNvPicPr>
            <a:picLocks noChangeAspect="1"/>
          </p:cNvPicPr>
          <p:nvPr/>
        </p:nvPicPr>
        <p:blipFill>
          <a:blip r:embed="rId4" cstate="print"/>
          <a:srcRect l="55641" t="44689" r="23796" b="14346"/>
          <a:stretch>
            <a:fillRect/>
          </a:stretch>
        </p:blipFill>
        <p:spPr>
          <a:xfrm>
            <a:off x="6588224" y="1628800"/>
            <a:ext cx="1224136" cy="792088"/>
          </a:xfrm>
          <a:prstGeom prst="rect">
            <a:avLst/>
          </a:prstGeom>
        </p:spPr>
      </p:pic>
      <p:sp>
        <p:nvSpPr>
          <p:cNvPr id="29" name="Textfeld 28"/>
          <p:cNvSpPr txBox="1"/>
          <p:nvPr/>
        </p:nvSpPr>
        <p:spPr>
          <a:xfrm>
            <a:off x="1475656" y="1268760"/>
            <a:ext cx="82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 smtClean="0"/>
              <a:t>Tree</a:t>
            </a:r>
            <a:r>
              <a:rPr lang="de-DE" sz="2000" dirty="0" smtClean="0"/>
              <a:t> 1</a:t>
            </a:r>
            <a:endParaRPr lang="de-DE" sz="2000" dirty="0"/>
          </a:p>
        </p:txBody>
      </p:sp>
      <p:sp>
        <p:nvSpPr>
          <p:cNvPr id="30" name="Textfeld 29"/>
          <p:cNvSpPr txBox="1"/>
          <p:nvPr/>
        </p:nvSpPr>
        <p:spPr>
          <a:xfrm>
            <a:off x="6741205" y="1268761"/>
            <a:ext cx="93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 smtClean="0"/>
              <a:t>Tree</a:t>
            </a:r>
            <a:r>
              <a:rPr lang="de-DE" sz="2000" dirty="0" smtClean="0"/>
              <a:t> M</a:t>
            </a:r>
            <a:endParaRPr lang="de-DE" sz="2000" dirty="0"/>
          </a:p>
        </p:txBody>
      </p:sp>
      <p:sp>
        <p:nvSpPr>
          <p:cNvPr id="31" name="Textfeld 30"/>
          <p:cNvSpPr txBox="1"/>
          <p:nvPr/>
        </p:nvSpPr>
        <p:spPr>
          <a:xfrm>
            <a:off x="-405517" y="2492896"/>
            <a:ext cx="2349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/>
              <a:t>Inbag</a:t>
            </a:r>
            <a:r>
              <a:rPr lang="de-DE" sz="2000" dirty="0" smtClean="0"/>
              <a:t> + </a:t>
            </a:r>
            <a:r>
              <a:rPr lang="de-DE" sz="2000" dirty="0" err="1" smtClean="0"/>
              <a:t>oob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tree</a:t>
            </a:r>
            <a:r>
              <a:rPr lang="de-DE" sz="2000" dirty="0" smtClean="0"/>
              <a:t> 1</a:t>
            </a:r>
            <a:endParaRPr lang="de-DE" sz="2000" dirty="0"/>
          </a:p>
        </p:txBody>
      </p:sp>
      <p:sp>
        <p:nvSpPr>
          <p:cNvPr id="32" name="Textfeld 31"/>
          <p:cNvSpPr txBox="1"/>
          <p:nvPr/>
        </p:nvSpPr>
        <p:spPr>
          <a:xfrm>
            <a:off x="1943852" y="2503676"/>
            <a:ext cx="2700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/>
              <a:t>Permuted</a:t>
            </a:r>
            <a:r>
              <a:rPr lang="de-DE" sz="2000" dirty="0" smtClean="0"/>
              <a:t> </a:t>
            </a:r>
            <a:r>
              <a:rPr lang="de-DE" sz="2000" dirty="0" err="1" smtClean="0"/>
              <a:t>oob</a:t>
            </a:r>
            <a:r>
              <a:rPr lang="de-DE" sz="2000" dirty="0" smtClean="0"/>
              <a:t> </a:t>
            </a:r>
            <a:r>
              <a:rPr lang="de-DE" sz="2000" dirty="0" err="1" smtClean="0"/>
              <a:t>obs</a:t>
            </a:r>
            <a:r>
              <a:rPr lang="de-DE" sz="2000" dirty="0" smtClean="0"/>
              <a:t>.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smtClean="0">
                <a:latin typeface="Cambria" pitchFamily="18" charset="0"/>
                <a:ea typeface="Calibri"/>
                <a:cs typeface="Times New Roman"/>
              </a:rPr>
              <a:t>x</a:t>
            </a:r>
            <a:r>
              <a:rPr lang="de-DE" sz="2000" baseline="-25000" dirty="0" smtClean="0">
                <a:latin typeface="Cambria" pitchFamily="18" charset="0"/>
                <a:ea typeface="Calibri"/>
                <a:cs typeface="Times New Roman"/>
              </a:rPr>
              <a:t>1</a:t>
            </a:r>
            <a:r>
              <a:rPr lang="de-DE" sz="2000" dirty="0" smtClean="0"/>
              <a:t> </a:t>
            </a:r>
            <a:endParaRPr lang="de-DE" sz="2000" dirty="0"/>
          </a:p>
        </p:txBody>
      </p:sp>
      <p:graphicFrame>
        <p:nvGraphicFramePr>
          <p:cNvPr id="36" name="Objekt 35"/>
          <p:cNvGraphicFramePr>
            <a:graphicFrameLocks noChangeAspect="1"/>
          </p:cNvGraphicFramePr>
          <p:nvPr/>
        </p:nvGraphicFramePr>
        <p:xfrm>
          <a:off x="2597150" y="6043613"/>
          <a:ext cx="3949700" cy="711200"/>
        </p:xfrm>
        <a:graphic>
          <a:graphicData uri="http://schemas.openxmlformats.org/presentationml/2006/ole">
            <p:oleObj spid="_x0000_s11278" name="Formel" r:id="rId7" imgW="3949560" imgH="711000" progId="Equation.3">
              <p:embed/>
            </p:oleObj>
          </a:graphicData>
        </a:graphic>
      </p:graphicFrame>
      <p:graphicFrame>
        <p:nvGraphicFramePr>
          <p:cNvPr id="37" name="Objekt 36"/>
          <p:cNvGraphicFramePr>
            <a:graphicFrameLocks noChangeAspect="1"/>
          </p:cNvGraphicFramePr>
          <p:nvPr/>
        </p:nvGraphicFramePr>
        <p:xfrm>
          <a:off x="-165100" y="5451475"/>
          <a:ext cx="4648200" cy="368300"/>
        </p:xfrm>
        <a:graphic>
          <a:graphicData uri="http://schemas.openxmlformats.org/presentationml/2006/ole">
            <p:oleObj spid="_x0000_s11279" name="Formel" r:id="rId8" imgW="4647960" imgH="368280" progId="Equation.3">
              <p:embed/>
            </p:oleObj>
          </a:graphicData>
        </a:graphic>
      </p:graphicFrame>
      <p:graphicFrame>
        <p:nvGraphicFramePr>
          <p:cNvPr id="11280" name="Object 16"/>
          <p:cNvGraphicFramePr>
            <a:graphicFrameLocks noChangeAspect="1"/>
          </p:cNvGraphicFramePr>
          <p:nvPr/>
        </p:nvGraphicFramePr>
        <p:xfrm>
          <a:off x="4841875" y="5461000"/>
          <a:ext cx="5029200" cy="368300"/>
        </p:xfrm>
        <a:graphic>
          <a:graphicData uri="http://schemas.openxmlformats.org/presentationml/2006/ole">
            <p:oleObj spid="_x0000_s11280" name="Formel" r:id="rId9" imgW="5029200" imgH="368280" progId="Equation.3">
              <p:embed/>
            </p:oleObj>
          </a:graphicData>
        </a:graphic>
      </p:graphicFrame>
      <p:sp>
        <p:nvSpPr>
          <p:cNvPr id="33" name="Textfeld 32"/>
          <p:cNvSpPr txBox="1"/>
          <p:nvPr/>
        </p:nvSpPr>
        <p:spPr>
          <a:xfrm>
            <a:off x="4895604" y="2503676"/>
            <a:ext cx="2340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/>
              <a:t>Inbag</a:t>
            </a:r>
            <a:r>
              <a:rPr lang="de-DE" sz="2000" dirty="0" smtClean="0"/>
              <a:t> + </a:t>
            </a:r>
            <a:r>
              <a:rPr lang="de-DE" sz="2000" dirty="0" err="1" smtClean="0"/>
              <a:t>oob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tree</a:t>
            </a:r>
            <a:r>
              <a:rPr lang="de-DE" sz="2000" dirty="0" smtClean="0"/>
              <a:t> 1</a:t>
            </a:r>
            <a:endParaRPr lang="de-DE" sz="2000" dirty="0"/>
          </a:p>
        </p:txBody>
      </p:sp>
      <p:sp>
        <p:nvSpPr>
          <p:cNvPr id="34" name="Textfeld 33"/>
          <p:cNvSpPr txBox="1"/>
          <p:nvPr/>
        </p:nvSpPr>
        <p:spPr>
          <a:xfrm>
            <a:off x="7235720" y="2503676"/>
            <a:ext cx="2700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/>
              <a:t>Permuted</a:t>
            </a:r>
            <a:r>
              <a:rPr lang="de-DE" sz="2000" dirty="0" smtClean="0"/>
              <a:t> </a:t>
            </a:r>
            <a:r>
              <a:rPr lang="de-DE" sz="2000" dirty="0" err="1" smtClean="0"/>
              <a:t>oob</a:t>
            </a:r>
            <a:r>
              <a:rPr lang="de-DE" sz="2000" dirty="0" smtClean="0"/>
              <a:t> </a:t>
            </a:r>
            <a:r>
              <a:rPr lang="de-DE" sz="2000" dirty="0" err="1" smtClean="0"/>
              <a:t>obs</a:t>
            </a:r>
            <a:r>
              <a:rPr lang="de-DE" sz="2000" dirty="0" smtClean="0"/>
              <a:t>.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smtClean="0">
                <a:latin typeface="Cambria" pitchFamily="18" charset="0"/>
                <a:ea typeface="Calibri"/>
                <a:cs typeface="Times New Roman"/>
              </a:rPr>
              <a:t>x</a:t>
            </a:r>
            <a:r>
              <a:rPr lang="de-DE" sz="2000" baseline="-25000" dirty="0" smtClean="0">
                <a:latin typeface="Cambria" pitchFamily="18" charset="0"/>
                <a:ea typeface="Calibri"/>
                <a:cs typeface="Times New Roman"/>
              </a:rPr>
              <a:t>1</a:t>
            </a:r>
            <a:r>
              <a:rPr lang="de-DE" sz="2000" dirty="0" smtClean="0"/>
              <a:t> </a:t>
            </a:r>
            <a:endParaRPr lang="de-DE" sz="2000" dirty="0"/>
          </a:p>
        </p:txBody>
      </p:sp>
      <p:graphicFrame>
        <p:nvGraphicFramePr>
          <p:cNvPr id="11282" name="Object 18"/>
          <p:cNvGraphicFramePr>
            <a:graphicFrameLocks noChangeAspect="1"/>
          </p:cNvGraphicFramePr>
          <p:nvPr/>
        </p:nvGraphicFramePr>
        <p:xfrm>
          <a:off x="4023203" y="2979022"/>
          <a:ext cx="187325" cy="239713"/>
        </p:xfrm>
        <a:graphic>
          <a:graphicData uri="http://schemas.openxmlformats.org/presentationml/2006/ole">
            <p:oleObj spid="_x0000_s11282" name="Formel" r:id="rId10" imgW="203040" imgH="317160" progId="Equation.3">
              <p:embed/>
            </p:oleObj>
          </a:graphicData>
        </a:graphic>
      </p:graphicFrame>
      <p:graphicFrame>
        <p:nvGraphicFramePr>
          <p:cNvPr id="11283" name="Object 19"/>
          <p:cNvGraphicFramePr>
            <a:graphicFrameLocks noChangeAspect="1"/>
          </p:cNvGraphicFramePr>
          <p:nvPr/>
        </p:nvGraphicFramePr>
        <p:xfrm>
          <a:off x="6815305" y="2970057"/>
          <a:ext cx="187325" cy="239713"/>
        </p:xfrm>
        <a:graphic>
          <a:graphicData uri="http://schemas.openxmlformats.org/presentationml/2006/ole">
            <p:oleObj spid="_x0000_s11283" name="Formel" r:id="rId11" imgW="203040" imgH="317160" progId="Equation.3">
              <p:embed/>
            </p:oleObj>
          </a:graphicData>
        </a:graphic>
      </p:graphicFrame>
      <p:graphicFrame>
        <p:nvGraphicFramePr>
          <p:cNvPr id="11284" name="Object 20"/>
          <p:cNvGraphicFramePr>
            <a:graphicFrameLocks noChangeAspect="1"/>
          </p:cNvGraphicFramePr>
          <p:nvPr/>
        </p:nvGraphicFramePr>
        <p:xfrm>
          <a:off x="9362564" y="2979022"/>
          <a:ext cx="187325" cy="239713"/>
        </p:xfrm>
        <a:graphic>
          <a:graphicData uri="http://schemas.openxmlformats.org/presentationml/2006/ole">
            <p:oleObj spid="_x0000_s11284" name="Formel" r:id="rId12" imgW="203040" imgH="317160" progId="Equation.3">
              <p:embed/>
            </p:oleObj>
          </a:graphicData>
        </a:graphic>
      </p:graphicFrame>
      <p:sp>
        <p:nvSpPr>
          <p:cNvPr id="35" name="Textfeld 34"/>
          <p:cNvSpPr txBox="1"/>
          <p:nvPr/>
        </p:nvSpPr>
        <p:spPr>
          <a:xfrm>
            <a:off x="4302186" y="4077072"/>
            <a:ext cx="6480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dirty="0" smtClean="0"/>
              <a:t>…..</a:t>
            </a:r>
            <a:endParaRPr lang="de-DE" sz="2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Bildschirmpräsentation (4:3)</PresentationFormat>
  <Paragraphs>140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Larissa-Design</vt:lpstr>
      <vt:lpstr>Formel</vt:lpstr>
      <vt:lpstr>Microsoft Formel-Editor 3.0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Maria Erdmann</dc:creator>
  <cp:lastModifiedBy>Maria Erdmann</cp:lastModifiedBy>
  <cp:revision>30</cp:revision>
  <dcterms:created xsi:type="dcterms:W3CDTF">2017-05-10T17:40:03Z</dcterms:created>
  <dcterms:modified xsi:type="dcterms:W3CDTF">2017-05-24T14:00:17Z</dcterms:modified>
</cp:coreProperties>
</file>