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820" y="184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282439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222919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253204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330369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265830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36857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166530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94003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368916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28207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dirty="0"/>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94C9D-F7C2-49D0-970B-695B8E45883E}" type="datetimeFigureOut">
              <a:rPr lang="en-GB" smtClean="0"/>
              <a:t>06/09/2018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F2A87CD-8A9D-4C2E-97A7-77B8AA42BA32}" type="slidenum">
              <a:rPr lang="en-GB" smtClean="0"/>
              <a:t>‹#›</a:t>
            </a:fld>
            <a:endParaRPr lang="en-GB" dirty="0"/>
          </a:p>
        </p:txBody>
      </p:sp>
    </p:spTree>
    <p:extLst>
      <p:ext uri="{BB962C8B-B14F-4D97-AF65-F5344CB8AC3E}">
        <p14:creationId xmlns:p14="http://schemas.microsoft.com/office/powerpoint/2010/main" val="9321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0A94C9D-F7C2-49D0-970B-695B8E45883E}" type="datetimeFigureOut">
              <a:rPr lang="en-GB" smtClean="0"/>
              <a:t>06/09/2018</a:t>
            </a:fld>
            <a:endParaRPr lang="en-GB" dirty="0"/>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2F2A87CD-8A9D-4C2E-97A7-77B8AA42BA32}" type="slidenum">
              <a:rPr lang="en-GB" smtClean="0"/>
              <a:t>‹#›</a:t>
            </a:fld>
            <a:endParaRPr lang="en-GB" dirty="0"/>
          </a:p>
        </p:txBody>
      </p:sp>
    </p:spTree>
    <p:extLst>
      <p:ext uri="{BB962C8B-B14F-4D97-AF65-F5344CB8AC3E}">
        <p14:creationId xmlns:p14="http://schemas.microsoft.com/office/powerpoint/2010/main" val="36564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6" name="Picture 52" descr="D:\Users\Student\MSCPROJECTFILES\BPSK_rece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760" y="9321842"/>
            <a:ext cx="4288771" cy="1285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Rounded Rectangle 6"/>
          <p:cNvSpPr/>
          <p:nvPr/>
        </p:nvSpPr>
        <p:spPr>
          <a:xfrm>
            <a:off x="10673880" y="2754611"/>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Box 123"/>
          <p:cNvSpPr txBox="1">
            <a:spLocks noChangeArrowheads="1"/>
          </p:cNvSpPr>
          <p:nvPr/>
        </p:nvSpPr>
        <p:spPr bwMode="auto">
          <a:xfrm>
            <a:off x="-271636" y="1170435"/>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smtClean="0">
                <a:solidFill>
                  <a:schemeClr val="accent3">
                    <a:lumMod val="20000"/>
                    <a:lumOff val="80000"/>
                  </a:schemeClr>
                </a:solidFill>
                <a:latin typeface="+mn-lt"/>
              </a:rPr>
              <a:t>J</a:t>
            </a:r>
            <a:r>
              <a:rPr lang="en-US" sz="4800" dirty="0" smtClean="0">
                <a:solidFill>
                  <a:schemeClr val="tx1">
                    <a:lumMod val="85000"/>
                    <a:lumOff val="15000"/>
                  </a:schemeClr>
                </a:solidFill>
                <a:latin typeface="+mn-lt"/>
              </a:rPr>
              <a:t> </a:t>
            </a:r>
            <a:r>
              <a:rPr lang="en-US" sz="4800" dirty="0" smtClean="0">
                <a:solidFill>
                  <a:schemeClr val="accent3">
                    <a:lumMod val="20000"/>
                    <a:lumOff val="80000"/>
                  </a:schemeClr>
                </a:solidFill>
                <a:latin typeface="+mn-lt"/>
              </a:rPr>
              <a:t>S</a:t>
            </a:r>
            <a:r>
              <a:rPr lang="en-GB" sz="4800" b="1" dirty="0"/>
              <a:t>Study, analysis and transmission of audio and data over FM using Software Defined </a:t>
            </a:r>
            <a:r>
              <a:rPr lang="en-GB" sz="4800" b="1" dirty="0" smtClean="0"/>
              <a:t>Radio</a:t>
            </a:r>
          </a:p>
          <a:p>
            <a:pPr algn="ctr" eaLnBrk="1" hangingPunct="1"/>
            <a:r>
              <a:rPr lang="en-GB" sz="2800" b="1" i="1" dirty="0">
                <a:latin typeface="Arial" panose="020B0604020202020204" pitchFamily="34" charset="0"/>
                <a:cs typeface="Arial" panose="020B0604020202020204" pitchFamily="34" charset="0"/>
              </a:rPr>
              <a:t>By: James F. Muchechetere Supervisor: Dr. Adem </a:t>
            </a:r>
            <a:r>
              <a:rPr lang="en-GB" sz="2800" b="1" i="1" dirty="0" smtClean="0">
                <a:latin typeface="Arial" panose="020B0604020202020204" pitchFamily="34" charset="0"/>
                <a:cs typeface="Arial" panose="020B0604020202020204" pitchFamily="34" charset="0"/>
              </a:rPr>
              <a:t>Coscun</a:t>
            </a:r>
          </a:p>
          <a:p>
            <a:pPr algn="ctr" eaLnBrk="1" hangingPunct="1"/>
            <a:endParaRPr lang="en-GB" sz="4800" dirty="0"/>
          </a:p>
          <a:p>
            <a:pPr algn="ctr" eaLnBrk="1" hangingPunct="1"/>
            <a:r>
              <a:rPr lang="en-US" sz="4800" dirty="0" smtClean="0">
                <a:latin typeface="+mn-lt"/>
              </a:rPr>
              <a:t> </a:t>
            </a:r>
            <a:endParaRPr lang="en-US" sz="4800" baseline="30000" dirty="0" smtClean="0">
              <a:latin typeface="+mn-lt"/>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396256" y="1434888"/>
            <a:ext cx="2679700" cy="637540"/>
          </a:xfrm>
          <a:prstGeom prst="rect">
            <a:avLst/>
          </a:prstGeom>
          <a:noFill/>
          <a:ln>
            <a:noFill/>
          </a:ln>
        </p:spPr>
      </p:pic>
      <p:sp>
        <p:nvSpPr>
          <p:cNvPr id="6" name="Rounded Rectangle 5"/>
          <p:cNvSpPr/>
          <p:nvPr/>
        </p:nvSpPr>
        <p:spPr>
          <a:xfrm>
            <a:off x="1017993" y="2734330"/>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ounded Rectangle 7"/>
          <p:cNvSpPr/>
          <p:nvPr/>
        </p:nvSpPr>
        <p:spPr>
          <a:xfrm>
            <a:off x="10683454" y="8525247"/>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ounded Rectangle 8"/>
          <p:cNvSpPr/>
          <p:nvPr/>
        </p:nvSpPr>
        <p:spPr>
          <a:xfrm>
            <a:off x="1034382" y="8525247"/>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ounded Rectangle 9"/>
          <p:cNvSpPr/>
          <p:nvPr/>
        </p:nvSpPr>
        <p:spPr>
          <a:xfrm>
            <a:off x="1024808" y="14563923"/>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p:cNvSpPr/>
          <p:nvPr/>
        </p:nvSpPr>
        <p:spPr>
          <a:xfrm>
            <a:off x="10715939" y="14688787"/>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p:cNvSpPr/>
          <p:nvPr/>
        </p:nvSpPr>
        <p:spPr>
          <a:xfrm>
            <a:off x="1082097" y="20875628"/>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ounded Rectangle 12"/>
          <p:cNvSpPr/>
          <p:nvPr/>
        </p:nvSpPr>
        <p:spPr>
          <a:xfrm>
            <a:off x="10673880" y="20885179"/>
            <a:ext cx="9649072" cy="5184576"/>
          </a:xfrm>
          <a:prstGeom prst="round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11125760" y="20875628"/>
            <a:ext cx="9649072" cy="5872377"/>
          </a:xfrm>
          <a:prstGeom prst="rect">
            <a:avLst/>
          </a:prstGeom>
          <a:noFill/>
        </p:spPr>
        <p:txBody>
          <a:bodyPr wrap="square" rtlCol="0">
            <a:spAutoFit/>
          </a:bodyPr>
          <a:lstStyle/>
          <a:p>
            <a:pPr marL="137160" lvl="0" defTabSz="914400">
              <a:spcBef>
                <a:spcPct val="20000"/>
              </a:spcBef>
              <a:buClr>
                <a:prstClr val="white">
                  <a:shade val="95000"/>
                </a:prstClr>
              </a:buClr>
              <a:buSzPct val="65000"/>
            </a:pPr>
            <a:endParaRPr lang="en-GB" sz="1200" b="1" dirty="0" smtClean="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r>
              <a:rPr lang="en-GB" sz="2400" b="1" dirty="0" smtClean="0">
                <a:solidFill>
                  <a:prstClr val="black"/>
                </a:solidFill>
                <a:latin typeface="Arial" panose="020B0604020202020204" pitchFamily="34" charset="0"/>
                <a:cs typeface="Arial" panose="020B0604020202020204" pitchFamily="34" charset="0"/>
              </a:rPr>
              <a:t>Initial Findings</a:t>
            </a:r>
          </a:p>
          <a:p>
            <a:pPr marL="137160" lvl="0" defTabSz="914400">
              <a:spcBef>
                <a:spcPct val="20000"/>
              </a:spcBef>
              <a:buClr>
                <a:prstClr val="white">
                  <a:shade val="95000"/>
                </a:prstClr>
              </a:buClr>
              <a:buSzPct val="65000"/>
            </a:pPr>
            <a:r>
              <a:rPr lang="en-GB" sz="1400" b="1" dirty="0" smtClean="0">
                <a:solidFill>
                  <a:prstClr val="black"/>
                </a:solidFill>
                <a:latin typeface="Arial" panose="020B0604020202020204" pitchFamily="34" charset="0"/>
                <a:cs typeface="Arial" panose="020B0604020202020204" pitchFamily="34" charset="0"/>
              </a:rPr>
              <a:t>Low cost hardware platforms that can be used to successfully demonstrate principles of Software Defined -- Radio are: an FM micro transmitter, the </a:t>
            </a:r>
            <a:r>
              <a:rPr lang="en-GB" sz="1400" b="1" dirty="0" err="1" smtClean="0"/>
              <a:t>NooElec</a:t>
            </a:r>
            <a:r>
              <a:rPr lang="en-GB" sz="1400" b="1" dirty="0" smtClean="0"/>
              <a:t> NESDR Mini USB RTL-SDR dongle </a:t>
            </a:r>
            <a:r>
              <a:rPr lang="en-GB" sz="1400" b="1" dirty="0" smtClean="0">
                <a:solidFill>
                  <a:prstClr val="black"/>
                </a:solidFill>
                <a:latin typeface="Arial" panose="020B0604020202020204" pitchFamily="34" charset="0"/>
                <a:cs typeface="Arial" panose="020B0604020202020204" pitchFamily="34" charset="0"/>
              </a:rPr>
              <a:t>and the </a:t>
            </a:r>
            <a:r>
              <a:rPr lang="en-GB" sz="1400" b="1" dirty="0" err="1" smtClean="0">
                <a:solidFill>
                  <a:prstClr val="black"/>
                </a:solidFill>
                <a:latin typeface="Arial" panose="020B0604020202020204" pitchFamily="34" charset="0"/>
                <a:cs typeface="Arial" panose="020B0604020202020204" pitchFamily="34" charset="0"/>
              </a:rPr>
              <a:t>HackRF</a:t>
            </a:r>
            <a:r>
              <a:rPr lang="en-GB" sz="1400" b="1" dirty="0" smtClean="0">
                <a:solidFill>
                  <a:prstClr val="black"/>
                </a:solidFill>
                <a:latin typeface="Arial" panose="020B0604020202020204" pitchFamily="34" charset="0"/>
                <a:cs typeface="Arial" panose="020B0604020202020204" pitchFamily="34" charset="0"/>
              </a:rPr>
              <a:t> One, using 	-MATLAB, </a:t>
            </a:r>
            <a:r>
              <a:rPr lang="en-GB" sz="1400" b="1" dirty="0" err="1" smtClean="0">
                <a:solidFill>
                  <a:prstClr val="black"/>
                </a:solidFill>
                <a:latin typeface="Arial" panose="020B0604020202020204" pitchFamily="34" charset="0"/>
                <a:cs typeface="Arial" panose="020B0604020202020204" pitchFamily="34" charset="0"/>
              </a:rPr>
              <a:t>SDRSharp</a:t>
            </a:r>
            <a:r>
              <a:rPr lang="en-GB" sz="1400" b="1" dirty="0" smtClean="0">
                <a:solidFill>
                  <a:prstClr val="black"/>
                </a:solidFill>
                <a:latin typeface="Arial" panose="020B0604020202020204" pitchFamily="34" charset="0"/>
                <a:cs typeface="Arial" panose="020B0604020202020204" pitchFamily="34" charset="0"/>
              </a:rPr>
              <a:t> and GNU Radio Companion</a:t>
            </a:r>
          </a:p>
          <a:p>
            <a:pPr marL="137160" lvl="0" defTabSz="914400">
              <a:spcBef>
                <a:spcPct val="20000"/>
              </a:spcBef>
              <a:buClr>
                <a:prstClr val="white">
                  <a:shade val="95000"/>
                </a:prstClr>
              </a:buClr>
              <a:buSzPct val="65000"/>
            </a:pPr>
            <a:r>
              <a:rPr lang="en-GB" sz="2400" b="1" dirty="0" smtClean="0">
                <a:solidFill>
                  <a:prstClr val="black"/>
                </a:solidFill>
                <a:latin typeface="Arial" panose="020B0604020202020204" pitchFamily="34" charset="0"/>
                <a:cs typeface="Arial" panose="020B0604020202020204" pitchFamily="34" charset="0"/>
              </a:rPr>
              <a:t>Future </a:t>
            </a:r>
            <a:r>
              <a:rPr lang="en-GB" sz="2400" b="1" dirty="0">
                <a:solidFill>
                  <a:prstClr val="black"/>
                </a:solidFill>
                <a:latin typeface="Arial" panose="020B0604020202020204" pitchFamily="34" charset="0"/>
                <a:cs typeface="Arial" panose="020B0604020202020204" pitchFamily="34" charset="0"/>
              </a:rPr>
              <a:t>Work</a:t>
            </a:r>
          </a:p>
          <a:p>
            <a:pPr marL="137160" lvl="0" defTabSz="914400">
              <a:spcBef>
                <a:spcPct val="20000"/>
              </a:spcBef>
              <a:buClr>
                <a:prstClr val="white">
                  <a:shade val="95000"/>
                </a:prstClr>
              </a:buClr>
              <a:buSzPct val="65000"/>
            </a:pPr>
            <a:endParaRPr lang="en-GB" sz="1200" b="1" dirty="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r>
              <a:rPr lang="en-GB" sz="1400" b="1" dirty="0">
                <a:solidFill>
                  <a:prstClr val="black"/>
                </a:solidFill>
                <a:latin typeface="Arial" panose="020B0604020202020204" pitchFamily="34" charset="0"/>
                <a:cs typeface="Arial" panose="020B0604020202020204" pitchFamily="34" charset="0"/>
              </a:rPr>
              <a:t>Vary known configurations of modulation and coding and explore effects</a:t>
            </a:r>
          </a:p>
          <a:p>
            <a:pPr marL="137160" lvl="0" defTabSz="914400">
              <a:spcBef>
                <a:spcPct val="20000"/>
              </a:spcBef>
              <a:buClr>
                <a:prstClr val="white">
                  <a:shade val="95000"/>
                </a:prstClr>
              </a:buClr>
              <a:buSzPct val="65000"/>
            </a:pPr>
            <a:r>
              <a:rPr lang="en-GB" sz="1400" b="1" dirty="0">
                <a:solidFill>
                  <a:prstClr val="black"/>
                </a:solidFill>
                <a:latin typeface="Arial" panose="020B0604020202020204" pitchFamily="34" charset="0"/>
                <a:cs typeface="Arial" panose="020B0604020202020204" pitchFamily="34" charset="0"/>
              </a:rPr>
              <a:t>Vary input parameters in </a:t>
            </a:r>
            <a:r>
              <a:rPr lang="en-GB" sz="1400" b="1" dirty="0" smtClean="0">
                <a:solidFill>
                  <a:prstClr val="black"/>
                </a:solidFill>
                <a:latin typeface="Arial" panose="020B0604020202020204" pitchFamily="34" charset="0"/>
                <a:cs typeface="Arial" panose="020B0604020202020204" pitchFamily="34" charset="0"/>
              </a:rPr>
              <a:t>GNU Radio companion flow diagrams and MATLAB scripts to </a:t>
            </a:r>
            <a:r>
              <a:rPr lang="en-GB" sz="1400" b="1" dirty="0">
                <a:solidFill>
                  <a:prstClr val="black"/>
                </a:solidFill>
                <a:latin typeface="Arial" panose="020B0604020202020204" pitchFamily="34" charset="0"/>
                <a:cs typeface="Arial" panose="020B0604020202020204" pitchFamily="34" charset="0"/>
              </a:rPr>
              <a:t>model dynamic channel conditions and observe effects</a:t>
            </a:r>
          </a:p>
          <a:p>
            <a:pPr marL="137160" lvl="0" defTabSz="914400">
              <a:spcBef>
                <a:spcPct val="20000"/>
              </a:spcBef>
              <a:buClr>
                <a:prstClr val="white">
                  <a:shade val="95000"/>
                </a:prstClr>
              </a:buClr>
              <a:buSzPct val="65000"/>
            </a:pPr>
            <a:r>
              <a:rPr lang="en-GB" sz="1200" b="1" dirty="0">
                <a:solidFill>
                  <a:prstClr val="black"/>
                </a:solidFill>
                <a:latin typeface="Arial" panose="020B0604020202020204" pitchFamily="34" charset="0"/>
                <a:cs typeface="Arial" panose="020B0604020202020204" pitchFamily="34" charset="0"/>
              </a:rPr>
              <a:t>Plot results</a:t>
            </a:r>
          </a:p>
          <a:p>
            <a:pPr marL="137160" lvl="0" defTabSz="914400">
              <a:spcBef>
                <a:spcPct val="20000"/>
              </a:spcBef>
              <a:buClr>
                <a:prstClr val="white">
                  <a:shade val="95000"/>
                </a:prstClr>
              </a:buClr>
              <a:buSzPct val="65000"/>
            </a:pPr>
            <a:r>
              <a:rPr lang="en-GB" sz="1200" b="1" dirty="0">
                <a:solidFill>
                  <a:prstClr val="black"/>
                </a:solidFill>
                <a:latin typeface="Arial" panose="020B0604020202020204" pitchFamily="34" charset="0"/>
                <a:cs typeface="Arial" panose="020B0604020202020204" pitchFamily="34" charset="0"/>
              </a:rPr>
              <a:t>Final </a:t>
            </a:r>
            <a:r>
              <a:rPr lang="en-GB" sz="1200" b="1" dirty="0" smtClean="0">
                <a:solidFill>
                  <a:prstClr val="black"/>
                </a:solidFill>
                <a:latin typeface="Arial" panose="020B0604020202020204" pitchFamily="34" charset="0"/>
                <a:cs typeface="Arial" panose="020B0604020202020204" pitchFamily="34" charset="0"/>
              </a:rPr>
              <a:t>Report</a:t>
            </a:r>
            <a:endParaRPr lang="en-GB" sz="1200" b="1" dirty="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endParaRPr lang="en-GB" sz="1200" b="1" dirty="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r>
              <a:rPr lang="en-GB" sz="2400" b="1" dirty="0">
                <a:solidFill>
                  <a:prstClr val="black"/>
                </a:solidFill>
                <a:latin typeface="Arial" panose="020B0604020202020204" pitchFamily="34" charset="0"/>
                <a:cs typeface="Arial" panose="020B0604020202020204" pitchFamily="34" charset="0"/>
              </a:rPr>
              <a:t>Resources </a:t>
            </a:r>
            <a:r>
              <a:rPr lang="en-GB" sz="2400" b="1" dirty="0" smtClean="0">
                <a:solidFill>
                  <a:prstClr val="black"/>
                </a:solidFill>
                <a:latin typeface="Arial" panose="020B0604020202020204" pitchFamily="34" charset="0"/>
                <a:cs typeface="Arial" panose="020B0604020202020204" pitchFamily="34" charset="0"/>
              </a:rPr>
              <a:t>Required</a:t>
            </a:r>
            <a:r>
              <a:rPr lang="en-GB" sz="1200" b="1" dirty="0" smtClean="0">
                <a:solidFill>
                  <a:prstClr val="black"/>
                </a:solidFill>
                <a:latin typeface="Arial" panose="020B0604020202020204" pitchFamily="34" charset="0"/>
                <a:cs typeface="Arial" panose="020B0604020202020204" pitchFamily="34" charset="0"/>
              </a:rPr>
              <a:t>					</a:t>
            </a:r>
            <a:endParaRPr lang="en-GB" sz="1200" b="1" dirty="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endParaRPr lang="en-GB" sz="1400" b="1" dirty="0" smtClean="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r>
              <a:rPr lang="en-GB" sz="1400" b="1" dirty="0" smtClean="0">
                <a:solidFill>
                  <a:prstClr val="black"/>
                </a:solidFill>
                <a:latin typeface="Arial" panose="020B0604020202020204" pitchFamily="34" charset="0"/>
                <a:cs typeface="Arial" panose="020B0604020202020204" pitchFamily="34" charset="0"/>
              </a:rPr>
              <a:t>	MATLAB/Simulink software		access to laptop machines</a:t>
            </a:r>
          </a:p>
          <a:p>
            <a:pPr marL="137160" lvl="0" defTabSz="914400">
              <a:spcBef>
                <a:spcPct val="20000"/>
              </a:spcBef>
              <a:buClr>
                <a:prstClr val="white">
                  <a:shade val="95000"/>
                </a:prstClr>
              </a:buClr>
              <a:buSzPct val="65000"/>
            </a:pPr>
            <a:r>
              <a:rPr lang="en-GB" sz="1400" b="1" dirty="0" smtClean="0">
                <a:solidFill>
                  <a:prstClr val="black"/>
                </a:solidFill>
                <a:latin typeface="Arial" panose="020B0604020202020204" pitchFamily="34" charset="0"/>
                <a:cs typeface="Arial" panose="020B0604020202020204" pitchFamily="34" charset="0"/>
              </a:rPr>
              <a:t>	GNU Radio Companion		HackRF One </a:t>
            </a:r>
          </a:p>
          <a:p>
            <a:pPr marL="137160" lvl="0" defTabSz="914400">
              <a:spcBef>
                <a:spcPct val="20000"/>
              </a:spcBef>
              <a:buClr>
                <a:prstClr val="white">
                  <a:shade val="95000"/>
                </a:prstClr>
              </a:buClr>
              <a:buSzPct val="65000"/>
            </a:pPr>
            <a:r>
              <a:rPr lang="en-GB" sz="1400" b="1" dirty="0">
                <a:solidFill>
                  <a:prstClr val="black"/>
                </a:solidFill>
                <a:latin typeface="Arial" panose="020B0604020202020204" pitchFamily="34" charset="0"/>
                <a:cs typeface="Arial" panose="020B0604020202020204" pitchFamily="34" charset="0"/>
              </a:rPr>
              <a:t>	</a:t>
            </a:r>
            <a:r>
              <a:rPr lang="en-GB" sz="1400" b="1" dirty="0" smtClean="0">
                <a:solidFill>
                  <a:prstClr val="black"/>
                </a:solidFill>
                <a:latin typeface="Arial" panose="020B0604020202020204" pitchFamily="34" charset="0"/>
                <a:cs typeface="Arial" panose="020B0604020202020204" pitchFamily="34" charset="0"/>
              </a:rPr>
              <a:t>SDR # software			FM micro transmitter</a:t>
            </a:r>
          </a:p>
          <a:p>
            <a:pPr marL="137160" defTabSz="914400">
              <a:spcBef>
                <a:spcPct val="20000"/>
              </a:spcBef>
              <a:buClr>
                <a:prstClr val="white">
                  <a:shade val="95000"/>
                </a:prstClr>
              </a:buClr>
              <a:buSzPct val="65000"/>
            </a:pPr>
            <a:r>
              <a:rPr lang="en-GB" sz="1400" b="1" dirty="0">
                <a:solidFill>
                  <a:prstClr val="black"/>
                </a:solidFill>
                <a:latin typeface="Arial" panose="020B0604020202020204" pitchFamily="34" charset="0"/>
                <a:cs typeface="Arial" panose="020B0604020202020204" pitchFamily="34" charset="0"/>
              </a:rPr>
              <a:t>	</a:t>
            </a:r>
            <a:r>
              <a:rPr lang="en-GB" sz="1400" b="1" dirty="0" smtClean="0">
                <a:solidFill>
                  <a:prstClr val="black"/>
                </a:solidFill>
                <a:latin typeface="Arial" panose="020B0604020202020204" pitchFamily="34" charset="0"/>
                <a:cs typeface="Arial" panose="020B0604020202020204" pitchFamily="34" charset="0"/>
              </a:rPr>
              <a:t>				</a:t>
            </a:r>
            <a:r>
              <a:rPr lang="en-GB" sz="1400" b="1" dirty="0" err="1" smtClean="0">
                <a:solidFill>
                  <a:prstClr val="black"/>
                </a:solidFill>
                <a:latin typeface="Arial" panose="020B0604020202020204" pitchFamily="34" charset="0"/>
                <a:cs typeface="Arial" panose="020B0604020202020204" pitchFamily="34" charset="0"/>
              </a:rPr>
              <a:t>rtl-sdr</a:t>
            </a:r>
            <a:r>
              <a:rPr lang="en-GB" sz="1400" b="1" dirty="0" smtClean="0">
                <a:solidFill>
                  <a:prstClr val="black"/>
                </a:solidFill>
                <a:latin typeface="Arial" panose="020B0604020202020204" pitchFamily="34" charset="0"/>
                <a:cs typeface="Arial" panose="020B0604020202020204" pitchFamily="34" charset="0"/>
              </a:rPr>
              <a:t> </a:t>
            </a:r>
            <a:r>
              <a:rPr lang="en-GB" sz="1400" b="1" dirty="0" smtClean="0"/>
              <a:t>RTL2832U receiver dongle</a:t>
            </a:r>
            <a:endParaRPr lang="en-GB" sz="1400" b="1" dirty="0"/>
          </a:p>
          <a:p>
            <a:pPr marL="137160" lvl="0" defTabSz="914400">
              <a:spcBef>
                <a:spcPct val="20000"/>
              </a:spcBef>
              <a:buClr>
                <a:prstClr val="white">
                  <a:shade val="95000"/>
                </a:prstClr>
              </a:buClr>
              <a:buSzPct val="65000"/>
            </a:pPr>
            <a:r>
              <a:rPr lang="en-GB" sz="1400" b="1" dirty="0" smtClean="0">
                <a:solidFill>
                  <a:prstClr val="black"/>
                </a:solidFill>
                <a:latin typeface="Arial" panose="020B0604020202020204" pitchFamily="34" charset="0"/>
                <a:cs typeface="Arial" panose="020B0604020202020204" pitchFamily="34" charset="0"/>
              </a:rPr>
              <a:t> </a:t>
            </a:r>
            <a:endParaRPr lang="en-GB" sz="1400" b="1" dirty="0">
              <a:solidFill>
                <a:prstClr val="black"/>
              </a:solidFill>
              <a:latin typeface="Arial" panose="020B0604020202020204" pitchFamily="34" charset="0"/>
              <a:cs typeface="Arial" panose="020B0604020202020204" pitchFamily="34" charset="0"/>
            </a:endParaRPr>
          </a:p>
          <a:p>
            <a:pPr marL="137160" lvl="0" defTabSz="914400">
              <a:spcBef>
                <a:spcPct val="20000"/>
              </a:spcBef>
              <a:buClr>
                <a:prstClr val="white">
                  <a:shade val="95000"/>
                </a:prstClr>
              </a:buClr>
              <a:buSzPct val="65000"/>
            </a:pPr>
            <a:r>
              <a:rPr lang="en-GB" sz="1200" b="1" dirty="0" smtClean="0">
                <a:solidFill>
                  <a:prstClr val="black"/>
                </a:solidFill>
                <a:latin typeface="Arial" panose="020B0604020202020204" pitchFamily="34" charset="0"/>
                <a:cs typeface="Arial" panose="020B0604020202020204" pitchFamily="34" charset="0"/>
              </a:rPr>
              <a:t>	</a:t>
            </a:r>
            <a:endParaRPr lang="en-GB" sz="1200" b="1" dirty="0">
              <a:solidFill>
                <a:prstClr val="black"/>
              </a:solidFill>
              <a:latin typeface="Arial" panose="020B0604020202020204" pitchFamily="34" charset="0"/>
              <a:cs typeface="Arial" panose="020B0604020202020204" pitchFamily="34" charset="0"/>
            </a:endParaRPr>
          </a:p>
        </p:txBody>
      </p:sp>
      <p:sp>
        <p:nvSpPr>
          <p:cNvPr id="16" name="TextBox 15"/>
          <p:cNvSpPr txBox="1"/>
          <p:nvPr/>
        </p:nvSpPr>
        <p:spPr>
          <a:xfrm>
            <a:off x="11076589" y="2764423"/>
            <a:ext cx="9281268" cy="597086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Abstract</a:t>
            </a:r>
            <a:endParaRPr lang="en-GB" sz="28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This project seeks to investigate Software Defined </a:t>
            </a:r>
            <a:r>
              <a:rPr lang="en-GB" sz="1400" dirty="0" smtClean="0">
                <a:latin typeface="Arial" panose="020B0604020202020204" pitchFamily="34" charset="0"/>
                <a:cs typeface="Arial" panose="020B0604020202020204" pitchFamily="34" charset="0"/>
              </a:rPr>
              <a:t>Radio(SDR). </a:t>
            </a:r>
            <a:r>
              <a:rPr lang="en-GB" sz="1400" dirty="0">
                <a:latin typeface="Arial" panose="020B0604020202020204" pitchFamily="34" charset="0"/>
                <a:cs typeface="Arial" panose="020B0604020202020204" pitchFamily="34" charset="0"/>
              </a:rPr>
              <a:t>It demonstrates how audio and digital data can be transmitted over the air using Software Defined Radio techniques, using affordable hardware platforms and  MATLAB. It </a:t>
            </a:r>
            <a:r>
              <a:rPr lang="en-GB" sz="1400" dirty="0" smtClean="0">
                <a:latin typeface="Arial" panose="020B0604020202020204" pitchFamily="34" charset="0"/>
                <a:cs typeface="Arial" panose="020B0604020202020204" pitchFamily="34" charset="0"/>
              </a:rPr>
              <a:t>explores the </a:t>
            </a:r>
            <a:r>
              <a:rPr lang="en-GB" sz="1400" dirty="0">
                <a:latin typeface="Arial" panose="020B0604020202020204" pitchFamily="34" charset="0"/>
                <a:cs typeface="Arial" panose="020B0604020202020204" pitchFamily="34" charset="0"/>
              </a:rPr>
              <a:t>background theory of Software </a:t>
            </a:r>
            <a:r>
              <a:rPr lang="en-GB" sz="1400" dirty="0" smtClean="0">
                <a:latin typeface="Arial" panose="020B0604020202020204" pitchFamily="34" charset="0"/>
                <a:cs typeface="Arial" panose="020B0604020202020204" pitchFamily="34" charset="0"/>
              </a:rPr>
              <a:t>Defined </a:t>
            </a:r>
            <a:r>
              <a:rPr lang="en-GB" sz="1400" dirty="0">
                <a:latin typeface="Arial" panose="020B0604020202020204" pitchFamily="34" charset="0"/>
                <a:cs typeface="Arial" panose="020B0604020202020204" pitchFamily="34" charset="0"/>
              </a:rPr>
              <a:t>Radio and key principles involved including the various modulation </a:t>
            </a:r>
            <a:r>
              <a:rPr lang="en-GB" sz="1400" dirty="0" smtClean="0">
                <a:latin typeface="Arial" panose="020B0604020202020204" pitchFamily="34" charset="0"/>
                <a:cs typeface="Arial" panose="020B0604020202020204" pitchFamily="34" charset="0"/>
              </a:rPr>
              <a:t>schemes </a:t>
            </a:r>
            <a:r>
              <a:rPr lang="en-GB" sz="1400" dirty="0">
                <a:latin typeface="Arial" panose="020B0604020202020204" pitchFamily="34" charset="0"/>
                <a:cs typeface="Arial" panose="020B0604020202020204" pitchFamily="34" charset="0"/>
              </a:rPr>
              <a:t>both analogue and digital for transmission of information in a Software Defined Radio system scenario. </a:t>
            </a:r>
            <a:r>
              <a:rPr lang="en-GB" sz="1400" dirty="0" smtClean="0">
                <a:latin typeface="Arial" panose="020B0604020202020204" pitchFamily="34" charset="0"/>
                <a:cs typeface="Arial" panose="020B0604020202020204" pitchFamily="34" charset="0"/>
              </a:rPr>
              <a:t>In an SDR system, an embedded system or PC implements components typically implemented in hardware such as filters, mixers, amplifiers, modulators, demodulators, detectors, etc.[1]</a:t>
            </a:r>
            <a:endParaRPr lang="en-GB" sz="1400" dirty="0">
              <a:latin typeface="Arial" panose="020B0604020202020204" pitchFamily="34" charset="0"/>
              <a:cs typeface="Arial" panose="020B0604020202020204" pitchFamily="34" charset="0"/>
            </a:endParaRPr>
          </a:p>
          <a:p>
            <a:r>
              <a:rPr lang="en-GB" sz="2000" u="sng" dirty="0">
                <a:latin typeface="Arial" panose="020B0604020202020204" pitchFamily="34" charset="0"/>
                <a:cs typeface="Arial" panose="020B0604020202020204" pitchFamily="34" charset="0"/>
              </a:rPr>
              <a:t>Primary Goals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a:t>
            </a:r>
          </a:p>
          <a:p>
            <a:pPr fontAlgn="base" hangingPunct="0"/>
            <a:r>
              <a:rPr lang="en-GB" sz="1400" dirty="0">
                <a:latin typeface="Arial" panose="020B0604020202020204" pitchFamily="34" charset="0"/>
                <a:cs typeface="Arial" panose="020B0604020202020204" pitchFamily="34" charset="0"/>
              </a:rPr>
              <a:t>-Background study and collection of information and applications of Software Defined Radio, FM. AM and Digital modulation techniques and the key principles involved.</a:t>
            </a:r>
          </a:p>
          <a:p>
            <a:r>
              <a:rPr lang="en-GB" sz="1400" dirty="0">
                <a:latin typeface="Arial" panose="020B0604020202020204" pitchFamily="34" charset="0"/>
                <a:cs typeface="Arial" panose="020B0604020202020204" pitchFamily="34" charset="0"/>
              </a:rPr>
              <a:t>-Set up and transmit audio and data message signals by AM, FM and digital modulation of an audio band carrier using MATLAB and Simulink and an FM micro-transmitter</a:t>
            </a:r>
          </a:p>
          <a:p>
            <a:r>
              <a:rPr lang="en-GB" sz="1400" dirty="0">
                <a:latin typeface="Arial" panose="020B0604020202020204" pitchFamily="34" charset="0"/>
                <a:cs typeface="Arial" panose="020B0604020202020204" pitchFamily="34" charset="0"/>
              </a:rPr>
              <a:t>-Utilisation of RTL-SDR as an I/O peripheral to receive, demodulate and record samples of streaming FM band RF signals.</a:t>
            </a:r>
          </a:p>
          <a:p>
            <a:pPr fontAlgn="base" hangingPunct="0"/>
            <a:r>
              <a:rPr lang="en-GB" sz="1400" dirty="0">
                <a:latin typeface="Arial" panose="020B0604020202020204" pitchFamily="34" charset="0"/>
                <a:cs typeface="Arial" panose="020B0604020202020204" pitchFamily="34" charset="0"/>
              </a:rPr>
              <a:t>-Graphical presentation of results for transmitted and received waveforms of unmodulated and modulated/demodulated signals for various modulation schemes, using MATLAB and Simulink.</a:t>
            </a:r>
          </a:p>
          <a:p>
            <a:pPr fontAlgn="base" hangingPunct="0"/>
            <a:r>
              <a:rPr lang="en-GB" sz="1400" dirty="0">
                <a:latin typeface="Arial" panose="020B0604020202020204" pitchFamily="34" charset="0"/>
                <a:cs typeface="Arial" panose="020B0604020202020204" pitchFamily="34" charset="0"/>
              </a:rPr>
              <a:t>-Drafting of a Final Report detailing all work carried out.</a:t>
            </a:r>
          </a:p>
          <a:p>
            <a:r>
              <a:rPr lang="en-GB" sz="1400" dirty="0">
                <a:latin typeface="Arial" panose="020B0604020202020204" pitchFamily="34" charset="0"/>
                <a:cs typeface="Arial" panose="020B0604020202020204" pitchFamily="34" charset="0"/>
              </a:rPr>
              <a:t> </a:t>
            </a:r>
          </a:p>
          <a:p>
            <a:r>
              <a:rPr lang="en-GB" sz="2000" u="sng" dirty="0">
                <a:latin typeface="Arial" panose="020B0604020202020204" pitchFamily="34" charset="0"/>
                <a:cs typeface="Arial" panose="020B0604020202020204" pitchFamily="34" charset="0"/>
              </a:rPr>
              <a:t>Secondary Goals</a:t>
            </a:r>
            <a:endParaRPr lang="en-GB" sz="20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 </a:t>
            </a:r>
          </a:p>
          <a:p>
            <a:pPr fontAlgn="base" hangingPunct="0"/>
            <a:r>
              <a:rPr lang="en-GB" sz="1400" dirty="0">
                <a:latin typeface="Arial" panose="020B0604020202020204" pitchFamily="34" charset="0"/>
                <a:cs typeface="Arial" panose="020B0604020202020204" pitchFamily="34" charset="0"/>
              </a:rPr>
              <a:t>- explore the effects of the addition of noise and Interference into the </a:t>
            </a:r>
            <a:r>
              <a:rPr lang="en-GB" sz="1400" dirty="0" smtClean="0">
                <a:latin typeface="Arial" panose="020B0604020202020204" pitchFamily="34" charset="0"/>
                <a:cs typeface="Arial" panose="020B0604020202020204" pitchFamily="34" charset="0"/>
              </a:rPr>
              <a:t>transmission channel </a:t>
            </a:r>
            <a:r>
              <a:rPr lang="en-GB" sz="1400" dirty="0">
                <a:latin typeface="Arial" panose="020B0604020202020204" pitchFamily="34" charset="0"/>
                <a:cs typeface="Arial" panose="020B0604020202020204" pitchFamily="34" charset="0"/>
              </a:rPr>
              <a:t>to study its effects on the signal.</a:t>
            </a:r>
          </a:p>
          <a:p>
            <a:pPr fontAlgn="base" hangingPunct="0"/>
            <a:r>
              <a:rPr lang="en-GB" sz="1400" dirty="0">
                <a:latin typeface="Arial" panose="020B0604020202020204" pitchFamily="34" charset="0"/>
                <a:cs typeface="Arial" panose="020B0604020202020204" pitchFamily="34" charset="0"/>
              </a:rPr>
              <a:t>-Use of DSP techniques to filter out noise and interference and recover the original signal.</a:t>
            </a:r>
          </a:p>
        </p:txBody>
      </p:sp>
      <p:sp>
        <p:nvSpPr>
          <p:cNvPr id="31" name="TextBox 30"/>
          <p:cNvSpPr txBox="1"/>
          <p:nvPr/>
        </p:nvSpPr>
        <p:spPr>
          <a:xfrm>
            <a:off x="10246093" y="14683339"/>
            <a:ext cx="184731" cy="984885"/>
          </a:xfrm>
          <a:prstGeom prst="rect">
            <a:avLst/>
          </a:prstGeom>
          <a:noFill/>
        </p:spPr>
        <p:txBody>
          <a:bodyPr wrap="none" rtlCol="0">
            <a:spAutoFit/>
          </a:bodyPr>
          <a:lstStyle/>
          <a:p>
            <a:endParaRPr lang="en-GB" dirty="0"/>
          </a:p>
        </p:txBody>
      </p:sp>
      <p:grpSp>
        <p:nvGrpSpPr>
          <p:cNvPr id="40" name="Group 39"/>
          <p:cNvGrpSpPr/>
          <p:nvPr/>
        </p:nvGrpSpPr>
        <p:grpSpPr>
          <a:xfrm>
            <a:off x="2431595" y="2891802"/>
            <a:ext cx="7686385" cy="4244182"/>
            <a:chOff x="2559708" y="3156556"/>
            <a:chExt cx="7686385" cy="4244182"/>
          </a:xfrm>
        </p:grpSpPr>
        <p:grpSp>
          <p:nvGrpSpPr>
            <p:cNvPr id="26" name="Group 25"/>
            <p:cNvGrpSpPr/>
            <p:nvPr/>
          </p:nvGrpSpPr>
          <p:grpSpPr>
            <a:xfrm>
              <a:off x="2559708" y="3156556"/>
              <a:ext cx="6042248" cy="4119855"/>
              <a:chOff x="11208864" y="15364000"/>
              <a:chExt cx="6042248" cy="4119855"/>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8864" y="15364000"/>
                <a:ext cx="1963862" cy="1963862"/>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7296" y="17330039"/>
                <a:ext cx="2153816" cy="2153816"/>
              </a:xfrm>
              <a:prstGeom prst="rect">
                <a:avLst/>
              </a:prstGeom>
            </p:spPr>
          </p:pic>
        </p:gr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156" y="3536614"/>
              <a:ext cx="1584175" cy="1203746"/>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20992" y="4092195"/>
              <a:ext cx="639734" cy="639734"/>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9376" y="6066979"/>
              <a:ext cx="639734" cy="639734"/>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6861" y="3466471"/>
              <a:ext cx="2269232" cy="1906155"/>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36764" y="5494583"/>
              <a:ext cx="2269232" cy="1906155"/>
            </a:xfrm>
            <a:prstGeom prst="rect">
              <a:avLst/>
            </a:prstGeom>
          </p:spPr>
        </p:pic>
        <p:cxnSp>
          <p:nvCxnSpPr>
            <p:cNvPr id="38" name="Curved Connector 37"/>
            <p:cNvCxnSpPr/>
            <p:nvPr/>
          </p:nvCxnSpPr>
          <p:spPr>
            <a:xfrm>
              <a:off x="3191000" y="3330675"/>
              <a:ext cx="3829992" cy="2376264"/>
            </a:xfrm>
            <a:prstGeom prst="curvedConnector3">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094317" y="2695963"/>
            <a:ext cx="2457801" cy="830997"/>
          </a:xfrm>
          <a:prstGeom prst="rect">
            <a:avLst/>
          </a:prstGeom>
          <a:noFill/>
        </p:spPr>
        <p:txBody>
          <a:bodyPr wrap="square" rtlCol="0">
            <a:spAutoFit/>
          </a:bodyPr>
          <a:lstStyle/>
          <a:p>
            <a:pPr algn="ctr"/>
            <a:r>
              <a:rPr lang="en-GB" sz="2400" b="1" dirty="0" smtClean="0">
                <a:latin typeface="Arial" panose="020B0604020202020204" pitchFamily="34" charset="0"/>
                <a:cs typeface="Arial" panose="020B0604020202020204" pitchFamily="34" charset="0"/>
              </a:rPr>
              <a:t>Equipment Used</a:t>
            </a:r>
            <a:endParaRPr lang="en-GB" sz="2400" b="1" dirty="0">
              <a:latin typeface="Arial" panose="020B0604020202020204" pitchFamily="34" charset="0"/>
              <a:cs typeface="Arial" panose="020B0604020202020204" pitchFamily="34" charset="0"/>
            </a:endParaRPr>
          </a:p>
        </p:txBody>
      </p:sp>
      <p:sp>
        <p:nvSpPr>
          <p:cNvPr id="42" name="TextBox 41"/>
          <p:cNvSpPr txBox="1"/>
          <p:nvPr/>
        </p:nvSpPr>
        <p:spPr>
          <a:xfrm>
            <a:off x="652106" y="3025718"/>
            <a:ext cx="2457801" cy="400110"/>
          </a:xfrm>
          <a:prstGeom prst="rect">
            <a:avLst/>
          </a:prstGeom>
          <a:noFill/>
        </p:spPr>
        <p:txBody>
          <a:bodyPr wrap="square" rtlCol="0">
            <a:spAutoFit/>
          </a:bodyPr>
          <a:lstStyle/>
          <a:p>
            <a:pPr algn="ctr"/>
            <a:r>
              <a:rPr lang="en-GB" sz="2000" b="1" dirty="0" smtClean="0">
                <a:latin typeface="Arial" panose="020B0604020202020204" pitchFamily="34" charset="0"/>
                <a:cs typeface="Arial" panose="020B0604020202020204" pitchFamily="34" charset="0"/>
              </a:rPr>
              <a:t>Transmit</a:t>
            </a:r>
            <a:endParaRPr lang="en-GB" sz="2000" b="1" dirty="0">
              <a:latin typeface="Arial" panose="020B0604020202020204" pitchFamily="34" charset="0"/>
              <a:cs typeface="Arial" panose="020B0604020202020204" pitchFamily="34" charset="0"/>
            </a:endParaRPr>
          </a:p>
        </p:txBody>
      </p:sp>
      <p:sp>
        <p:nvSpPr>
          <p:cNvPr id="43" name="TextBox 42"/>
          <p:cNvSpPr txBox="1"/>
          <p:nvPr/>
        </p:nvSpPr>
        <p:spPr>
          <a:xfrm>
            <a:off x="7421674" y="5656192"/>
            <a:ext cx="2457801" cy="400110"/>
          </a:xfrm>
          <a:prstGeom prst="rect">
            <a:avLst/>
          </a:prstGeom>
          <a:noFill/>
        </p:spPr>
        <p:txBody>
          <a:bodyPr wrap="square" rtlCol="0">
            <a:spAutoFit/>
          </a:bodyPr>
          <a:lstStyle/>
          <a:p>
            <a:pPr algn="ctr"/>
            <a:r>
              <a:rPr lang="en-GB" sz="2000" b="1" dirty="0">
                <a:latin typeface="Arial" panose="020B0604020202020204" pitchFamily="34" charset="0"/>
                <a:cs typeface="Arial" panose="020B0604020202020204" pitchFamily="34" charset="0"/>
              </a:rPr>
              <a:t>R</a:t>
            </a:r>
            <a:r>
              <a:rPr lang="en-GB" sz="2000" b="1" dirty="0" smtClean="0">
                <a:latin typeface="Arial" panose="020B0604020202020204" pitchFamily="34" charset="0"/>
                <a:cs typeface="Arial" panose="020B0604020202020204" pitchFamily="34" charset="0"/>
              </a:rPr>
              <a:t>eceive</a:t>
            </a:r>
            <a:endParaRPr lang="en-GB" sz="20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14294018"/>
              </p:ext>
            </p:extLst>
          </p:nvPr>
        </p:nvGraphicFramePr>
        <p:xfrm>
          <a:off x="1963526" y="26544419"/>
          <a:ext cx="8020294" cy="2527912"/>
        </p:xfrm>
        <a:graphic>
          <a:graphicData uri="http://schemas.openxmlformats.org/drawingml/2006/table">
            <a:tbl>
              <a:tblPr firstRow="1" firstCol="1" bandRow="1">
                <a:tableStyleId>{5C22544A-7EE6-4342-B048-85BDC9FD1C3A}</a:tableStyleId>
              </a:tblPr>
              <a:tblGrid>
                <a:gridCol w="1016251">
                  <a:extLst>
                    <a:ext uri="{9D8B030D-6E8A-4147-A177-3AD203B41FA5}">
                      <a16:colId xmlns="" xmlns:a16="http://schemas.microsoft.com/office/drawing/2014/main" val="20000"/>
                    </a:ext>
                  </a:extLst>
                </a:gridCol>
                <a:gridCol w="467272">
                  <a:extLst>
                    <a:ext uri="{9D8B030D-6E8A-4147-A177-3AD203B41FA5}">
                      <a16:colId xmlns="" xmlns:a16="http://schemas.microsoft.com/office/drawing/2014/main" val="20001"/>
                    </a:ext>
                  </a:extLst>
                </a:gridCol>
                <a:gridCol w="769795">
                  <a:extLst>
                    <a:ext uri="{9D8B030D-6E8A-4147-A177-3AD203B41FA5}">
                      <a16:colId xmlns="" xmlns:a16="http://schemas.microsoft.com/office/drawing/2014/main" val="20002"/>
                    </a:ext>
                  </a:extLst>
                </a:gridCol>
                <a:gridCol w="766497">
                  <a:extLst>
                    <a:ext uri="{9D8B030D-6E8A-4147-A177-3AD203B41FA5}">
                      <a16:colId xmlns="" xmlns:a16="http://schemas.microsoft.com/office/drawing/2014/main" val="20003"/>
                    </a:ext>
                  </a:extLst>
                </a:gridCol>
                <a:gridCol w="760560">
                  <a:extLst>
                    <a:ext uri="{9D8B030D-6E8A-4147-A177-3AD203B41FA5}">
                      <a16:colId xmlns="" xmlns:a16="http://schemas.microsoft.com/office/drawing/2014/main" val="20004"/>
                    </a:ext>
                  </a:extLst>
                </a:gridCol>
                <a:gridCol w="782529">
                  <a:extLst>
                    <a:ext uri="{9D8B030D-6E8A-4147-A177-3AD203B41FA5}">
                      <a16:colId xmlns="" xmlns:a16="http://schemas.microsoft.com/office/drawing/2014/main" val="20005"/>
                    </a:ext>
                  </a:extLst>
                </a:gridCol>
                <a:gridCol w="753764">
                  <a:extLst>
                    <a:ext uri="{9D8B030D-6E8A-4147-A177-3AD203B41FA5}">
                      <a16:colId xmlns="" xmlns:a16="http://schemas.microsoft.com/office/drawing/2014/main" val="20006"/>
                    </a:ext>
                  </a:extLst>
                </a:gridCol>
                <a:gridCol w="779689">
                  <a:extLst>
                    <a:ext uri="{9D8B030D-6E8A-4147-A177-3AD203B41FA5}">
                      <a16:colId xmlns="" xmlns:a16="http://schemas.microsoft.com/office/drawing/2014/main" val="20007"/>
                    </a:ext>
                  </a:extLst>
                </a:gridCol>
                <a:gridCol w="779689">
                  <a:extLst>
                    <a:ext uri="{9D8B030D-6E8A-4147-A177-3AD203B41FA5}">
                      <a16:colId xmlns="" xmlns:a16="http://schemas.microsoft.com/office/drawing/2014/main" val="20008"/>
                    </a:ext>
                  </a:extLst>
                </a:gridCol>
                <a:gridCol w="1144248">
                  <a:extLst>
                    <a:ext uri="{9D8B030D-6E8A-4147-A177-3AD203B41FA5}">
                      <a16:colId xmlns="" xmlns:a16="http://schemas.microsoft.com/office/drawing/2014/main" val="20009"/>
                    </a:ext>
                  </a:extLst>
                </a:gridCol>
              </a:tblGrid>
              <a:tr h="383109">
                <a:tc>
                  <a:txBody>
                    <a:bodyPr/>
                    <a:lstStyle/>
                    <a:p>
                      <a:pPr>
                        <a:lnSpc>
                          <a:spcPct val="115000"/>
                        </a:lnSpc>
                        <a:spcAft>
                          <a:spcPts val="0"/>
                        </a:spcAft>
                        <a:tabLst>
                          <a:tab pos="1653540" algn="l"/>
                        </a:tabLst>
                      </a:pPr>
                      <a:r>
                        <a:rPr lang="en-GB" sz="1100" dirty="0">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Jan</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Feb</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March</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April</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May</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June</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mn-lt"/>
                          <a:ea typeface="+mn-ea"/>
                          <a:cs typeface="+mn-cs"/>
                        </a:rPr>
                        <a:t>July</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Calibri"/>
                          <a:ea typeface="SimSun"/>
                          <a:cs typeface="Arial"/>
                        </a:rPr>
                        <a:t>August</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smtClean="0">
                          <a:effectLst/>
                          <a:latin typeface="Calibri"/>
                          <a:ea typeface="SimSun"/>
                          <a:cs typeface="Arial"/>
                        </a:rPr>
                        <a:t>September</a:t>
                      </a:r>
                      <a:endParaRPr lang="en-GB" sz="1100" dirty="0">
                        <a:effectLst/>
                        <a:latin typeface="Calibri"/>
                        <a:ea typeface="SimSun"/>
                        <a:cs typeface="Arial"/>
                      </a:endParaRPr>
                    </a:p>
                  </a:txBody>
                  <a:tcPr marL="68580" marR="68580" marT="0" marB="0"/>
                </a:tc>
                <a:extLst>
                  <a:ext uri="{0D108BD9-81ED-4DB2-BD59-A6C34878D82A}">
                    <a16:rowId xmlns="" xmlns:a16="http://schemas.microsoft.com/office/drawing/2014/main" val="10000"/>
                  </a:ext>
                </a:extLst>
              </a:tr>
              <a:tr h="341898">
                <a:tc>
                  <a:txBody>
                    <a:bodyPr/>
                    <a:lstStyle/>
                    <a:p>
                      <a:pPr>
                        <a:lnSpc>
                          <a:spcPct val="115000"/>
                        </a:lnSpc>
                        <a:spcAft>
                          <a:spcPts val="0"/>
                        </a:spcAft>
                        <a:tabLst>
                          <a:tab pos="1653540" algn="l"/>
                        </a:tabLst>
                      </a:pPr>
                      <a:r>
                        <a:rPr lang="en-GB" sz="1100" dirty="0">
                          <a:effectLst/>
                        </a:rPr>
                        <a:t>Background</a:t>
                      </a:r>
                    </a:p>
                    <a:p>
                      <a:pPr>
                        <a:lnSpc>
                          <a:spcPct val="115000"/>
                        </a:lnSpc>
                        <a:spcAft>
                          <a:spcPts val="0"/>
                        </a:spcAft>
                        <a:tabLst>
                          <a:tab pos="1653540" algn="l"/>
                        </a:tabLst>
                      </a:pPr>
                      <a:r>
                        <a:rPr lang="en-GB" sz="1100" dirty="0" smtClean="0">
                          <a:effectLst/>
                        </a:rPr>
                        <a:t>Research and</a:t>
                      </a:r>
                    </a:p>
                    <a:p>
                      <a:pPr>
                        <a:lnSpc>
                          <a:spcPct val="115000"/>
                        </a:lnSpc>
                        <a:spcAft>
                          <a:spcPts val="0"/>
                        </a:spcAft>
                        <a:tabLst>
                          <a:tab pos="1653540" algn="l"/>
                        </a:tabLst>
                      </a:pPr>
                      <a:r>
                        <a:rPr lang="en-GB" sz="1100" dirty="0" smtClean="0">
                          <a:effectLst/>
                          <a:latin typeface="Calibri"/>
                          <a:ea typeface="SimSun"/>
                          <a:cs typeface="Arial"/>
                        </a:rPr>
                        <a:t>Literature</a:t>
                      </a:r>
                      <a:r>
                        <a:rPr lang="en-GB" sz="1100" baseline="0" dirty="0" smtClean="0">
                          <a:effectLst/>
                          <a:latin typeface="Calibri"/>
                          <a:ea typeface="SimSun"/>
                          <a:cs typeface="Arial"/>
                        </a:rPr>
                        <a:t> survey</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bg2">
                        <a:lumMod val="2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bg2">
                        <a:lumMod val="2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bg2">
                        <a:lumMod val="2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bg2">
                        <a:lumMod val="2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extLst>
                  <a:ext uri="{0D108BD9-81ED-4DB2-BD59-A6C34878D82A}">
                    <a16:rowId xmlns="" xmlns:a16="http://schemas.microsoft.com/office/drawing/2014/main" val="10001"/>
                  </a:ext>
                </a:extLst>
              </a:tr>
              <a:tr h="512846">
                <a:tc>
                  <a:txBody>
                    <a:bodyPr/>
                    <a:lstStyle/>
                    <a:p>
                      <a:pPr>
                        <a:lnSpc>
                          <a:spcPct val="115000"/>
                        </a:lnSpc>
                        <a:spcAft>
                          <a:spcPts val="0"/>
                        </a:spcAft>
                        <a:tabLst>
                          <a:tab pos="1653540" algn="l"/>
                        </a:tabLst>
                      </a:pPr>
                      <a:r>
                        <a:rPr lang="en-GB" sz="1100" dirty="0" smtClean="0">
                          <a:effectLst/>
                        </a:rPr>
                        <a:t>Hardware</a:t>
                      </a:r>
                      <a:r>
                        <a:rPr lang="en-GB" sz="1100" baseline="0" dirty="0" smtClean="0">
                          <a:effectLst/>
                        </a:rPr>
                        <a:t> and</a:t>
                      </a:r>
                      <a:r>
                        <a:rPr lang="en-GB" sz="1100" dirty="0" smtClean="0">
                          <a:effectLst/>
                        </a:rPr>
                        <a:t> Requirements/functionality</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1">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1">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1">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1">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extLst>
                  <a:ext uri="{0D108BD9-81ED-4DB2-BD59-A6C34878D82A}">
                    <a16:rowId xmlns="" xmlns:a16="http://schemas.microsoft.com/office/drawing/2014/main" val="10002"/>
                  </a:ext>
                </a:extLst>
              </a:tr>
              <a:tr h="341898">
                <a:tc>
                  <a:txBody>
                    <a:bodyPr/>
                    <a:lstStyle/>
                    <a:p>
                      <a:pPr>
                        <a:lnSpc>
                          <a:spcPct val="115000"/>
                        </a:lnSpc>
                        <a:spcAft>
                          <a:spcPts val="0"/>
                        </a:spcAft>
                        <a:tabLst>
                          <a:tab pos="1653540" algn="l"/>
                        </a:tabLst>
                      </a:pPr>
                      <a:r>
                        <a:rPr lang="en-GB" sz="1100" dirty="0">
                          <a:effectLst/>
                        </a:rPr>
                        <a:t>Modelling and </a:t>
                      </a:r>
                      <a:r>
                        <a:rPr lang="en-GB" sz="1100" dirty="0" smtClean="0">
                          <a:effectLst/>
                        </a:rPr>
                        <a:t>Execution</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3">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3">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3">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3">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3">
                        <a:lumMod val="75000"/>
                      </a:schemeClr>
                    </a:solidFill>
                  </a:tcPr>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tc>
                <a:extLst>
                  <a:ext uri="{0D108BD9-81ED-4DB2-BD59-A6C34878D82A}">
                    <a16:rowId xmlns="" xmlns:a16="http://schemas.microsoft.com/office/drawing/2014/main" val="10003"/>
                  </a:ext>
                </a:extLst>
              </a:tr>
              <a:tr h="409729">
                <a:tc>
                  <a:txBody>
                    <a:bodyPr/>
                    <a:lstStyle/>
                    <a:p>
                      <a:pPr>
                        <a:lnSpc>
                          <a:spcPct val="115000"/>
                        </a:lnSpc>
                        <a:spcAft>
                          <a:spcPts val="0"/>
                        </a:spcAft>
                        <a:tabLst>
                          <a:tab pos="1653540" algn="l"/>
                        </a:tabLst>
                      </a:pPr>
                      <a:r>
                        <a:rPr lang="en-GB" sz="1100" dirty="0">
                          <a:effectLst/>
                        </a:rPr>
                        <a:t>Report</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6">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6">
                        <a:lumMod val="75000"/>
                      </a:schemeClr>
                    </a:solidFill>
                  </a:tcPr>
                </a:tc>
                <a:tc>
                  <a:txBody>
                    <a:bodyPr/>
                    <a:lstStyle/>
                    <a:p>
                      <a:pPr>
                        <a:lnSpc>
                          <a:spcPct val="115000"/>
                        </a:lnSpc>
                        <a:spcAft>
                          <a:spcPts val="0"/>
                        </a:spcAft>
                        <a:tabLst>
                          <a:tab pos="1653540" algn="l"/>
                        </a:tabLst>
                      </a:pPr>
                      <a:r>
                        <a:rPr lang="en-GB" sz="1100" dirty="0">
                          <a:ln w="15773" cap="flat" cmpd="sng" algn="ctr">
                            <a:gradFill>
                              <a:gsLst>
                                <a:gs pos="70000">
                                  <a:srgbClr val="F16700"/>
                                </a:gs>
                                <a:gs pos="0">
                                  <a:srgbClr val="FFAA65"/>
                                </a:gs>
                              </a:gsLst>
                              <a:lin ang="5400000" scaled="0"/>
                            </a:gradFill>
                            <a:prstDash val="solid"/>
                            <a:round/>
                          </a:ln>
                          <a:effectLst>
                            <a:outerShdw blurRad="50800" dist="40005" dir="5400000" algn="tl">
                              <a:srgbClr val="000000">
                                <a:alpha val="33000"/>
                              </a:srgbClr>
                            </a:outerShdw>
                          </a:effectLst>
                        </a:rPr>
                        <a:t> </a:t>
                      </a:r>
                      <a:endParaRPr lang="en-GB" sz="1100" dirty="0">
                        <a:effectLst/>
                        <a:latin typeface="Calibri"/>
                        <a:ea typeface="SimSun"/>
                        <a:cs typeface="Arial"/>
                      </a:endParaRPr>
                    </a:p>
                  </a:txBody>
                  <a:tcPr marL="68580" marR="68580" marT="0" marB="0">
                    <a:solidFill>
                      <a:schemeClr val="accent6">
                        <a:lumMod val="75000"/>
                      </a:schemeClr>
                    </a:solidFill>
                  </a:tcPr>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solidFill>
                      <a:schemeClr val="accent6">
                        <a:lumMod val="75000"/>
                      </a:schemeClr>
                    </a:solidFill>
                  </a:tcPr>
                </a:tc>
                <a:tc>
                  <a:txBody>
                    <a:bodyPr/>
                    <a:lstStyle/>
                    <a:p>
                      <a:pPr>
                        <a:lnSpc>
                          <a:spcPct val="115000"/>
                        </a:lnSpc>
                        <a:spcAft>
                          <a:spcPts val="0"/>
                        </a:spcAft>
                        <a:tabLst>
                          <a:tab pos="1653540" algn="l"/>
                        </a:tabLst>
                      </a:pPr>
                      <a:endParaRPr lang="en-GB" sz="1100" dirty="0">
                        <a:effectLst/>
                        <a:latin typeface="Calibri"/>
                        <a:ea typeface="SimSun"/>
                        <a:cs typeface="Arial"/>
                      </a:endParaRPr>
                    </a:p>
                  </a:txBody>
                  <a:tcPr marL="68580" marR="68580" marT="0" marB="0">
                    <a:solidFill>
                      <a:schemeClr val="accent6">
                        <a:lumMod val="75000"/>
                      </a:schemeClr>
                    </a:solidFill>
                  </a:tcPr>
                </a:tc>
                <a:extLst>
                  <a:ext uri="{0D108BD9-81ED-4DB2-BD59-A6C34878D82A}">
                    <a16:rowId xmlns="" xmlns:a16="http://schemas.microsoft.com/office/drawing/2014/main" val="10004"/>
                  </a:ext>
                </a:extLst>
              </a:tr>
            </a:tbl>
          </a:graphicData>
        </a:graphic>
      </p:graphicFrame>
      <p:sp>
        <p:nvSpPr>
          <p:cNvPr id="17" name="Rectangle 1"/>
          <p:cNvSpPr>
            <a:spLocks noChangeArrowheads="1"/>
          </p:cNvSpPr>
          <p:nvPr/>
        </p:nvSpPr>
        <p:spPr bwMode="auto">
          <a:xfrm>
            <a:off x="7791052" y="15547976"/>
            <a:ext cx="213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1654175" algn="l"/>
              </a:tabLst>
              <a:defRPr>
                <a:solidFill>
                  <a:schemeClr val="tx1"/>
                </a:solidFill>
                <a:latin typeface="Arial" pitchFamily="34" charset="0"/>
                <a:cs typeface="Arial" pitchFamily="34" charset="0"/>
              </a:defRPr>
            </a:lvl1pPr>
            <a:lvl2pPr marL="457200" fontAlgn="base">
              <a:spcBef>
                <a:spcPct val="0"/>
              </a:spcBef>
              <a:spcAft>
                <a:spcPct val="0"/>
              </a:spcAft>
              <a:tabLst>
                <a:tab pos="1654175" algn="l"/>
              </a:tabLst>
              <a:defRPr>
                <a:solidFill>
                  <a:schemeClr val="tx1"/>
                </a:solidFill>
                <a:latin typeface="Arial" pitchFamily="34" charset="0"/>
                <a:cs typeface="Arial" pitchFamily="34" charset="0"/>
              </a:defRPr>
            </a:lvl2pPr>
            <a:lvl3pPr marL="914400" fontAlgn="base">
              <a:spcBef>
                <a:spcPct val="0"/>
              </a:spcBef>
              <a:spcAft>
                <a:spcPct val="0"/>
              </a:spcAft>
              <a:tabLst>
                <a:tab pos="1654175" algn="l"/>
              </a:tabLst>
              <a:defRPr>
                <a:solidFill>
                  <a:schemeClr val="tx1"/>
                </a:solidFill>
                <a:latin typeface="Arial" pitchFamily="34" charset="0"/>
                <a:cs typeface="Arial" pitchFamily="34" charset="0"/>
              </a:defRPr>
            </a:lvl3pPr>
            <a:lvl4pPr marL="1371600" fontAlgn="base">
              <a:spcBef>
                <a:spcPct val="0"/>
              </a:spcBef>
              <a:spcAft>
                <a:spcPct val="0"/>
              </a:spcAft>
              <a:tabLst>
                <a:tab pos="1654175" algn="l"/>
              </a:tabLst>
              <a:defRPr>
                <a:solidFill>
                  <a:schemeClr val="tx1"/>
                </a:solidFill>
                <a:latin typeface="Arial" pitchFamily="34" charset="0"/>
                <a:cs typeface="Arial" pitchFamily="34" charset="0"/>
              </a:defRPr>
            </a:lvl4pPr>
            <a:lvl5pPr marL="1828800" fontAlgn="base">
              <a:spcBef>
                <a:spcPct val="0"/>
              </a:spcBef>
              <a:spcAft>
                <a:spcPct val="0"/>
              </a:spcAft>
              <a:tabLst>
                <a:tab pos="1654175" algn="l"/>
              </a:tabLst>
              <a:defRPr>
                <a:solidFill>
                  <a:schemeClr val="tx1"/>
                </a:solidFill>
                <a:latin typeface="Arial" pitchFamily="34" charset="0"/>
                <a:cs typeface="Arial" pitchFamily="34" charset="0"/>
              </a:defRPr>
            </a:lvl5pPr>
            <a:lvl6pPr marL="2286000" fontAlgn="base">
              <a:spcBef>
                <a:spcPct val="0"/>
              </a:spcBef>
              <a:spcAft>
                <a:spcPct val="0"/>
              </a:spcAft>
              <a:tabLst>
                <a:tab pos="1654175" algn="l"/>
              </a:tabLst>
              <a:defRPr>
                <a:solidFill>
                  <a:schemeClr val="tx1"/>
                </a:solidFill>
                <a:latin typeface="Arial" pitchFamily="34" charset="0"/>
                <a:cs typeface="Arial" pitchFamily="34" charset="0"/>
              </a:defRPr>
            </a:lvl6pPr>
            <a:lvl7pPr marL="2743200" fontAlgn="base">
              <a:spcBef>
                <a:spcPct val="0"/>
              </a:spcBef>
              <a:spcAft>
                <a:spcPct val="0"/>
              </a:spcAft>
              <a:tabLst>
                <a:tab pos="1654175" algn="l"/>
              </a:tabLst>
              <a:defRPr>
                <a:solidFill>
                  <a:schemeClr val="tx1"/>
                </a:solidFill>
                <a:latin typeface="Arial" pitchFamily="34" charset="0"/>
                <a:cs typeface="Arial" pitchFamily="34" charset="0"/>
              </a:defRPr>
            </a:lvl7pPr>
            <a:lvl8pPr marL="3200400" fontAlgn="base">
              <a:spcBef>
                <a:spcPct val="0"/>
              </a:spcBef>
              <a:spcAft>
                <a:spcPct val="0"/>
              </a:spcAft>
              <a:tabLst>
                <a:tab pos="1654175" algn="l"/>
              </a:tabLst>
              <a:defRPr>
                <a:solidFill>
                  <a:schemeClr val="tx1"/>
                </a:solidFill>
                <a:latin typeface="Arial" pitchFamily="34" charset="0"/>
                <a:cs typeface="Arial" pitchFamily="34" charset="0"/>
              </a:defRPr>
            </a:lvl8pPr>
            <a:lvl9pPr marL="3657600" fontAlgn="base">
              <a:spcBef>
                <a:spcPct val="0"/>
              </a:spcBef>
              <a:spcAft>
                <a:spcPct val="0"/>
              </a:spcAft>
              <a:tabLst>
                <a:tab pos="16541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654175" algn="l"/>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080" y="7557893"/>
            <a:ext cx="10292985" cy="6944240"/>
          </a:xfrm>
          <a:prstGeom prst="rect">
            <a:avLst/>
          </a:prstGeom>
        </p:spPr>
      </p:pic>
      <p:sp>
        <p:nvSpPr>
          <p:cNvPr id="20" name="Rectangle 19"/>
          <p:cNvSpPr/>
          <p:nvPr/>
        </p:nvSpPr>
        <p:spPr>
          <a:xfrm>
            <a:off x="1437787" y="14893907"/>
            <a:ext cx="7080192" cy="2292935"/>
          </a:xfrm>
          <a:prstGeom prst="rect">
            <a:avLst/>
          </a:prstGeom>
        </p:spPr>
        <p:txBody>
          <a:bodyPr wrap="square">
            <a:spAutoFit/>
          </a:bodyPr>
          <a:lstStyle/>
          <a:p>
            <a:r>
              <a:rPr lang="en-GB" sz="2400" dirty="0" smtClean="0">
                <a:latin typeface="Arial" panose="020B0604020202020204" pitchFamily="34" charset="0"/>
                <a:cs typeface="Arial" panose="020B0604020202020204" pitchFamily="34" charset="0"/>
              </a:rPr>
              <a:t>Transmission </a:t>
            </a:r>
            <a:r>
              <a:rPr lang="en-GB" sz="2400" dirty="0">
                <a:latin typeface="Arial" panose="020B0604020202020204" pitchFamily="34" charset="0"/>
                <a:cs typeface="Arial" panose="020B0604020202020204" pitchFamily="34" charset="0"/>
              </a:rPr>
              <a:t>of audio files using Software Defined Radio</a:t>
            </a:r>
          </a:p>
          <a:p>
            <a:r>
              <a:rPr lang="en-GB" sz="1200" dirty="0">
                <a:latin typeface="Arial" panose="020B0604020202020204" pitchFamily="34" charset="0"/>
                <a:cs typeface="Arial" panose="020B0604020202020204" pitchFamily="34" charset="0"/>
              </a:rPr>
              <a:t>To transmit large amounts of date whilst very inexpensive[] is not very efficient using the above described method which is more suited as a demonstration tool for teaching.  Hence it was found that for larger files, the cheapest method was to </a:t>
            </a:r>
            <a:r>
              <a:rPr lang="en-GB" sz="1200" dirty="0" smtClean="0">
                <a:latin typeface="Arial" panose="020B0604020202020204" pitchFamily="34" charset="0"/>
                <a:cs typeface="Arial" panose="020B0604020202020204" pitchFamily="34" charset="0"/>
              </a:rPr>
              <a:t>use </a:t>
            </a:r>
            <a:r>
              <a:rPr lang="en-GB" sz="1200" dirty="0">
                <a:latin typeface="Arial" panose="020B0604020202020204" pitchFamily="34" charset="0"/>
                <a:cs typeface="Arial" panose="020B0604020202020204" pitchFamily="34" charset="0"/>
              </a:rPr>
              <a:t>the HackRF One SDR platform in </a:t>
            </a:r>
            <a:r>
              <a:rPr lang="en-GB" sz="1200" dirty="0" smtClean="0">
                <a:latin typeface="Arial" panose="020B0604020202020204" pitchFamily="34" charset="0"/>
                <a:cs typeface="Arial" panose="020B0604020202020204" pitchFamily="34" charset="0"/>
              </a:rPr>
              <a:t>conjunction </a:t>
            </a:r>
            <a:r>
              <a:rPr lang="en-GB" sz="1200" dirty="0">
                <a:latin typeface="Arial" panose="020B0604020202020204" pitchFamily="34" charset="0"/>
                <a:cs typeface="Arial" panose="020B0604020202020204" pitchFamily="34" charset="0"/>
              </a:rPr>
              <a:t>with GNU Radio Companion Software.</a:t>
            </a:r>
          </a:p>
          <a:p>
            <a:r>
              <a:rPr lang="en-GB" sz="1200" dirty="0">
                <a:latin typeface="Arial" panose="020B0604020202020204" pitchFamily="34" charset="0"/>
                <a:cs typeface="Arial" panose="020B0604020202020204" pitchFamily="34" charset="0"/>
              </a:rPr>
              <a:t>The HackRF One is a Software Defined Radio peripheral capable of transmission or reception of radio signals from 1 MHz to 6 GHz</a:t>
            </a:r>
            <a:r>
              <a:rPr lang="en-GB" sz="1200" dirty="0" smtClean="0">
                <a:latin typeface="Arial" panose="020B0604020202020204" pitchFamily="34" charset="0"/>
                <a:cs typeface="Arial" panose="020B0604020202020204" pitchFamily="34" charset="0"/>
              </a:rPr>
              <a:t>. It </a:t>
            </a:r>
            <a:r>
              <a:rPr lang="en-GB" sz="1200" dirty="0">
                <a:latin typeface="Arial" panose="020B0604020202020204" pitchFamily="34" charset="0"/>
                <a:cs typeface="Arial" panose="020B0604020202020204" pitchFamily="34" charset="0"/>
              </a:rPr>
              <a:t>is an open source hardware platform that can be used as a USB peripheral or programmed for stand-alone  operation </a:t>
            </a:r>
            <a:r>
              <a:rPr lang="en-GB" sz="1200" dirty="0" smtClean="0">
                <a:latin typeface="Arial" panose="020B0604020202020204" pitchFamily="34" charset="0"/>
                <a:cs typeface="Arial" panose="020B0604020202020204" pitchFamily="34" charset="0"/>
              </a:rPr>
              <a:t>.</a:t>
            </a:r>
          </a:p>
          <a:p>
            <a:endParaRPr lang="en-GB" sz="1100" dirty="0"/>
          </a:p>
        </p:txBody>
      </p:sp>
      <p:pic>
        <p:nvPicPr>
          <p:cNvPr id="37" name="Picture 36"/>
          <p:cNvPicPr/>
          <p:nvPr/>
        </p:nvPicPr>
        <p:blipFill rotWithShape="1">
          <a:blip r:embed="rId10">
            <a:extLst>
              <a:ext uri="{28A0092B-C50C-407E-A947-70E740481C1C}">
                <a14:useLocalDpi xmlns:a14="http://schemas.microsoft.com/office/drawing/2010/main" val="0"/>
              </a:ext>
            </a:extLst>
          </a:blip>
          <a:srcRect l="-10058" r="16419"/>
          <a:stretch/>
        </p:blipFill>
        <p:spPr bwMode="auto">
          <a:xfrm>
            <a:off x="11125760" y="11211219"/>
            <a:ext cx="3455670" cy="2731770"/>
          </a:xfrm>
          <a:prstGeom prst="rect">
            <a:avLst/>
          </a:prstGeom>
          <a:ln>
            <a:noFill/>
          </a:ln>
          <a:extLst>
            <a:ext uri="{53640926-AAD7-44D8-BBD7-CCE9431645EC}">
              <a14:shadowObscured xmlns:a14="http://schemas.microsoft.com/office/drawing/2010/main"/>
            </a:ext>
          </a:extLst>
        </p:spPr>
      </p:pic>
      <p:pic>
        <p:nvPicPr>
          <p:cNvPr id="39" name="Picture 38" descr="https://s14-eu5.ixquick.com/cgi-bin/serveimage?url=https%3A%2F%2Fupload.wikimedia.org%2Fwikipedia%2Fcommons%2Fthumb%2Fa%2Fa2%2FGnuradio_logo.svg%2F2000px-Gnuradio_logo.svg.png&amp;sp=825c5e22da2ee981f30be2afc8604f47"/>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31595" y="17177344"/>
            <a:ext cx="1501402" cy="319735"/>
          </a:xfrm>
          <a:prstGeom prst="rect">
            <a:avLst/>
          </a:prstGeom>
          <a:noFill/>
          <a:ln>
            <a:noFill/>
          </a:ln>
        </p:spPr>
      </p:pic>
      <p:sp>
        <p:nvSpPr>
          <p:cNvPr id="21" name="Rectangle 20"/>
          <p:cNvSpPr/>
          <p:nvPr/>
        </p:nvSpPr>
        <p:spPr>
          <a:xfrm>
            <a:off x="1199404" y="17628362"/>
            <a:ext cx="4432896" cy="1015663"/>
          </a:xfrm>
          <a:prstGeom prst="rect">
            <a:avLst/>
          </a:prstGeom>
        </p:spPr>
        <p:txBody>
          <a:bodyPr wrap="square">
            <a:spAutoFit/>
          </a:bodyPr>
          <a:lstStyle/>
          <a:p>
            <a:r>
              <a:rPr lang="en-GB" sz="1200" b="1" dirty="0">
                <a:latin typeface="Arial" panose="020B0604020202020204" pitchFamily="34" charset="0"/>
                <a:cs typeface="Arial" panose="020B0604020202020204" pitchFamily="34" charset="0"/>
              </a:rPr>
              <a:t>GNU Radio is a free &amp; open-source software development toolkit that provides signal processing blocks to implement software radios. It can be used with readily-available low-cost external RF hardware to create software-defined radios.</a:t>
            </a:r>
          </a:p>
        </p:txBody>
      </p:sp>
      <p:sp>
        <p:nvSpPr>
          <p:cNvPr id="22" name="TextBox 21"/>
          <p:cNvSpPr txBox="1"/>
          <p:nvPr/>
        </p:nvSpPr>
        <p:spPr>
          <a:xfrm>
            <a:off x="11391453" y="26610118"/>
            <a:ext cx="8337979" cy="738664"/>
          </a:xfrm>
          <a:prstGeom prst="rect">
            <a:avLst/>
          </a:prstGeom>
          <a:noFill/>
        </p:spPr>
        <p:txBody>
          <a:bodyPr wrap="square" rtlCol="0">
            <a:spAutoFit/>
          </a:bodyPr>
          <a:lstStyle/>
          <a:p>
            <a:r>
              <a:rPr lang="en-GB" sz="2800" b="1" dirty="0" smtClean="0">
                <a:latin typeface="Arial" panose="020B0604020202020204" pitchFamily="34" charset="0"/>
                <a:cs typeface="Arial" panose="020B0604020202020204" pitchFamily="34" charset="0"/>
              </a:rPr>
              <a:t>References</a:t>
            </a:r>
          </a:p>
          <a:p>
            <a:r>
              <a:rPr lang="en-GB" sz="1400" dirty="0" smtClean="0"/>
              <a:t>[</a:t>
            </a:r>
            <a:fld id="{4F976E5A-CC88-4E70-B28B-68D442BE04E3}" type="slidenum">
              <a:rPr lang="en-GB" sz="1400" smtClean="0"/>
              <a:t>1</a:t>
            </a:fld>
            <a:endParaRPr lang="en-GB" sz="1400" dirty="0" smtClean="0">
              <a:latin typeface="Arial" panose="020B0604020202020204" pitchFamily="34" charset="0"/>
              <a:cs typeface="Arial" panose="020B0604020202020204" pitchFamily="34" charset="0"/>
            </a:endParaRPr>
          </a:p>
        </p:txBody>
      </p:sp>
      <p:sp>
        <p:nvSpPr>
          <p:cNvPr id="23" name="Rectangle 14"/>
          <p:cNvSpPr>
            <a:spLocks noChangeArrowheads="1"/>
          </p:cNvSpPr>
          <p:nvPr/>
        </p:nvSpPr>
        <p:spPr bwMode="auto">
          <a:xfrm>
            <a:off x="0" y="0"/>
            <a:ext cx="213868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dirty="0"/>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23555" y="17495430"/>
            <a:ext cx="5170431" cy="2945865"/>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868826" y="10891515"/>
            <a:ext cx="5780066" cy="3111734"/>
          </a:xfrm>
          <a:prstGeom prst="rect">
            <a:avLst/>
          </a:prstGeom>
        </p:spPr>
      </p:pic>
      <p:sp>
        <p:nvSpPr>
          <p:cNvPr id="44" name="TextBox 43"/>
          <p:cNvSpPr txBox="1"/>
          <p:nvPr/>
        </p:nvSpPr>
        <p:spPr>
          <a:xfrm>
            <a:off x="15717221" y="9964703"/>
            <a:ext cx="3483077" cy="646331"/>
          </a:xfrm>
          <a:prstGeom prst="rect">
            <a:avLst/>
          </a:prstGeom>
          <a:noFill/>
        </p:spPr>
        <p:txBody>
          <a:bodyPr wrap="square" rtlCol="0">
            <a:spAutoFit/>
          </a:bodyPr>
          <a:lstStyle/>
          <a:p>
            <a:pPr algn="ctr"/>
            <a:r>
              <a:rPr lang="en-GB" sz="1200" b="1" dirty="0" smtClean="0">
                <a:latin typeface="Arial" panose="020B0604020202020204" pitchFamily="34" charset="0"/>
                <a:cs typeface="Arial" panose="020B0604020202020204" pitchFamily="34" charset="0"/>
              </a:rPr>
              <a:t>Flow graph shown below in GNU Radio showing transmission of WAV files using Gaussian Minimum Shift Keying (GMSK)</a:t>
            </a:r>
            <a:endParaRPr lang="en-GB" sz="1200" b="1" dirty="0">
              <a:latin typeface="Arial" panose="020B0604020202020204" pitchFamily="34" charset="0"/>
              <a:cs typeface="Arial" panose="020B0604020202020204" pitchFamily="34" charset="0"/>
            </a:endParaRPr>
          </a:p>
        </p:txBody>
      </p:sp>
      <p:sp>
        <p:nvSpPr>
          <p:cNvPr id="45" name="TextBox 44"/>
          <p:cNvSpPr txBox="1"/>
          <p:nvPr/>
        </p:nvSpPr>
        <p:spPr>
          <a:xfrm>
            <a:off x="1494805" y="18617442"/>
            <a:ext cx="3483077" cy="1384995"/>
          </a:xfrm>
          <a:prstGeom prst="rect">
            <a:avLst/>
          </a:prstGeom>
          <a:noFill/>
        </p:spPr>
        <p:txBody>
          <a:bodyPr wrap="square" rtlCol="0">
            <a:spAutoFit/>
          </a:bodyPr>
          <a:lstStyle/>
          <a:p>
            <a:pPr algn="ctr"/>
            <a:r>
              <a:rPr lang="en-GB" sz="1200" b="1" dirty="0" smtClean="0">
                <a:latin typeface="Arial" panose="020B0604020202020204" pitchFamily="34" charset="0"/>
                <a:cs typeface="Arial" panose="020B0604020202020204" pitchFamily="34" charset="0"/>
              </a:rPr>
              <a:t>FFT power spectral density plot shown right in GNU Radio showing transmission of WAV files using Gaussian Minimum Shift Keying (GMSK) which has been shown through mathematical modelling to be an effective modulation scheme for use in SDR communications systems.[3]</a:t>
            </a:r>
            <a:endParaRPr lang="en-GB" sz="1200" b="1" dirty="0">
              <a:latin typeface="Arial" panose="020B0604020202020204" pitchFamily="34" charset="0"/>
              <a:cs typeface="Arial" panose="020B0604020202020204" pitchFamily="34" charset="0"/>
            </a:endParaRPr>
          </a:p>
        </p:txBody>
      </p:sp>
      <p:sp>
        <p:nvSpPr>
          <p:cNvPr id="46" name="TextBox 45"/>
          <p:cNvSpPr txBox="1"/>
          <p:nvPr/>
        </p:nvSpPr>
        <p:spPr>
          <a:xfrm>
            <a:off x="11629504" y="10753014"/>
            <a:ext cx="3483077" cy="276999"/>
          </a:xfrm>
          <a:prstGeom prst="rect">
            <a:avLst/>
          </a:prstGeom>
          <a:noFill/>
        </p:spPr>
        <p:txBody>
          <a:bodyPr wrap="square" rtlCol="0">
            <a:spAutoFit/>
          </a:bodyPr>
          <a:lstStyle/>
          <a:p>
            <a:pPr algn="ctr"/>
            <a:r>
              <a:rPr lang="en-GB" sz="1200" b="1" dirty="0" smtClean="0">
                <a:latin typeface="Arial" panose="020B0604020202020204" pitchFamily="34" charset="0"/>
                <a:cs typeface="Arial" panose="020B0604020202020204" pitchFamily="34" charset="0"/>
              </a:rPr>
              <a:t>BPSK receiver process[2]</a:t>
            </a:r>
            <a:endParaRPr lang="en-GB" sz="1200" b="1" dirty="0">
              <a:latin typeface="Arial" panose="020B0604020202020204" pitchFamily="34" charset="0"/>
              <a:cs typeface="Arial" panose="020B0604020202020204" pitchFamily="34" charset="0"/>
            </a:endParaRPr>
          </a:p>
        </p:txBody>
      </p:sp>
      <p:sp>
        <p:nvSpPr>
          <p:cNvPr id="29" name="Oval 28"/>
          <p:cNvSpPr/>
          <p:nvPr/>
        </p:nvSpPr>
        <p:spPr>
          <a:xfrm>
            <a:off x="9816107" y="2904463"/>
            <a:ext cx="424492" cy="367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cs typeface="Arial" panose="020B0604020202020204" pitchFamily="34" charset="0"/>
              </a:rPr>
              <a:t>1</a:t>
            </a:r>
            <a:endParaRPr lang="en-GB" sz="2000" dirty="0">
              <a:latin typeface="Arial" panose="020B0604020202020204" pitchFamily="34" charset="0"/>
              <a:cs typeface="Arial" panose="020B0604020202020204" pitchFamily="34" charset="0"/>
            </a:endParaRPr>
          </a:p>
        </p:txBody>
      </p:sp>
      <p:sp>
        <p:nvSpPr>
          <p:cNvPr id="48" name="Oval 47"/>
          <p:cNvSpPr/>
          <p:nvPr/>
        </p:nvSpPr>
        <p:spPr>
          <a:xfrm>
            <a:off x="19334361" y="2841163"/>
            <a:ext cx="354734" cy="353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cs typeface="Arial" panose="020B0604020202020204" pitchFamily="34" charset="0"/>
              </a:rPr>
              <a:t>2</a:t>
            </a:r>
          </a:p>
        </p:txBody>
      </p:sp>
      <p:sp>
        <p:nvSpPr>
          <p:cNvPr id="50" name="Oval 49"/>
          <p:cNvSpPr/>
          <p:nvPr/>
        </p:nvSpPr>
        <p:spPr>
          <a:xfrm>
            <a:off x="19368776" y="8706506"/>
            <a:ext cx="360656" cy="384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cs typeface="Arial" panose="020B0604020202020204" pitchFamily="34" charset="0"/>
              </a:rPr>
              <a:t>4</a:t>
            </a:r>
            <a:endParaRPr lang="en-GB" sz="2000" dirty="0">
              <a:latin typeface="Arial" panose="020B0604020202020204" pitchFamily="34" charset="0"/>
              <a:cs typeface="Arial" panose="020B0604020202020204" pitchFamily="34" charset="0"/>
            </a:endParaRPr>
          </a:p>
        </p:txBody>
      </p:sp>
      <p:sp>
        <p:nvSpPr>
          <p:cNvPr id="51" name="Oval 50"/>
          <p:cNvSpPr/>
          <p:nvPr/>
        </p:nvSpPr>
        <p:spPr>
          <a:xfrm>
            <a:off x="9849661" y="14922158"/>
            <a:ext cx="390938" cy="36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cs typeface="Arial" panose="020B0604020202020204" pitchFamily="34" charset="0"/>
              </a:rPr>
              <a:t>5</a:t>
            </a:r>
            <a:endParaRPr lang="en-GB" sz="2000" dirty="0">
              <a:latin typeface="Arial" panose="020B0604020202020204" pitchFamily="34" charset="0"/>
              <a:cs typeface="Arial" panose="020B0604020202020204" pitchFamily="34" charset="0"/>
            </a:endParaRPr>
          </a:p>
        </p:txBody>
      </p:sp>
      <p:sp>
        <p:nvSpPr>
          <p:cNvPr id="52" name="Oval 51"/>
          <p:cNvSpPr/>
          <p:nvPr/>
        </p:nvSpPr>
        <p:spPr>
          <a:xfrm>
            <a:off x="10077782" y="8569176"/>
            <a:ext cx="325635" cy="350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cs typeface="Arial" panose="020B0604020202020204" pitchFamily="34" charset="0"/>
              </a:rPr>
              <a:t>3</a:t>
            </a:r>
          </a:p>
        </p:txBody>
      </p:sp>
      <p:sp>
        <p:nvSpPr>
          <p:cNvPr id="53" name="Oval 52"/>
          <p:cNvSpPr/>
          <p:nvPr/>
        </p:nvSpPr>
        <p:spPr>
          <a:xfrm>
            <a:off x="9849660" y="21109510"/>
            <a:ext cx="390939" cy="367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cs typeface="Arial" panose="020B0604020202020204" pitchFamily="34" charset="0"/>
              </a:rPr>
              <a:t>7</a:t>
            </a:r>
          </a:p>
        </p:txBody>
      </p:sp>
      <p:sp>
        <p:nvSpPr>
          <p:cNvPr id="54" name="Oval 53"/>
          <p:cNvSpPr/>
          <p:nvPr/>
        </p:nvSpPr>
        <p:spPr>
          <a:xfrm>
            <a:off x="19444696" y="21102776"/>
            <a:ext cx="321711" cy="37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cs typeface="Arial" panose="020B0604020202020204" pitchFamily="34" charset="0"/>
              </a:rPr>
              <a:t>8</a:t>
            </a:r>
            <a:endParaRPr lang="en-GB" sz="2000" dirty="0">
              <a:latin typeface="Arial" panose="020B0604020202020204" pitchFamily="34" charset="0"/>
              <a:cs typeface="Arial" panose="020B0604020202020204" pitchFamily="34" charset="0"/>
            </a:endParaRPr>
          </a:p>
        </p:txBody>
      </p:sp>
      <p:pic>
        <p:nvPicPr>
          <p:cNvPr id="25" name="Picture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69462" y="14874121"/>
            <a:ext cx="8784977" cy="5618892"/>
          </a:xfrm>
          <a:prstGeom prst="rect">
            <a:avLst/>
          </a:prstGeom>
        </p:spPr>
      </p:pic>
      <p:sp>
        <p:nvSpPr>
          <p:cNvPr id="55" name="Oval 54"/>
          <p:cNvSpPr/>
          <p:nvPr/>
        </p:nvSpPr>
        <p:spPr>
          <a:xfrm>
            <a:off x="19474624" y="14989410"/>
            <a:ext cx="308470" cy="301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cs typeface="Arial" panose="020B0604020202020204" pitchFamily="34" charset="0"/>
              </a:rPr>
              <a:t>6</a:t>
            </a:r>
            <a:endParaRPr lang="en-GB" sz="2000"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97211" y="21200849"/>
            <a:ext cx="7269812" cy="4534133"/>
          </a:xfrm>
          <a:prstGeom prst="rect">
            <a:avLst/>
          </a:prstGeom>
        </p:spPr>
      </p:pic>
      <p:sp>
        <p:nvSpPr>
          <p:cNvPr id="57" name="TextBox 56"/>
          <p:cNvSpPr txBox="1"/>
          <p:nvPr/>
        </p:nvSpPr>
        <p:spPr>
          <a:xfrm>
            <a:off x="4247949" y="26072794"/>
            <a:ext cx="3543103" cy="646331"/>
          </a:xfrm>
          <a:prstGeom prst="rect">
            <a:avLst/>
          </a:prstGeom>
          <a:noFill/>
        </p:spPr>
        <p:txBody>
          <a:bodyPr wrap="square" rtlCol="0">
            <a:spAutoFit/>
          </a:bodyPr>
          <a:lstStyle/>
          <a:p>
            <a:pPr marL="137160" defTabSz="914400">
              <a:spcBef>
                <a:spcPct val="20000"/>
              </a:spcBef>
              <a:buClr>
                <a:prstClr val="white">
                  <a:shade val="95000"/>
                </a:prstClr>
              </a:buClr>
              <a:buSzPct val="65000"/>
            </a:pPr>
            <a:r>
              <a:rPr lang="en-GB" sz="1600" b="1" dirty="0" smtClean="0">
                <a:latin typeface="Arial" panose="020B0604020202020204" pitchFamily="34" charset="0"/>
                <a:cs typeface="Arial" panose="020B0604020202020204" pitchFamily="34" charset="0"/>
              </a:rPr>
              <a:t>Project Work Plan</a:t>
            </a:r>
            <a:endParaRPr lang="en-GB" sz="2000" b="1" dirty="0">
              <a:solidFill>
                <a:prstClr val="black"/>
              </a:solidFill>
              <a:latin typeface="Arial" panose="020B0604020202020204" pitchFamily="34" charset="0"/>
              <a:cs typeface="Arial" panose="020B0604020202020204" pitchFamily="34" charset="0"/>
            </a:endParaRPr>
          </a:p>
          <a:p>
            <a:pPr algn="ctr"/>
            <a:endParaRPr lang="en-GB" sz="2000" b="1" dirty="0">
              <a:latin typeface="Arial" panose="020B0604020202020204" pitchFamily="34" charset="0"/>
              <a:cs typeface="Arial" panose="020B0604020202020204" pitchFamily="34" charset="0"/>
            </a:endParaRPr>
          </a:p>
        </p:txBody>
      </p:sp>
      <p:sp>
        <p:nvSpPr>
          <p:cNvPr id="58" name="TextBox 57"/>
          <p:cNvSpPr txBox="1"/>
          <p:nvPr/>
        </p:nvSpPr>
        <p:spPr>
          <a:xfrm>
            <a:off x="3874819" y="21200849"/>
            <a:ext cx="4352092" cy="646331"/>
          </a:xfrm>
          <a:prstGeom prst="rect">
            <a:avLst/>
          </a:prstGeom>
          <a:noFill/>
        </p:spPr>
        <p:txBody>
          <a:bodyPr wrap="square" rtlCol="0">
            <a:spAutoFit/>
          </a:bodyPr>
          <a:lstStyle/>
          <a:p>
            <a:pPr marL="137160" defTabSz="914400">
              <a:spcBef>
                <a:spcPct val="20000"/>
              </a:spcBef>
              <a:buClr>
                <a:prstClr val="white">
                  <a:shade val="95000"/>
                </a:prstClr>
              </a:buClr>
              <a:buSzPct val="65000"/>
            </a:pPr>
            <a:r>
              <a:rPr lang="en-GB" sz="1600" b="1" dirty="0" smtClean="0">
                <a:latin typeface="Arial" panose="020B0604020202020204" pitchFamily="34" charset="0"/>
                <a:cs typeface="Arial" panose="020B0604020202020204" pitchFamily="34" charset="0"/>
              </a:rPr>
              <a:t>RTL-SDR </a:t>
            </a:r>
            <a:r>
              <a:rPr lang="en-GB" sz="1600" b="1" dirty="0"/>
              <a:t>RTL2832U </a:t>
            </a:r>
            <a:r>
              <a:rPr lang="en-GB" sz="1600" b="1" dirty="0" smtClean="0"/>
              <a:t>receiver block diagram</a:t>
            </a:r>
            <a:endParaRPr lang="en-GB" sz="2000" b="1" dirty="0">
              <a:solidFill>
                <a:prstClr val="black"/>
              </a:solidFill>
              <a:latin typeface="Arial" panose="020B0604020202020204" pitchFamily="34" charset="0"/>
              <a:cs typeface="Arial" panose="020B0604020202020204" pitchFamily="34" charset="0"/>
            </a:endParaRPr>
          </a:p>
          <a:p>
            <a:pPr algn="ct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659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MSc </a:t>
            </a:r>
            <a:r>
              <a:rPr lang="en-GB" smtClean="0"/>
              <a:t>Final Presentation</a:t>
            </a:r>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6192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6910</TotalTime>
  <Words>437</Words>
  <Application>Microsoft Office PowerPoint</Application>
  <PresentationFormat>Custom</PresentationFormat>
  <Paragraphs>103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MSc Final Presentation</vt:lpstr>
    </vt:vector>
  </TitlesOfParts>
  <Company>Student Support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105</cp:revision>
  <dcterms:created xsi:type="dcterms:W3CDTF">2017-06-03T20:53:42Z</dcterms:created>
  <dcterms:modified xsi:type="dcterms:W3CDTF">2018-09-06T22:21:35Z</dcterms:modified>
</cp:coreProperties>
</file>