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/>
    <p:restoredTop sz="94685"/>
  </p:normalViewPr>
  <p:slideViewPr>
    <p:cSldViewPr snapToGrid="0">
      <p:cViewPr varScale="1">
        <p:scale>
          <a:sx n="98" d="100"/>
          <a:sy n="98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CF60-32B1-B2EA-DD5A-FC54E82F9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84E0-2F2B-219A-E055-467A9709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6F64-A133-CCD0-5EF3-B523E579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84B8-6E84-F67C-0FB1-49805A0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0894-1A89-7592-7BC9-351E777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7FC5-431C-C69E-6061-251FDAC3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E7465-44BA-C5C1-081B-A1E5B03FE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0534-952C-462C-A50F-5B72AD24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5C30-6519-BAD2-1F36-F33E6906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E4C39-45F9-9048-4E20-FFBD01BA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78BCE-0C21-05BA-5EB2-E97A914B1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A0807-D80B-D519-430D-00870572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BCD5-38CD-09B2-4650-1EFAA067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4E50-D8AF-10F0-BD20-100E37BC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BAEB-1DC5-1B71-AA61-11389455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E18E-C7E6-23FC-F46E-AC301B79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432B-E312-B586-750D-1A3B829B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5DDDE-A2F1-D695-798B-BE2CE4C4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B776-D6CD-7301-1E72-3D57EF0E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9F27-D970-33DB-1569-A2243BB4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B185-4767-8DDD-49A9-E585DF63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31E5-D0B6-5004-C98F-15C6DFD4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6A0E-DA7C-6EC3-FA68-07432DB9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DD45-A707-2003-2B37-A7660F56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7683-1A8D-3CC8-018F-D179BF0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7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EB6-73E6-AC9C-13A3-CBD49555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AF11-507D-7E9A-2A1F-466ECEB9C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F86AD-F7DE-7989-9DF9-31B533F0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45652-65EB-B5A4-583A-CD8E4EFB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9E36B-4ECF-31F0-1674-B2C15AB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4F7-7D8E-29A9-017F-D9D8223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2C7A-4609-64A4-4C16-F5BE7C64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4C1D7-11ED-7538-9A37-2DD11AC88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37305-7E22-4784-3D00-315C615B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DEDF6-A590-9349-DB67-47A953BED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326CD-D208-E619-4916-80A068479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C91A4-FDF6-4A6F-47B8-DB8EEAA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2D668-356E-499F-213C-608F29A4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02B4F-9476-B02E-E380-58CB8559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A69-3B7E-1837-6C94-33AAFFC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08C05-B56F-DFB5-EB78-D2EE0C50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46830-9DA6-B85F-5B25-078EC2B0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52262-6298-2D47-B58B-4CDA833D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A2588-AA62-C6ED-9947-DA877656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12A4A-CF8F-4FE1-7FAF-DB56F364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AA60C-EB1E-7253-DB6C-B20E6F8A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652E-9C20-5E18-81AE-0E593031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2B55-552E-89E1-E070-237BE290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2DEA7-B350-065F-4E55-2CA3A33C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D5321-2894-7CC6-84F3-F9291588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C57A7-4748-2C38-31ED-A17613B2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9D153-FCFC-64E4-2B4A-09B758AC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BE37-F8DB-1A04-DD4B-A830B4CB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4C275-0B25-4F1B-4DAB-88DEC686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119B3-03C5-3538-1903-0EBC6F48A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DCCA7-FBC2-0B50-276C-4BBA0B52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8E62F-7FA1-BDF7-A9B3-B4510E89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F136-C5D4-0821-8DEF-11090E73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CFD1B-72C2-4AB0-866B-BE69BCDA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FC4B3-6E4E-C186-395F-A2E12346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9054-BFC4-98FF-E74A-762599118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7F24-20C9-A44D-8B3D-6624339B366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AB0B8-FAA9-1AB9-7E8D-CFEF25B44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0241-95FC-BD2F-80B9-DEE5DA7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BF59-219A-9948-A060-9B6BD345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C12A08-FBBE-9DFF-0CA7-FD3EFD4D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85"/>
            <a:ext cx="10515600" cy="808582"/>
          </a:xfrm>
        </p:spPr>
        <p:txBody>
          <a:bodyPr>
            <a:normAutofit/>
          </a:bodyPr>
          <a:lstStyle/>
          <a:p>
            <a:r>
              <a:rPr lang="en-US" b="1" dirty="0"/>
              <a:t>Is Singapore’s Public Housing Affordable?</a:t>
            </a:r>
          </a:p>
        </p:txBody>
      </p:sp>
      <p:sp>
        <p:nvSpPr>
          <p:cNvPr id="4" name="AutoShape 2" descr="Housing and Development Board - Wikipedia">
            <a:extLst>
              <a:ext uri="{FF2B5EF4-FFF2-40B4-BE49-F238E27FC236}">
                <a16:creationId xmlns:a16="http://schemas.microsoft.com/office/drawing/2014/main" id="{297489FE-0808-C9A8-C4B1-60918E9D6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urrent Corporate Signature ">
            <a:extLst>
              <a:ext uri="{FF2B5EF4-FFF2-40B4-BE49-F238E27FC236}">
                <a16:creationId xmlns:a16="http://schemas.microsoft.com/office/drawing/2014/main" id="{E90309FC-4923-1E6E-47D4-F7EAB0225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30"/>
          <a:stretch/>
        </p:blipFill>
        <p:spPr bwMode="auto">
          <a:xfrm>
            <a:off x="11379926" y="159876"/>
            <a:ext cx="648099" cy="6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9F3A815B-80C1-A0BB-BCE5-7EEDDDB9D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DBA1C-4572-37D8-1880-8814C138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9" y="1831803"/>
            <a:ext cx="5170321" cy="3698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7AA8E2-F8E9-F27E-CAF5-BD3EC9A8E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820" y="1860391"/>
            <a:ext cx="5512304" cy="3781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EBB128-89B8-AB42-3732-9E1600E6C63F}"/>
              </a:ext>
            </a:extLst>
          </p:cNvPr>
          <p:cNvSpPr txBox="1"/>
          <p:nvPr/>
        </p:nvSpPr>
        <p:spPr>
          <a:xfrm>
            <a:off x="158099" y="5602312"/>
            <a:ext cx="5170321" cy="923330"/>
          </a:xfrm>
          <a:prstGeom prst="rect">
            <a:avLst/>
          </a:prstGeom>
          <a:solidFill>
            <a:schemeClr val="bg1">
              <a:lumMod val="85000"/>
              <a:alpha val="466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Price-to-income ratio remains relatively constant across the years for each flat type. Generally, SG’s public housing appears to be affordable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F5E639-8C69-D4E1-68EB-ED5C0FE28562}"/>
              </a:ext>
            </a:extLst>
          </p:cNvPr>
          <p:cNvGrpSpPr/>
          <p:nvPr/>
        </p:nvGrpSpPr>
        <p:grpSpPr>
          <a:xfrm>
            <a:off x="1688933" y="988601"/>
            <a:ext cx="4115163" cy="797487"/>
            <a:chOff x="439456" y="1131856"/>
            <a:chExt cx="4115163" cy="797487"/>
          </a:xfrm>
        </p:grpSpPr>
        <p:pic>
          <p:nvPicPr>
            <p:cNvPr id="1034" name="Picture 10" descr="Meter - Free technology icons">
              <a:extLst>
                <a:ext uri="{FF2B5EF4-FFF2-40B4-BE49-F238E27FC236}">
                  <a16:creationId xmlns:a16="http://schemas.microsoft.com/office/drawing/2014/main" id="{C8413E78-6A08-5555-4514-4EEC54F32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56" y="1131856"/>
              <a:ext cx="797487" cy="79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8D7041-B7AD-0369-5CC7-E5C9CFBF2A27}"/>
                </a:ext>
              </a:extLst>
            </p:cNvPr>
            <p:cNvSpPr txBox="1"/>
            <p:nvPr/>
          </p:nvSpPr>
          <p:spPr>
            <a:xfrm>
              <a:off x="1341446" y="1207433"/>
              <a:ext cx="32131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Key Metric: </a:t>
              </a:r>
              <a:r>
                <a:rPr lang="en-US" dirty="0"/>
                <a:t>Median resale price to mean annual income ratio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AB295-CCBA-B42D-7BE7-D8DFD2753429}"/>
              </a:ext>
            </a:extLst>
          </p:cNvPr>
          <p:cNvGrpSpPr/>
          <p:nvPr/>
        </p:nvGrpSpPr>
        <p:grpSpPr>
          <a:xfrm>
            <a:off x="6654829" y="981224"/>
            <a:ext cx="4221884" cy="733003"/>
            <a:chOff x="5087289" y="1120761"/>
            <a:chExt cx="4221884" cy="733003"/>
          </a:xfrm>
        </p:grpSpPr>
        <p:pic>
          <p:nvPicPr>
            <p:cNvPr id="1036" name="Picture 12" descr="Study Period Icon Style 21645608 Vector Art at Vecteezy">
              <a:extLst>
                <a:ext uri="{FF2B5EF4-FFF2-40B4-BE49-F238E27FC236}">
                  <a16:creationId xmlns:a16="http://schemas.microsoft.com/office/drawing/2014/main" id="{534C5A4A-562F-B512-ADEB-3C5F5A133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289" y="1120761"/>
              <a:ext cx="776271" cy="733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E251A-85EA-5264-5E79-20BD4D1480D9}"/>
                </a:ext>
              </a:extLst>
            </p:cNvPr>
            <p:cNvSpPr txBox="1"/>
            <p:nvPr/>
          </p:nvSpPr>
          <p:spPr>
            <a:xfrm>
              <a:off x="6096000" y="1340386"/>
              <a:ext cx="3213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Period Studied: </a:t>
              </a:r>
              <a:r>
                <a:rPr lang="en-US" dirty="0"/>
                <a:t>2004 to 2022*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8C855C-CB32-6DD5-73A9-92BA2BDFC6FA}"/>
              </a:ext>
            </a:extLst>
          </p:cNvPr>
          <p:cNvSpPr txBox="1"/>
          <p:nvPr/>
        </p:nvSpPr>
        <p:spPr>
          <a:xfrm>
            <a:off x="5480819" y="5602312"/>
            <a:ext cx="6547205" cy="923330"/>
          </a:xfrm>
          <a:prstGeom prst="rect">
            <a:avLst/>
          </a:prstGeom>
          <a:solidFill>
            <a:schemeClr val="bg1">
              <a:lumMod val="85000"/>
              <a:alpha val="466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Breaking down the data to the township level, price-to-income ratios rise substantially</a:t>
            </a:r>
            <a:r>
              <a:rPr lang="en-US" baseline="30000" dirty="0"/>
              <a:t>#</a:t>
            </a:r>
            <a:r>
              <a:rPr lang="en-US" dirty="0"/>
              <a:t> for a handful of townships. This could imply that some townships have become increasingly less affordable.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CE0F8-D91E-A4E8-8E58-99A49DB624FB}"/>
              </a:ext>
            </a:extLst>
          </p:cNvPr>
          <p:cNvSpPr txBox="1"/>
          <p:nvPr/>
        </p:nvSpPr>
        <p:spPr>
          <a:xfrm>
            <a:off x="0" y="6468572"/>
            <a:ext cx="980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2004 will serve as the benchmark for affordability</a:t>
            </a:r>
          </a:p>
          <a:p>
            <a:r>
              <a:rPr lang="en-US" sz="1200" i="1" dirty="0"/>
              <a:t># This analysis only applies for 4-room flat types</a:t>
            </a:r>
          </a:p>
        </p:txBody>
      </p:sp>
    </p:spTree>
    <p:extLst>
      <p:ext uri="{BB962C8B-B14F-4D97-AF65-F5344CB8AC3E}">
        <p14:creationId xmlns:p14="http://schemas.microsoft.com/office/powerpoint/2010/main" val="412873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Is Singapore’s Public Housing Affordable?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Singapore’s Public Housing Affordable?</dc:title>
  <dc:creator>Jeremy Yap</dc:creator>
  <cp:lastModifiedBy>Jeremy Yap</cp:lastModifiedBy>
  <cp:revision>5</cp:revision>
  <dcterms:created xsi:type="dcterms:W3CDTF">2024-01-12T13:19:51Z</dcterms:created>
  <dcterms:modified xsi:type="dcterms:W3CDTF">2024-01-12T13:41:31Z</dcterms:modified>
</cp:coreProperties>
</file>