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 Light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Light-regular.fntdata"/><Relationship Id="rId22" Type="http://schemas.openxmlformats.org/officeDocument/2006/relationships/font" Target="fonts/MerriweatherLight-italic.fntdata"/><Relationship Id="rId21" Type="http://schemas.openxmlformats.org/officeDocument/2006/relationships/font" Target="fonts/MerriweatherLight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Merriweather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b8b9bc29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b8b9bc29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b8b9bc295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b8b9bc295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ba7ecd9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ba7ecd9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d87b8a99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d87b8a99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Their way of life (</a:t>
            </a:r>
            <a:r>
              <a:rPr i="1" lang="en" sz="1050">
                <a:solidFill>
                  <a:srgbClr val="222222"/>
                </a:solidFill>
                <a:highlight>
                  <a:srgbClr val="FFFFFF"/>
                </a:highlight>
              </a:rPr>
              <a:t>himdagĭ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, sometimes rendered in English as Him-dag) was and is centered on the river, which is considered holy. 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The Gila and Salt Rivers are currently dry, due to the (San carlos Irrigation project) upstream dams that block the flow and the diversion of water by non-native farmers. They engaged in a century long legal battle with the US which they eventually won, but the river is still dry.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The diversion of the water and the introduction of non-native diet is said to have been the leading contributing factor in the high rate of diabetes among the tribe.</a:t>
            </a:r>
            <a:b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b8b9bc29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b8b9bc29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c881d067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c881d067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Weighted Averages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c881d067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c881d067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c881d067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c881d067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 interaction between two features is the change in the prediction that occurs by varying the features after considering the individual feature effects.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c881d067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c881d067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b8b9bc29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b8b9bc29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b8b9bc295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b8b9bc295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e">
  <p:cSld name="TITLE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/>
          <p:nvPr>
            <p:ph idx="12" type="sldNum"/>
          </p:nvPr>
        </p:nvSpPr>
        <p:spPr>
          <a:xfrm>
            <a:off x="8366700" y="0"/>
            <a:ext cx="548700" cy="4575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>
            <a:lvl1pPr lvl="0" rtl="0">
              <a:buNone/>
              <a:defRPr>
                <a:solidFill>
                  <a:srgbClr val="999999"/>
                </a:solidFill>
              </a:defRPr>
            </a:lvl1pPr>
            <a:lvl2pPr lvl="1" rtl="0">
              <a:buNone/>
              <a:defRPr>
                <a:solidFill>
                  <a:srgbClr val="999999"/>
                </a:solidFill>
              </a:defRPr>
            </a:lvl2pPr>
            <a:lvl3pPr lvl="2" rtl="0">
              <a:buNone/>
              <a:defRPr>
                <a:solidFill>
                  <a:srgbClr val="999999"/>
                </a:solidFill>
              </a:defRPr>
            </a:lvl3pPr>
            <a:lvl4pPr lvl="3" rtl="0">
              <a:buNone/>
              <a:defRPr>
                <a:solidFill>
                  <a:srgbClr val="999999"/>
                </a:solidFill>
              </a:defRPr>
            </a:lvl4pPr>
            <a:lvl5pPr lvl="4" rtl="0">
              <a:buNone/>
              <a:defRPr>
                <a:solidFill>
                  <a:srgbClr val="999999"/>
                </a:solidFill>
              </a:defRPr>
            </a:lvl5pPr>
            <a:lvl6pPr lvl="5" rtl="0">
              <a:buNone/>
              <a:defRPr>
                <a:solidFill>
                  <a:srgbClr val="999999"/>
                </a:solidFill>
              </a:defRPr>
            </a:lvl6pPr>
            <a:lvl7pPr lvl="6" rtl="0">
              <a:buNone/>
              <a:defRPr>
                <a:solidFill>
                  <a:srgbClr val="999999"/>
                </a:solidFill>
              </a:defRPr>
            </a:lvl7pPr>
            <a:lvl8pPr lvl="7" rtl="0">
              <a:buNone/>
              <a:defRPr>
                <a:solidFill>
                  <a:srgbClr val="999999"/>
                </a:solidFill>
              </a:defRPr>
            </a:lvl8pPr>
            <a:lvl9pPr lvl="8" rtl="0">
              <a:buNone/>
              <a:defRPr>
                <a:solidFill>
                  <a:srgbClr val="99999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/Agenda">
  <p:cSld name="TITLE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/>
          <p:nvPr>
            <p:ph idx="12" type="sldNum"/>
          </p:nvPr>
        </p:nvSpPr>
        <p:spPr>
          <a:xfrm>
            <a:off x="8366700" y="0"/>
            <a:ext cx="548700" cy="4575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3"/>
          <p:cNvSpPr txBox="1"/>
          <p:nvPr>
            <p:ph type="title"/>
          </p:nvPr>
        </p:nvSpPr>
        <p:spPr>
          <a:xfrm>
            <a:off x="235100" y="609600"/>
            <a:ext cx="444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ft-Aligned">
  <p:cSld name="TITLE_1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66700" y="0"/>
            <a:ext cx="548700" cy="4575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4"/>
          <p:cNvSpPr txBox="1"/>
          <p:nvPr>
            <p:ph type="title"/>
          </p:nvPr>
        </p:nvSpPr>
        <p:spPr>
          <a:xfrm>
            <a:off x="235100" y="609600"/>
            <a:ext cx="444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57" name="Google Shape;57;p4"/>
          <p:cNvSpPr txBox="1"/>
          <p:nvPr>
            <p:ph idx="1" type="body"/>
          </p:nvPr>
        </p:nvSpPr>
        <p:spPr>
          <a:xfrm>
            <a:off x="244625" y="2459100"/>
            <a:ext cx="4440600" cy="1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Font typeface="Roboto"/>
              <a:buChar char="●"/>
              <a:defRPr sz="900"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Font typeface="Roboto"/>
              <a:buChar char="○"/>
              <a:defRPr sz="900"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Font typeface="Roboto"/>
              <a:buChar char="■"/>
              <a:defRPr sz="900"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Font typeface="Roboto"/>
              <a:buChar char="●"/>
              <a:defRPr sz="900"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Font typeface="Roboto"/>
              <a:buChar char="○"/>
              <a:defRPr sz="900"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Font typeface="Roboto"/>
              <a:buChar char="■"/>
              <a:defRPr sz="900"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Font typeface="Roboto"/>
              <a:buChar char="●"/>
              <a:defRPr sz="900"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Font typeface="Roboto"/>
              <a:buChar char="○"/>
              <a:defRPr sz="900"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Font typeface="Roboto"/>
              <a:buChar char="■"/>
              <a:defRPr sz="9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/Section Break">
  <p:cSld name="TITLE_1_1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366700" y="0"/>
            <a:ext cx="548700" cy="4575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235100" y="1752600"/>
            <a:ext cx="7235700" cy="12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-Up">
  <p:cSld name="TITLE_1_1_1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/>
          <p:nvPr/>
        </p:nvSpPr>
        <p:spPr>
          <a:xfrm>
            <a:off x="4580175" y="-6425"/>
            <a:ext cx="4563900" cy="5149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6"/>
          <p:cNvSpPr txBox="1"/>
          <p:nvPr>
            <p:ph type="title"/>
          </p:nvPr>
        </p:nvSpPr>
        <p:spPr>
          <a:xfrm>
            <a:off x="239625" y="609900"/>
            <a:ext cx="4242000" cy="12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5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5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5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5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5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5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5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5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1" type="subTitle"/>
          </p:nvPr>
        </p:nvSpPr>
        <p:spPr>
          <a:xfrm>
            <a:off x="231750" y="1776725"/>
            <a:ext cx="36258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-Up 1">
  <p:cSld name="TITLE_1_1_1_1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/>
          <p:nvPr/>
        </p:nvSpPr>
        <p:spPr>
          <a:xfrm flipH="1">
            <a:off x="75" y="-6425"/>
            <a:ext cx="2412000" cy="514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 txBox="1"/>
          <p:nvPr>
            <p:ph type="title"/>
          </p:nvPr>
        </p:nvSpPr>
        <p:spPr>
          <a:xfrm>
            <a:off x="239625" y="609900"/>
            <a:ext cx="2073900" cy="12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231750" y="2574975"/>
            <a:ext cx="21804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Font typeface="Roboto"/>
              <a:buChar char="●"/>
              <a:defRPr sz="900"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Font typeface="Roboto"/>
              <a:buChar char="○"/>
              <a:defRPr sz="900"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Font typeface="Roboto"/>
              <a:buChar char="■"/>
              <a:defRPr sz="900"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Font typeface="Roboto"/>
              <a:buChar char="●"/>
              <a:defRPr sz="900"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Font typeface="Roboto"/>
              <a:buChar char="○"/>
              <a:defRPr sz="900"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Font typeface="Roboto"/>
              <a:buChar char="■"/>
              <a:defRPr sz="900"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Font typeface="Roboto"/>
              <a:buChar char="●"/>
              <a:defRPr sz="900"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Font typeface="Roboto"/>
              <a:buChar char="○"/>
              <a:defRPr sz="900"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Font typeface="Roboto"/>
              <a:buChar char="■"/>
              <a:defRPr sz="9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rge Title">
  <p:cSld name="TITLE_3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/>
          <p:nvPr>
            <p:ph idx="1" type="body"/>
          </p:nvPr>
        </p:nvSpPr>
        <p:spPr>
          <a:xfrm>
            <a:off x="247699" y="2505861"/>
            <a:ext cx="4209900" cy="12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" name="Google Shape;71;p8"/>
          <p:cNvSpPr txBox="1"/>
          <p:nvPr>
            <p:ph type="title"/>
          </p:nvPr>
        </p:nvSpPr>
        <p:spPr>
          <a:xfrm>
            <a:off x="243975" y="457200"/>
            <a:ext cx="8557200" cy="19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291875" y="0"/>
            <a:ext cx="623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00" u="none" cap="none" strike="no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00" u="none" cap="none" strike="no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00" u="none" cap="none" strike="no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00" u="none" cap="none" strike="no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00" u="none" cap="none" strike="no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00" u="none" cap="none" strike="no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00" u="none" cap="none" strike="no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00" u="none" cap="none" strike="no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00" u="none" cap="none" strike="no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43975" y="-231000"/>
            <a:ext cx="2890800" cy="52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3134775" y="-231000"/>
            <a:ext cx="2890800" cy="52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5872722" y="-320900"/>
            <a:ext cx="114000" cy="64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5986820" y="-320900"/>
            <a:ext cx="114000" cy="64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966685" y="-399100"/>
            <a:ext cx="722700" cy="52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1689366" y="-399100"/>
            <a:ext cx="722700" cy="52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2411848" y="-399100"/>
            <a:ext cx="722700" cy="52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3134530" y="-399100"/>
            <a:ext cx="722700" cy="52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3857253" y="-399100"/>
            <a:ext cx="722700" cy="52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579934" y="-399100"/>
            <a:ext cx="722700" cy="52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5302416" y="-399100"/>
            <a:ext cx="722700" cy="52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"/>
          <p:cNvSpPr/>
          <p:nvPr/>
        </p:nvSpPr>
        <p:spPr>
          <a:xfrm>
            <a:off x="6025098" y="-399100"/>
            <a:ext cx="722700" cy="52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"/>
          <p:cNvSpPr/>
          <p:nvPr/>
        </p:nvSpPr>
        <p:spPr>
          <a:xfrm>
            <a:off x="6747791" y="-399100"/>
            <a:ext cx="722700" cy="52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"/>
          <p:cNvSpPr/>
          <p:nvPr/>
        </p:nvSpPr>
        <p:spPr>
          <a:xfrm>
            <a:off x="7470472" y="-399100"/>
            <a:ext cx="722700" cy="52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"/>
          <p:cNvSpPr/>
          <p:nvPr/>
        </p:nvSpPr>
        <p:spPr>
          <a:xfrm>
            <a:off x="8192954" y="-399100"/>
            <a:ext cx="722700" cy="52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"/>
          <p:cNvSpPr/>
          <p:nvPr/>
        </p:nvSpPr>
        <p:spPr>
          <a:xfrm>
            <a:off x="243975" y="-599125"/>
            <a:ext cx="98700" cy="52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"/>
          <p:cNvSpPr/>
          <p:nvPr/>
        </p:nvSpPr>
        <p:spPr>
          <a:xfrm>
            <a:off x="867987" y="-599125"/>
            <a:ext cx="98700" cy="52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1"/>
          <p:cNvSpPr/>
          <p:nvPr/>
        </p:nvSpPr>
        <p:spPr>
          <a:xfrm>
            <a:off x="966687" y="-599125"/>
            <a:ext cx="98700" cy="52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"/>
          <p:cNvSpPr/>
          <p:nvPr/>
        </p:nvSpPr>
        <p:spPr>
          <a:xfrm>
            <a:off x="1590675" y="-599125"/>
            <a:ext cx="98700" cy="52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1"/>
          <p:cNvSpPr/>
          <p:nvPr/>
        </p:nvSpPr>
        <p:spPr>
          <a:xfrm>
            <a:off x="1689375" y="-599125"/>
            <a:ext cx="98700" cy="52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"/>
          <p:cNvSpPr/>
          <p:nvPr/>
        </p:nvSpPr>
        <p:spPr>
          <a:xfrm>
            <a:off x="3036087" y="-599125"/>
            <a:ext cx="98700" cy="52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"/>
          <p:cNvSpPr/>
          <p:nvPr/>
        </p:nvSpPr>
        <p:spPr>
          <a:xfrm>
            <a:off x="3134787" y="-599125"/>
            <a:ext cx="98700" cy="52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1"/>
          <p:cNvSpPr/>
          <p:nvPr/>
        </p:nvSpPr>
        <p:spPr>
          <a:xfrm>
            <a:off x="3758775" y="-599125"/>
            <a:ext cx="98700" cy="52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"/>
          <p:cNvSpPr/>
          <p:nvPr/>
        </p:nvSpPr>
        <p:spPr>
          <a:xfrm>
            <a:off x="3857475" y="-599125"/>
            <a:ext cx="98700" cy="52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"/>
          <p:cNvSpPr/>
          <p:nvPr/>
        </p:nvSpPr>
        <p:spPr>
          <a:xfrm>
            <a:off x="4481475" y="-599125"/>
            <a:ext cx="98700" cy="52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"/>
          <p:cNvSpPr/>
          <p:nvPr/>
        </p:nvSpPr>
        <p:spPr>
          <a:xfrm>
            <a:off x="4579950" y="-599125"/>
            <a:ext cx="98700" cy="52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"/>
          <p:cNvSpPr/>
          <p:nvPr/>
        </p:nvSpPr>
        <p:spPr>
          <a:xfrm>
            <a:off x="5203925" y="-599125"/>
            <a:ext cx="98700" cy="52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"/>
          <p:cNvSpPr/>
          <p:nvPr/>
        </p:nvSpPr>
        <p:spPr>
          <a:xfrm>
            <a:off x="5302425" y="-599125"/>
            <a:ext cx="98700" cy="52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"/>
          <p:cNvSpPr/>
          <p:nvPr/>
        </p:nvSpPr>
        <p:spPr>
          <a:xfrm>
            <a:off x="5926425" y="-599125"/>
            <a:ext cx="98700" cy="52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"/>
          <p:cNvSpPr/>
          <p:nvPr/>
        </p:nvSpPr>
        <p:spPr>
          <a:xfrm>
            <a:off x="6025125" y="-599125"/>
            <a:ext cx="98700" cy="52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"/>
          <p:cNvSpPr/>
          <p:nvPr/>
        </p:nvSpPr>
        <p:spPr>
          <a:xfrm>
            <a:off x="6648925" y="-599125"/>
            <a:ext cx="98700" cy="52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"/>
          <p:cNvSpPr/>
          <p:nvPr/>
        </p:nvSpPr>
        <p:spPr>
          <a:xfrm>
            <a:off x="6747825" y="-599125"/>
            <a:ext cx="98700" cy="52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"/>
          <p:cNvSpPr/>
          <p:nvPr/>
        </p:nvSpPr>
        <p:spPr>
          <a:xfrm>
            <a:off x="7372025" y="-599125"/>
            <a:ext cx="98700" cy="52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"/>
          <p:cNvSpPr/>
          <p:nvPr/>
        </p:nvSpPr>
        <p:spPr>
          <a:xfrm>
            <a:off x="7470725" y="-599125"/>
            <a:ext cx="98700" cy="52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"/>
          <p:cNvSpPr/>
          <p:nvPr/>
        </p:nvSpPr>
        <p:spPr>
          <a:xfrm>
            <a:off x="8094475" y="-599125"/>
            <a:ext cx="98700" cy="52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"/>
          <p:cNvSpPr/>
          <p:nvPr/>
        </p:nvSpPr>
        <p:spPr>
          <a:xfrm>
            <a:off x="8816700" y="-599125"/>
            <a:ext cx="98700" cy="52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"/>
          <p:cNvSpPr/>
          <p:nvPr/>
        </p:nvSpPr>
        <p:spPr>
          <a:xfrm>
            <a:off x="2313387" y="-599125"/>
            <a:ext cx="98700" cy="52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"/>
          <p:cNvSpPr/>
          <p:nvPr/>
        </p:nvSpPr>
        <p:spPr>
          <a:xfrm>
            <a:off x="2412087" y="-599125"/>
            <a:ext cx="98700" cy="52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"/>
          <p:cNvSpPr/>
          <p:nvPr/>
        </p:nvSpPr>
        <p:spPr>
          <a:xfrm>
            <a:off x="243975" y="-399100"/>
            <a:ext cx="722700" cy="52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"/>
          <p:cNvSpPr/>
          <p:nvPr/>
        </p:nvSpPr>
        <p:spPr>
          <a:xfrm>
            <a:off x="8193175" y="-599125"/>
            <a:ext cx="98700" cy="52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"/>
          <p:cNvSpPr/>
          <p:nvPr/>
        </p:nvSpPr>
        <p:spPr>
          <a:xfrm>
            <a:off x="6025325" y="-231000"/>
            <a:ext cx="2890800" cy="52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"/>
          <p:cNvSpPr txBox="1"/>
          <p:nvPr>
            <p:ph type="title"/>
          </p:nvPr>
        </p:nvSpPr>
        <p:spPr>
          <a:xfrm>
            <a:off x="235100" y="609600"/>
            <a:ext cx="44406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54">
          <p15:clr>
            <a:srgbClr val="F06B4A"/>
          </p15:clr>
        </p15:guide>
        <p15:guide id="2" orient="horz" pos="288">
          <p15:clr>
            <a:srgbClr val="F06B4A"/>
          </p15:clr>
        </p15:guide>
        <p15:guide id="3" orient="horz" pos="3025">
          <p15:clr>
            <a:srgbClr val="F06B4A"/>
          </p15:clr>
        </p15:guide>
        <p15:guide id="4" pos="547">
          <p15:clr>
            <a:srgbClr val="F06B4A"/>
          </p15:clr>
        </p15:guide>
        <p15:guide id="5" pos="609">
          <p15:clr>
            <a:srgbClr val="F06B4A"/>
          </p15:clr>
        </p15:guide>
        <p15:guide id="6" pos="671">
          <p15:clr>
            <a:srgbClr val="F06B4A"/>
          </p15:clr>
        </p15:guide>
        <p15:guide id="7" pos="1002">
          <p15:clr>
            <a:srgbClr val="F06B4A"/>
          </p15:clr>
        </p15:guide>
        <p15:guide id="8" pos="1064">
          <p15:clr>
            <a:srgbClr val="F06B4A"/>
          </p15:clr>
        </p15:guide>
        <p15:guide id="9" pos="1126">
          <p15:clr>
            <a:srgbClr val="F06B4A"/>
          </p15:clr>
        </p15:guide>
        <p15:guide id="10" pos="1457">
          <p15:clr>
            <a:srgbClr val="F06B4A"/>
          </p15:clr>
        </p15:guide>
        <p15:guide id="11" pos="1519">
          <p15:clr>
            <a:srgbClr val="F06B4A"/>
          </p15:clr>
        </p15:guide>
        <p15:guide id="12" pos="1582">
          <p15:clr>
            <a:srgbClr val="F06B4A"/>
          </p15:clr>
        </p15:guide>
        <p15:guide id="13" pos="1912">
          <p15:clr>
            <a:srgbClr val="F06B4A"/>
          </p15:clr>
        </p15:guide>
        <p15:guide id="14" pos="216">
          <p15:clr>
            <a:srgbClr val="F06B4A"/>
          </p15:clr>
        </p15:guide>
        <p15:guide id="15" pos="1975">
          <p15:clr>
            <a:srgbClr val="F06B4A"/>
          </p15:clr>
        </p15:guide>
        <p15:guide id="16" pos="2037">
          <p15:clr>
            <a:srgbClr val="F06B4A"/>
          </p15:clr>
        </p15:guide>
        <p15:guide id="17" pos="2368">
          <p15:clr>
            <a:srgbClr val="F06B4A"/>
          </p15:clr>
        </p15:guide>
        <p15:guide id="18" pos="2430">
          <p15:clr>
            <a:srgbClr val="F06B4A"/>
          </p15:clr>
        </p15:guide>
        <p15:guide id="19" pos="2492">
          <p15:clr>
            <a:srgbClr val="F06B4A"/>
          </p15:clr>
        </p15:guide>
        <p15:guide id="20" pos="2823">
          <p15:clr>
            <a:srgbClr val="F06B4A"/>
          </p15:clr>
        </p15:guide>
        <p15:guide id="21" pos="2885">
          <p15:clr>
            <a:srgbClr val="F06B4A"/>
          </p15:clr>
        </p15:guide>
        <p15:guide id="22" pos="2947">
          <p15:clr>
            <a:srgbClr val="F06B4A"/>
          </p15:clr>
        </p15:guide>
        <p15:guide id="23" pos="3278">
          <p15:clr>
            <a:srgbClr val="F06B4A"/>
          </p15:clr>
        </p15:guide>
        <p15:guide id="24" pos="3340">
          <p15:clr>
            <a:srgbClr val="F06B4A"/>
          </p15:clr>
        </p15:guide>
        <p15:guide id="25" pos="3402">
          <p15:clr>
            <a:srgbClr val="F06B4A"/>
          </p15:clr>
        </p15:guide>
        <p15:guide id="26" pos="3735">
          <p15:clr>
            <a:srgbClr val="F06B4A"/>
          </p15:clr>
        </p15:guide>
        <p15:guide id="27" pos="3795">
          <p15:clr>
            <a:srgbClr val="F06B4A"/>
          </p15:clr>
        </p15:guide>
        <p15:guide id="28" pos="3858">
          <p15:clr>
            <a:srgbClr val="F06B4A"/>
          </p15:clr>
        </p15:guide>
        <p15:guide id="29" pos="4188">
          <p15:clr>
            <a:srgbClr val="F06B4A"/>
          </p15:clr>
        </p15:guide>
        <p15:guide id="30" pos="4251">
          <p15:clr>
            <a:srgbClr val="F06B4A"/>
          </p15:clr>
        </p15:guide>
        <p15:guide id="31" pos="4313">
          <p15:clr>
            <a:srgbClr val="F06B4A"/>
          </p15:clr>
        </p15:guide>
        <p15:guide id="32" pos="4644">
          <p15:clr>
            <a:srgbClr val="F06B4A"/>
          </p15:clr>
        </p15:guide>
        <p15:guide id="33" pos="4706">
          <p15:clr>
            <a:srgbClr val="F06B4A"/>
          </p15:clr>
        </p15:guide>
        <p15:guide id="34" pos="4768">
          <p15:clr>
            <a:srgbClr val="F06B4A"/>
          </p15:clr>
        </p15:guide>
        <p15:guide id="35" pos="5099">
          <p15:clr>
            <a:srgbClr val="F06B4A"/>
          </p15:clr>
        </p15:guide>
        <p15:guide id="36" pos="5161">
          <p15:clr>
            <a:srgbClr val="F06B4A"/>
          </p15:clr>
        </p15:guide>
        <p15:guide id="37" pos="5223">
          <p15:clr>
            <a:srgbClr val="F06B4A"/>
          </p15:clr>
        </p15:guide>
        <p15:guide id="38" pos="5616">
          <p15:clr>
            <a:srgbClr val="F06B4A"/>
          </p15:clr>
        </p15:guide>
        <p15:guide id="39" pos="5554">
          <p15:clr>
            <a:srgbClr val="F06B4A"/>
          </p15:clr>
        </p15:guide>
        <p15:guide id="40" orient="horz" pos="1620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Pima_peopl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366700" y="0"/>
            <a:ext cx="548700" cy="4575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342900" y="457500"/>
            <a:ext cx="8474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9"/>
          <p:cNvSpPr txBox="1"/>
          <p:nvPr/>
        </p:nvSpPr>
        <p:spPr>
          <a:xfrm>
            <a:off x="6119600" y="1670251"/>
            <a:ext cx="2702100" cy="27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1</a:t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Research Challenge</a:t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2</a:t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Process</a:t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3</a:t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Predictive Outcomes</a:t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4</a:t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Take Aways</a:t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79" name="Google Shape;79;p9"/>
          <p:cNvSpPr txBox="1"/>
          <p:nvPr/>
        </p:nvSpPr>
        <p:spPr>
          <a:xfrm>
            <a:off x="6025095" y="1097030"/>
            <a:ext cx="20232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Agenda</a:t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cxnSp>
        <p:nvCxnSpPr>
          <p:cNvPr id="80" name="Google Shape;80;p9"/>
          <p:cNvCxnSpPr/>
          <p:nvPr/>
        </p:nvCxnSpPr>
        <p:spPr>
          <a:xfrm>
            <a:off x="6121182" y="1563747"/>
            <a:ext cx="2702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9"/>
          <p:cNvSpPr txBox="1"/>
          <p:nvPr/>
        </p:nvSpPr>
        <p:spPr>
          <a:xfrm>
            <a:off x="252100" y="4457325"/>
            <a:ext cx="20277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Jennifer McKaig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9"/>
          <p:cNvSpPr txBox="1"/>
          <p:nvPr/>
        </p:nvSpPr>
        <p:spPr>
          <a:xfrm>
            <a:off x="252100" y="4600238"/>
            <a:ext cx="20277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June 28, 2019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9"/>
          <p:cNvSpPr txBox="1"/>
          <p:nvPr/>
        </p:nvSpPr>
        <p:spPr>
          <a:xfrm>
            <a:off x="243975" y="1041725"/>
            <a:ext cx="53577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erriweather Light"/>
                <a:ea typeface="Merriweather Light"/>
                <a:cs typeface="Merriweather Light"/>
                <a:sym typeface="Merriweather Light"/>
              </a:rPr>
              <a:t>Predicting Diabetes in Women of the Pima Indigenous People</a:t>
            </a:r>
            <a:endParaRPr sz="40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idx="12" type="sldNum"/>
          </p:nvPr>
        </p:nvSpPr>
        <p:spPr>
          <a:xfrm>
            <a:off x="8366700" y="0"/>
            <a:ext cx="548700" cy="4575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3" name="Google Shape;193;p18"/>
          <p:cNvCxnSpPr/>
          <p:nvPr/>
        </p:nvCxnSpPr>
        <p:spPr>
          <a:xfrm>
            <a:off x="342900" y="457500"/>
            <a:ext cx="8474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18"/>
          <p:cNvSpPr txBox="1"/>
          <p:nvPr/>
        </p:nvSpPr>
        <p:spPr>
          <a:xfrm>
            <a:off x="243975" y="1041725"/>
            <a:ext cx="41043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erriweather Light"/>
                <a:ea typeface="Merriweather Light"/>
                <a:cs typeface="Merriweather Light"/>
                <a:sym typeface="Merriweather Light"/>
              </a:rPr>
              <a:t>Thanks</a:t>
            </a:r>
            <a:endParaRPr sz="40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6025100" y="1669027"/>
            <a:ext cx="2796600" cy="3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Cheap tools that help with the early detection of diabetes can  aid in early  prevention.</a:t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While there are some genetic factors, risk of Type 2 Diabetes can be significantly reduced with lifestyle changes such as diet and exercise.</a:t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6025095" y="1095801"/>
            <a:ext cx="20232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What’s Next</a:t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cxnSp>
        <p:nvCxnSpPr>
          <p:cNvPr id="197" name="Google Shape;197;p18"/>
          <p:cNvCxnSpPr/>
          <p:nvPr/>
        </p:nvCxnSpPr>
        <p:spPr>
          <a:xfrm>
            <a:off x="6121182" y="1562518"/>
            <a:ext cx="2702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idx="12" type="sldNum"/>
          </p:nvPr>
        </p:nvSpPr>
        <p:spPr>
          <a:xfrm>
            <a:off x="8366700" y="0"/>
            <a:ext cx="548700" cy="4575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19"/>
          <p:cNvSpPr txBox="1"/>
          <p:nvPr>
            <p:ph type="title"/>
          </p:nvPr>
        </p:nvSpPr>
        <p:spPr>
          <a:xfrm>
            <a:off x="191775" y="387900"/>
            <a:ext cx="444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cxnSp>
        <p:nvCxnSpPr>
          <p:cNvPr id="204" name="Google Shape;204;p19"/>
          <p:cNvCxnSpPr/>
          <p:nvPr/>
        </p:nvCxnSpPr>
        <p:spPr>
          <a:xfrm>
            <a:off x="472975" y="1478025"/>
            <a:ext cx="458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19"/>
          <p:cNvSpPr txBox="1"/>
          <p:nvPr/>
        </p:nvSpPr>
        <p:spPr>
          <a:xfrm>
            <a:off x="413850" y="1817975"/>
            <a:ext cx="7602000" cy="3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Jack W. Smith, BS, JE Everhart, MD, MPH, WC Dickson, WC Knowler, MD, DrPH, RS Johannes, MD, MS; 1988. </a:t>
            </a: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“Using the ADAP Learning Algorithm to Forecast the Onset of Diabetes Mellitus”. </a:t>
            </a: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				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						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Francesco Mercaldo, Vittoria Nardone, Antonella Santone; 2017</a:t>
            </a:r>
            <a:r>
              <a:rPr lang="en" sz="9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. </a:t>
            </a: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“</a:t>
            </a: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Diabetes Mellitus Affected Patients Classification and Diagnosis through Machine Learning Techniques”				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					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latin typeface="Merriweather Light"/>
                <a:ea typeface="Merriweather Light"/>
                <a:cs typeface="Merriweather Light"/>
                <a:sym typeface="Merriweather Light"/>
                <a:hlinkClick r:id="rId3"/>
              </a:rPr>
              <a:t>https://en.wikipedia.org/wiki/Pima_people</a:t>
            </a:r>
            <a:endParaRPr sz="900"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					</a:t>
            </a:r>
            <a:endParaRPr sz="1100"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1" y="275"/>
            <a:ext cx="4620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366700" y="0"/>
            <a:ext cx="548700" cy="4575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0"/>
          <p:cNvSpPr txBox="1"/>
          <p:nvPr/>
        </p:nvSpPr>
        <p:spPr>
          <a:xfrm>
            <a:off x="243975" y="614554"/>
            <a:ext cx="4237500" cy="27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Since 1965, the Indigenous Pima Community living in in southern Arizona, USA have participated in a longitudinal study of diabetes and its complications. </a:t>
            </a:r>
            <a:endParaRPr sz="2400">
              <a:solidFill>
                <a:srgbClr val="FFFFFF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cxnSp>
        <p:nvCxnSpPr>
          <p:cNvPr id="91" name="Google Shape;91;p10"/>
          <p:cNvCxnSpPr/>
          <p:nvPr/>
        </p:nvCxnSpPr>
        <p:spPr>
          <a:xfrm>
            <a:off x="342300" y="457500"/>
            <a:ext cx="4021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0"/>
          <p:cNvSpPr txBox="1"/>
          <p:nvPr/>
        </p:nvSpPr>
        <p:spPr>
          <a:xfrm>
            <a:off x="5403900" y="1656575"/>
            <a:ext cx="3305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50% of Pima people will have diabetes by the age of 35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93" name="Google Shape;93;p10"/>
          <p:cNvSpPr txBox="1"/>
          <p:nvPr/>
        </p:nvSpPr>
        <p:spPr>
          <a:xfrm>
            <a:off x="5401125" y="3869750"/>
            <a:ext cx="32238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15% of diabetic Pima people develop end stage renal cancer after  living with diabetes for 20 years</a:t>
            </a:r>
            <a:endParaRPr sz="700"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0"/>
          <p:cNvSpPr txBox="1"/>
          <p:nvPr/>
        </p:nvSpPr>
        <p:spPr>
          <a:xfrm>
            <a:off x="5403900" y="2506612"/>
            <a:ext cx="3305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The Pima have Type 2 diabetes which is caused by genetics and lifestyle.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95" name="Google Shape;95;p10"/>
          <p:cNvSpPr txBox="1"/>
          <p:nvPr/>
        </p:nvSpPr>
        <p:spPr>
          <a:xfrm>
            <a:off x="5403900" y="682650"/>
            <a:ext cx="3305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This population has the world’s highest prevalence of diabetes ever reported.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/>
          <p:nvPr>
            <p:ph idx="12" type="sldNum"/>
          </p:nvPr>
        </p:nvSpPr>
        <p:spPr>
          <a:xfrm>
            <a:off x="8366700" y="0"/>
            <a:ext cx="548700" cy="4575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1"/>
          <p:cNvSpPr txBox="1"/>
          <p:nvPr/>
        </p:nvSpPr>
        <p:spPr>
          <a:xfrm>
            <a:off x="252100" y="143288"/>
            <a:ext cx="20277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1"/>
          <p:cNvSpPr txBox="1"/>
          <p:nvPr/>
        </p:nvSpPr>
        <p:spPr>
          <a:xfrm>
            <a:off x="243875" y="2966625"/>
            <a:ext cx="27900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Women of the Pima tribe who are 21 years old or older. 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" name="Google Shape;103;p11"/>
          <p:cNvCxnSpPr/>
          <p:nvPr/>
        </p:nvCxnSpPr>
        <p:spPr>
          <a:xfrm>
            <a:off x="343325" y="2966631"/>
            <a:ext cx="2692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1"/>
          <p:cNvSpPr txBox="1"/>
          <p:nvPr/>
        </p:nvSpPr>
        <p:spPr>
          <a:xfrm>
            <a:off x="3134525" y="2966626"/>
            <a:ext cx="2790000" cy="1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768 Observations</a:t>
            </a:r>
            <a:endParaRPr b="1" i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 of Pregnancies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Glucose Level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Blood Pressure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Skin Thickness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Insulin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Body Mass Index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Diabetes Pedigree Function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Outcome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" name="Google Shape;105;p11"/>
          <p:cNvCxnSpPr/>
          <p:nvPr/>
        </p:nvCxnSpPr>
        <p:spPr>
          <a:xfrm>
            <a:off x="3233875" y="2966631"/>
            <a:ext cx="2692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1"/>
          <p:cNvSpPr txBox="1"/>
          <p:nvPr/>
        </p:nvSpPr>
        <p:spPr>
          <a:xfrm>
            <a:off x="6025075" y="2966621"/>
            <a:ext cx="27900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Healthy Number of Pregnancies &lt; 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Healthy Glucose Level &lt;= 100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Healthy Blood Pressure &lt;= 120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Healthy Insulin Level &lt;= 100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Healthy BMI (18.5 - 24.9)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Overall Health Score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1"/>
          <p:cNvSpPr txBox="1"/>
          <p:nvPr/>
        </p:nvSpPr>
        <p:spPr>
          <a:xfrm>
            <a:off x="6023525" y="2469350"/>
            <a:ext cx="2790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Additional Features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cxnSp>
        <p:nvCxnSpPr>
          <p:cNvPr id="108" name="Google Shape;108;p11"/>
          <p:cNvCxnSpPr/>
          <p:nvPr/>
        </p:nvCxnSpPr>
        <p:spPr>
          <a:xfrm>
            <a:off x="6124425" y="2966631"/>
            <a:ext cx="2692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1"/>
          <p:cNvSpPr txBox="1"/>
          <p:nvPr/>
        </p:nvSpPr>
        <p:spPr>
          <a:xfrm>
            <a:off x="248175" y="534275"/>
            <a:ext cx="6400800" cy="16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Can we use biometric data to predict the onset of diabetes? </a:t>
            </a:r>
            <a:endParaRPr sz="3500"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pic>
        <p:nvPicPr>
          <p:cNvPr id="110" name="Google Shape;11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8400" y="457497"/>
            <a:ext cx="2397001" cy="20968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1"/>
          <p:cNvCxnSpPr/>
          <p:nvPr/>
        </p:nvCxnSpPr>
        <p:spPr>
          <a:xfrm>
            <a:off x="342300" y="457500"/>
            <a:ext cx="84756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1"/>
          <p:cNvSpPr txBox="1"/>
          <p:nvPr/>
        </p:nvSpPr>
        <p:spPr>
          <a:xfrm>
            <a:off x="241375" y="2294050"/>
            <a:ext cx="23970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Population Sample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113" name="Google Shape;113;p11"/>
          <p:cNvSpPr txBox="1"/>
          <p:nvPr/>
        </p:nvSpPr>
        <p:spPr>
          <a:xfrm>
            <a:off x="3182900" y="2294050"/>
            <a:ext cx="23970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Biometric  Data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8366700" y="0"/>
            <a:ext cx="548700" cy="4575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2"/>
          <p:cNvSpPr/>
          <p:nvPr/>
        </p:nvSpPr>
        <p:spPr>
          <a:xfrm>
            <a:off x="6352200" y="1083100"/>
            <a:ext cx="2791800" cy="651300"/>
          </a:xfrm>
          <a:prstGeom prst="homePlate">
            <a:avLst>
              <a:gd fmla="val 50000" name="adj"/>
            </a:avLst>
          </a:prstGeom>
          <a:solidFill>
            <a:srgbClr val="F8EB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2"/>
          <p:cNvSpPr/>
          <p:nvPr/>
        </p:nvSpPr>
        <p:spPr>
          <a:xfrm>
            <a:off x="4678650" y="1083100"/>
            <a:ext cx="2594700" cy="651300"/>
          </a:xfrm>
          <a:prstGeom prst="homePlate">
            <a:avLst>
              <a:gd fmla="val 50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2"/>
          <p:cNvSpPr/>
          <p:nvPr/>
        </p:nvSpPr>
        <p:spPr>
          <a:xfrm>
            <a:off x="2144250" y="1083100"/>
            <a:ext cx="2918700" cy="6513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2"/>
          <p:cNvSpPr/>
          <p:nvPr/>
        </p:nvSpPr>
        <p:spPr>
          <a:xfrm>
            <a:off x="0" y="1083100"/>
            <a:ext cx="2791800" cy="6513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2"/>
          <p:cNvSpPr txBox="1"/>
          <p:nvPr/>
        </p:nvSpPr>
        <p:spPr>
          <a:xfrm>
            <a:off x="723975" y="1254100"/>
            <a:ext cx="17334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QUESTION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2"/>
          <p:cNvSpPr txBox="1"/>
          <p:nvPr/>
        </p:nvSpPr>
        <p:spPr>
          <a:xfrm>
            <a:off x="2990763" y="1254100"/>
            <a:ext cx="17334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PROCESS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2"/>
          <p:cNvSpPr txBox="1"/>
          <p:nvPr/>
        </p:nvSpPr>
        <p:spPr>
          <a:xfrm>
            <a:off x="5257575" y="1254100"/>
            <a:ext cx="17334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OUTCOME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2"/>
          <p:cNvSpPr txBox="1"/>
          <p:nvPr/>
        </p:nvSpPr>
        <p:spPr>
          <a:xfrm>
            <a:off x="7326475" y="1254088"/>
            <a:ext cx="17334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APPLICATION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2"/>
          <p:cNvSpPr txBox="1"/>
          <p:nvPr/>
        </p:nvSpPr>
        <p:spPr>
          <a:xfrm>
            <a:off x="286575" y="2062825"/>
            <a:ext cx="8530200" cy="14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The primary metric used to predict model strength is the F1 score which is the harmonic average of precision and recall. 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The secondary metric used is Recall, because it would be worse to </a:t>
            </a:r>
            <a:r>
              <a:rPr lang="en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fail to recognize whether someone is at risk for diabetes then it would be to falsely diagnose them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128" name="Google Shape;128;p12"/>
          <p:cNvSpPr txBox="1"/>
          <p:nvPr/>
        </p:nvSpPr>
        <p:spPr>
          <a:xfrm>
            <a:off x="394325" y="3507625"/>
            <a:ext cx="80409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Random Forest Model was able to generate predictions of diagnosis with : 72% F1 &amp; Recall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8366700" y="0"/>
            <a:ext cx="548700" cy="4575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13"/>
          <p:cNvSpPr txBox="1"/>
          <p:nvPr>
            <p:ph type="title"/>
          </p:nvPr>
        </p:nvSpPr>
        <p:spPr>
          <a:xfrm>
            <a:off x="235100" y="609600"/>
            <a:ext cx="444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244625" y="2459100"/>
            <a:ext cx="4440600" cy="1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50" y="228725"/>
            <a:ext cx="5822049" cy="45734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4080500" y="3284600"/>
            <a:ext cx="1866600" cy="176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 txBox="1"/>
          <p:nvPr/>
        </p:nvSpPr>
        <p:spPr>
          <a:xfrm>
            <a:off x="6123825" y="385950"/>
            <a:ext cx="2791800" cy="449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 txBox="1"/>
          <p:nvPr/>
        </p:nvSpPr>
        <p:spPr>
          <a:xfrm>
            <a:off x="6074675" y="29400"/>
            <a:ext cx="2989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 Light"/>
                <a:ea typeface="Merriweather Light"/>
                <a:cs typeface="Merriweather Light"/>
                <a:sym typeface="Merriweather Light"/>
              </a:rPr>
              <a:t>Biometric Data</a:t>
            </a:r>
            <a:endParaRPr sz="24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6124325" y="433200"/>
            <a:ext cx="2692800" cy="4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Dropped Outliers</a:t>
            </a:r>
            <a:endParaRPr sz="16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Dropped insulin &gt; 600</a:t>
            </a:r>
            <a:endParaRPr sz="16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Skin thickness &gt; 70  </a:t>
            </a:r>
            <a:endParaRPr sz="16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BMI &gt; 55</a:t>
            </a:r>
            <a:endParaRPr sz="16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Missing Data</a:t>
            </a:r>
            <a:endParaRPr b="1" sz="1600" u="sng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Dropped data with missing Glucose levels</a:t>
            </a:r>
            <a:endParaRPr sz="16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Replaced BMI, Blood Pressure, and Insulin with Median values</a:t>
            </a:r>
            <a:endParaRPr sz="16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Skin thickness measure was replaced by mean within BMI range</a:t>
            </a:r>
            <a:endParaRPr sz="16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Logged DPF</a:t>
            </a:r>
            <a:endParaRPr b="1" i="1" sz="16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</p:txBody>
      </p:sp>
      <p:pic>
        <p:nvPicPr>
          <p:cNvPr id="141" name="Google Shape;14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3575" y="3284600"/>
            <a:ext cx="2003526" cy="151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idx="12" type="sldNum"/>
          </p:nvPr>
        </p:nvSpPr>
        <p:spPr>
          <a:xfrm>
            <a:off x="8366700" y="0"/>
            <a:ext cx="548700" cy="4575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4"/>
          <p:cNvSpPr txBox="1"/>
          <p:nvPr>
            <p:ph type="title"/>
          </p:nvPr>
        </p:nvSpPr>
        <p:spPr>
          <a:xfrm>
            <a:off x="5401125" y="273675"/>
            <a:ext cx="3651300" cy="10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Interaction Features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After L1 Regularization (Lasso)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71" y="170175"/>
            <a:ext cx="4968478" cy="480315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4"/>
          <p:cNvSpPr txBox="1"/>
          <p:nvPr/>
        </p:nvSpPr>
        <p:spPr>
          <a:xfrm>
            <a:off x="5519025" y="1069950"/>
            <a:ext cx="3415500" cy="3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pregnancies - glucose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pregnancies  - insulin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glucose^2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glucose  - bloodpressure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glucose - insulin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glucose - bmi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blood pressure^2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blood pressure - age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skin thickness^2  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skin thickness -  insulin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insulin^2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insulin - bmi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insulin - age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bmi - age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age^2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idx="12" type="sldNum"/>
          </p:nvPr>
        </p:nvSpPr>
        <p:spPr>
          <a:xfrm>
            <a:off x="8366700" y="0"/>
            <a:ext cx="548700" cy="4575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15"/>
          <p:cNvSpPr txBox="1"/>
          <p:nvPr>
            <p:ph type="title"/>
          </p:nvPr>
        </p:nvSpPr>
        <p:spPr>
          <a:xfrm>
            <a:off x="2510775" y="45450"/>
            <a:ext cx="444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Imbalance</a:t>
            </a:r>
            <a:endParaRPr/>
          </a:p>
        </p:txBody>
      </p:sp>
      <p:pic>
        <p:nvPicPr>
          <p:cNvPr id="156" name="Google Shape;1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10976"/>
            <a:ext cx="4440600" cy="238502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5"/>
          <p:cNvSpPr txBox="1"/>
          <p:nvPr/>
        </p:nvSpPr>
        <p:spPr>
          <a:xfrm>
            <a:off x="1062075" y="1062163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he training data was downsampled using the </a:t>
            </a: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Resampling Method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to improve the model accuracy, resultingin 420 observations.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7527" y="2110975"/>
            <a:ext cx="4440586" cy="238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idx="12" type="sldNum"/>
          </p:nvPr>
        </p:nvSpPr>
        <p:spPr>
          <a:xfrm>
            <a:off x="8366700" y="0"/>
            <a:ext cx="548700" cy="4575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16"/>
          <p:cNvSpPr txBox="1"/>
          <p:nvPr/>
        </p:nvSpPr>
        <p:spPr>
          <a:xfrm>
            <a:off x="194625" y="785991"/>
            <a:ext cx="4237500" cy="1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erriweather Light"/>
                <a:ea typeface="Merriweather Light"/>
                <a:cs typeface="Merriweather Light"/>
                <a:sym typeface="Merriweather Light"/>
              </a:rPr>
              <a:t>Model Testing</a:t>
            </a:r>
            <a:endParaRPr sz="40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With GridSearch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6066075" y="692868"/>
            <a:ext cx="2794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KNN</a:t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66" name="Google Shape;166;p16"/>
          <p:cNvCxnSpPr/>
          <p:nvPr/>
        </p:nvCxnSpPr>
        <p:spPr>
          <a:xfrm>
            <a:off x="6124575" y="1050777"/>
            <a:ext cx="26913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6"/>
          <p:cNvCxnSpPr/>
          <p:nvPr/>
        </p:nvCxnSpPr>
        <p:spPr>
          <a:xfrm>
            <a:off x="6131825" y="3220104"/>
            <a:ext cx="26778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16"/>
          <p:cNvSpPr txBox="1"/>
          <p:nvPr/>
        </p:nvSpPr>
        <p:spPr>
          <a:xfrm>
            <a:off x="6117825" y="1886861"/>
            <a:ext cx="24546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Decision Tree</a:t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6073325" y="2862190"/>
            <a:ext cx="2794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Random Forest</a:t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70" name="Google Shape;170;p16"/>
          <p:cNvCxnSpPr/>
          <p:nvPr/>
        </p:nvCxnSpPr>
        <p:spPr>
          <a:xfrm>
            <a:off x="342300" y="457500"/>
            <a:ext cx="84756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16"/>
          <p:cNvSpPr txBox="1"/>
          <p:nvPr/>
        </p:nvSpPr>
        <p:spPr>
          <a:xfrm>
            <a:off x="6172025" y="3837540"/>
            <a:ext cx="2794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XGBoost</a:t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72" name="Google Shape;172;p16"/>
          <p:cNvCxnSpPr/>
          <p:nvPr/>
        </p:nvCxnSpPr>
        <p:spPr>
          <a:xfrm>
            <a:off x="6117825" y="4195452"/>
            <a:ext cx="26913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16"/>
          <p:cNvSpPr txBox="1"/>
          <p:nvPr/>
        </p:nvSpPr>
        <p:spPr>
          <a:xfrm>
            <a:off x="6117825" y="1127600"/>
            <a:ext cx="2454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Best Value for k: 23</a:t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F1-Score: 0.68</a:t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Recall: 0.75</a:t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6117825" y="2212275"/>
            <a:ext cx="2454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F1_score: 0.67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Recall : 0.73</a:t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16"/>
          <p:cNvSpPr txBox="1"/>
          <p:nvPr/>
        </p:nvSpPr>
        <p:spPr>
          <a:xfrm>
            <a:off x="6144725" y="3300075"/>
            <a:ext cx="2454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F1-Score: 0.68</a:t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Recall: 0.73</a:t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16"/>
          <p:cNvSpPr txBox="1"/>
          <p:nvPr/>
        </p:nvSpPr>
        <p:spPr>
          <a:xfrm>
            <a:off x="6144725" y="4195450"/>
            <a:ext cx="2454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F1-Score: 0.70</a:t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Recall: 0.69</a:t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7" name="Google Shape;177;p16"/>
          <p:cNvCxnSpPr/>
          <p:nvPr/>
        </p:nvCxnSpPr>
        <p:spPr>
          <a:xfrm>
            <a:off x="6223775" y="2222602"/>
            <a:ext cx="26913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8" name="Google Shape;1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512" y="1851788"/>
            <a:ext cx="3087925" cy="27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/>
        </p:nvSpPr>
        <p:spPr>
          <a:xfrm>
            <a:off x="244125" y="119000"/>
            <a:ext cx="3087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Final Model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4" name="Google Shape;1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2025" y="3012752"/>
            <a:ext cx="7561727" cy="21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4949" y="298925"/>
            <a:ext cx="3087950" cy="299312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7"/>
          <p:cNvSpPr txBox="1"/>
          <p:nvPr/>
        </p:nvSpPr>
        <p:spPr>
          <a:xfrm>
            <a:off x="966675" y="1041738"/>
            <a:ext cx="28908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erriweather"/>
                <a:ea typeface="Merriweather"/>
                <a:cs typeface="Merriweather"/>
                <a:sym typeface="Merriweather"/>
              </a:rPr>
              <a:t>KNN </a:t>
            </a:r>
            <a:endParaRPr sz="3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k=23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87" name="Google Shape;187;p17"/>
          <p:cNvCxnSpPr/>
          <p:nvPr/>
        </p:nvCxnSpPr>
        <p:spPr>
          <a:xfrm>
            <a:off x="576425" y="836225"/>
            <a:ext cx="34290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tsy_Master-Template">
  <a:themeElements>
    <a:clrScheme name="Etsy_Master-Color-Palette">
      <a:dk1>
        <a:srgbClr val="000000"/>
      </a:dk1>
      <a:lt1>
        <a:srgbClr val="FFFFFF"/>
      </a:lt1>
      <a:dk2>
        <a:srgbClr val="CF4018"/>
      </a:dk2>
      <a:lt2>
        <a:srgbClr val="F1641E"/>
      </a:lt2>
      <a:accent1>
        <a:srgbClr val="FAA077"/>
      </a:accent1>
      <a:accent2>
        <a:srgbClr val="F8EBE6"/>
      </a:accent2>
      <a:accent3>
        <a:srgbClr val="1C2436"/>
      </a:accent3>
      <a:accent4>
        <a:srgbClr val="6E8DD4"/>
      </a:accent4>
      <a:accent5>
        <a:srgbClr val="FDD95C"/>
      </a:accent5>
      <a:accent6>
        <a:srgbClr val="FD9184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