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85" r:id="rId5"/>
    <p:sldId id="386" r:id="rId6"/>
    <p:sldId id="387" r:id="rId7"/>
    <p:sldId id="390" r:id="rId8"/>
    <p:sldId id="388" r:id="rId9"/>
    <p:sldId id="3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FC047-138D-3C38-9241-A65F96476AD5}" v="43" dt="2024-05-03T20:12:58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60"/>
  </p:normalViewPr>
  <p:slideViewPr>
    <p:cSldViewPr snapToGrid="0">
      <p:cViewPr>
        <p:scale>
          <a:sx n="100" d="100"/>
          <a:sy n="100" d="100"/>
        </p:scale>
        <p:origin x="360" y="-547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203AB6C8-7C3E-9646-8399-62977185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328182" y="-422577"/>
            <a:ext cx="16860459" cy="783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500" dirty="0">
                <a:solidFill>
                  <a:schemeClr val="bg2">
                    <a:lumMod val="25000"/>
                  </a:schemeClr>
                </a:solidFill>
              </a:rPr>
              <a:t>Breast Cancer Detector</a:t>
            </a:r>
            <a:endParaRPr lang="en-US" sz="6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31F0C-52BB-6204-5BF6-C4DDD2394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Jennifer Vaughn</a:t>
            </a:r>
            <a:endParaRPr lang="en-US" sz="35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Topic and Objective</a:t>
            </a:r>
            <a:endParaRPr lang="en-US" sz="3500" dirty="0">
              <a:cs typeface="Segoe U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6212016" cy="5090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cs typeface="Segoe UI"/>
              </a:rPr>
              <a:t>Invasive ductal carcinoma (IDC)</a:t>
            </a:r>
            <a:r>
              <a:rPr lang="en-US" sz="2200" dirty="0">
                <a:cs typeface="Segoe UI"/>
              </a:rPr>
              <a:t> is the most </a:t>
            </a:r>
            <a:r>
              <a:rPr lang="en-US" sz="2200">
                <a:cs typeface="Segoe UI"/>
              </a:rPr>
              <a:t>common form of breast cancer</a:t>
            </a:r>
            <a:endParaRPr lang="en-US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cs typeface="Segoe UI"/>
              </a:rPr>
              <a:t>Histopathology images are digitalized to </a:t>
            </a:r>
            <a:r>
              <a:rPr lang="en-US" sz="2200" dirty="0">
                <a:cs typeface="Segoe UI"/>
              </a:rPr>
              <a:t>allow for computer vision and image </a:t>
            </a:r>
            <a:r>
              <a:rPr lang="en-US" sz="2200">
                <a:cs typeface="Segoe UI"/>
              </a:rPr>
              <a:t>classification</a:t>
            </a:r>
            <a:endParaRPr lang="en-US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cs typeface="Segoe UI"/>
              </a:rPr>
              <a:t>Machine learning and deep learning can </a:t>
            </a:r>
            <a:r>
              <a:rPr lang="en-US" sz="2200" b="1" dirty="0">
                <a:cs typeface="Segoe UI"/>
              </a:rPr>
              <a:t>improve diagnostic accuracy</a:t>
            </a:r>
            <a:r>
              <a:rPr lang="en-US" sz="2200" dirty="0">
                <a:cs typeface="Segoe UI"/>
              </a:rPr>
              <a:t> for breast </a:t>
            </a:r>
            <a:r>
              <a:rPr lang="en-US" sz="2200">
                <a:cs typeface="Segoe UI"/>
              </a:rPr>
              <a:t>cancer</a:t>
            </a:r>
            <a:endParaRPr lang="en-US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cs typeface="Segoe UI"/>
              </a:rPr>
              <a:t>Task</a:t>
            </a:r>
            <a:r>
              <a:rPr lang="en-US" sz="2200">
                <a:cs typeface="Segoe UI"/>
              </a:rPr>
              <a:t>: Classify </a:t>
            </a:r>
            <a:r>
              <a:rPr lang="en-US" sz="2200" dirty="0">
                <a:cs typeface="Segoe UI"/>
              </a:rPr>
              <a:t>whether or not a patient has IDC based on histopathology images of their breast tissue.</a:t>
            </a:r>
            <a:endParaRPr lang="en-US">
              <a:cs typeface="Segoe UI"/>
            </a:endParaRPr>
          </a:p>
        </p:txBody>
      </p:sp>
      <p:pic>
        <p:nvPicPr>
          <p:cNvPr id="2" name="Picture 1" descr="Histological types of breast cancer: How special are they? - ScienceDirect">
            <a:extLst>
              <a:ext uri="{FF2B5EF4-FFF2-40B4-BE49-F238E27FC236}">
                <a16:creationId xmlns:a16="http://schemas.microsoft.com/office/drawing/2014/main" id="{12028C66-E80F-CE9D-1A0D-1F0E727A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67" y="1817777"/>
            <a:ext cx="5000444" cy="38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Data</a:t>
            </a:r>
            <a:endParaRPr lang="en-US" sz="3500" dirty="0">
              <a:cs typeface="Segoe U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A7977-2556-2D17-8E63-06584B8B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102922"/>
            <a:ext cx="5330952" cy="4601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cs typeface="Segoe UI"/>
              </a:rPr>
              <a:t>Kaggle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cs typeface="Segoe UI"/>
              </a:rPr>
              <a:t>279 patient folders, each containing images with IDC present and images with no IDC present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200" dirty="0">
                <a:cs typeface="Segoe UI"/>
              </a:rPr>
              <a:t>Supervised binary classification</a:t>
            </a:r>
            <a:endParaRPr lang="en-US" sz="2200" dirty="0">
              <a:solidFill>
                <a:srgbClr val="3B3838"/>
              </a:solidFill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200">
                <a:cs typeface="Segoe UI"/>
              </a:rPr>
              <a:t>277,524 PNG images of size 50x50</a:t>
            </a:r>
          </a:p>
        </p:txBody>
      </p:sp>
      <p:pic>
        <p:nvPicPr>
          <p:cNvPr id="3" name="Picture 2" descr="A purple and white image&#10;&#10;Description automatically generated">
            <a:extLst>
              <a:ext uri="{FF2B5EF4-FFF2-40B4-BE49-F238E27FC236}">
                <a16:creationId xmlns:a16="http://schemas.microsoft.com/office/drawing/2014/main" id="{DD7E5FDA-8254-CE24-2F37-79EB1345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30" y="1357265"/>
            <a:ext cx="2641523" cy="2568578"/>
          </a:xfrm>
          <a:prstGeom prst="rect">
            <a:avLst/>
          </a:prstGeom>
        </p:spPr>
      </p:pic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05001E99-3898-BF89-3735-1C0ED12A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16" y="4031453"/>
            <a:ext cx="2655612" cy="2654842"/>
          </a:xfrm>
          <a:prstGeom prst="rect">
            <a:avLst/>
          </a:prstGeom>
        </p:spPr>
      </p:pic>
      <p:pic>
        <p:nvPicPr>
          <p:cNvPr id="7" name="Picture 6" descr="A purple and white image&#10;&#10;Description automatically generated">
            <a:extLst>
              <a:ext uri="{FF2B5EF4-FFF2-40B4-BE49-F238E27FC236}">
                <a16:creationId xmlns:a16="http://schemas.microsoft.com/office/drawing/2014/main" id="{633C6FC0-1095-5B68-19BB-64825CECE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37" y="1282364"/>
            <a:ext cx="2722178" cy="2639420"/>
          </a:xfrm>
          <a:prstGeom prst="rect">
            <a:avLst/>
          </a:prstGeom>
        </p:spPr>
      </p:pic>
      <p:pic>
        <p:nvPicPr>
          <p:cNvPr id="8" name="Picture 7" descr="A pink and purple pixelated image&#10;&#10;Description automatically generated">
            <a:extLst>
              <a:ext uri="{FF2B5EF4-FFF2-40B4-BE49-F238E27FC236}">
                <a16:creationId xmlns:a16="http://schemas.microsoft.com/office/drawing/2014/main" id="{C6657A52-D754-BDDE-0A5D-52746D3CA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645" y="4018446"/>
            <a:ext cx="2651515" cy="2669218"/>
          </a:xfrm>
          <a:prstGeom prst="rect">
            <a:avLst/>
          </a:prstGeom>
        </p:spPr>
      </p:pic>
      <p:pic>
        <p:nvPicPr>
          <p:cNvPr id="9" name="Picture 8" descr="A green and pink rectangular graph&#10;&#10;Description automatically generated">
            <a:extLst>
              <a:ext uri="{FF2B5EF4-FFF2-40B4-BE49-F238E27FC236}">
                <a16:creationId xmlns:a16="http://schemas.microsoft.com/office/drawing/2014/main" id="{9D1B9249-6F60-8B6E-703F-CCA0EA990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290" y="4075891"/>
            <a:ext cx="5576618" cy="27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1F5A8A-C905-6254-8647-CBACCBC5A1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0152" y="2058399"/>
            <a:ext cx="6145420" cy="3914233"/>
          </a:xfr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0C9CD4-46AB-D542-8E3B-178CC0B6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30" y="1213449"/>
            <a:ext cx="4972050" cy="56388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47FB4CE9-4CFB-619A-AF55-7121285D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Autofit/>
          </a:bodyPr>
          <a:lstStyle/>
          <a:p>
            <a:r>
              <a:rPr lang="en-US" sz="3500" dirty="0"/>
              <a:t>Data</a:t>
            </a:r>
            <a:endParaRPr lang="en-US" sz="35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8598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2130B-7050-46B1-D2A2-9D25F564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Model Description</a:t>
            </a:r>
            <a:endParaRPr lang="en-US" sz="3500">
              <a:cs typeface="Segoe U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C60C6-FC18-9509-A579-FA443C058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196914" cy="4601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cs typeface="Segoe UI"/>
              </a:rPr>
              <a:t>Convolutional Neural Network (CNN)</a:t>
            </a:r>
            <a:endParaRPr lang="en-US" b="1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cs typeface="Segoe UI"/>
              </a:rPr>
              <a:t>5-fold cross-validation (4 folds for training, 1 for validation)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cs typeface="Segoe UI"/>
              </a:rPr>
              <a:t>F1-Score, Precision, Recall, and Accuracy to determine the best model</a:t>
            </a:r>
            <a:endParaRPr lang="en-US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cs typeface="Segoe UI"/>
              </a:rPr>
              <a:t>Epochs to update the model's weights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cs typeface="Segoe UI"/>
              </a:rPr>
              <a:t>Early Stopping based on recall to avoid overfitting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789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A407F-BC2E-41B0-1515-93D94A9F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Results</a:t>
            </a:r>
            <a:endParaRPr lang="en-US" sz="3500">
              <a:cs typeface="Segoe U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4ED9AB-CDA9-148E-FBF0-99FFF9053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6544"/>
              </p:ext>
            </p:extLst>
          </p:nvPr>
        </p:nvGraphicFramePr>
        <p:xfrm>
          <a:off x="568475" y="1257905"/>
          <a:ext cx="6641508" cy="2528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60377">
                  <a:extLst>
                    <a:ext uri="{9D8B030D-6E8A-4147-A177-3AD203B41FA5}">
                      <a16:colId xmlns:a16="http://schemas.microsoft.com/office/drawing/2014/main" val="2344585119"/>
                    </a:ext>
                  </a:extLst>
                </a:gridCol>
                <a:gridCol w="1660377">
                  <a:extLst>
                    <a:ext uri="{9D8B030D-6E8A-4147-A177-3AD203B41FA5}">
                      <a16:colId xmlns:a16="http://schemas.microsoft.com/office/drawing/2014/main" val="2578612398"/>
                    </a:ext>
                  </a:extLst>
                </a:gridCol>
                <a:gridCol w="1660377">
                  <a:extLst>
                    <a:ext uri="{9D8B030D-6E8A-4147-A177-3AD203B41FA5}">
                      <a16:colId xmlns:a16="http://schemas.microsoft.com/office/drawing/2014/main" val="1784976517"/>
                    </a:ext>
                  </a:extLst>
                </a:gridCol>
                <a:gridCol w="1660377">
                  <a:extLst>
                    <a:ext uri="{9D8B030D-6E8A-4147-A177-3AD203B41FA5}">
                      <a16:colId xmlns:a16="http://schemas.microsoft.com/office/drawing/2014/main" val="380424546"/>
                    </a:ext>
                  </a:extLst>
                </a:gridCol>
              </a:tblGrid>
              <a:tr h="50568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CNN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CNN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CNN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04472"/>
                  </a:ext>
                </a:extLst>
              </a:tr>
              <a:tr h="5056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0.5973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49570"/>
                  </a:ext>
                </a:extLst>
              </a:tr>
              <a:tr h="5056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60717"/>
                  </a:ext>
                </a:extLst>
              </a:tr>
              <a:tr h="5056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0.5089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0.5556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721285"/>
                  </a:ext>
                </a:extLst>
              </a:tr>
              <a:tr h="50568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0.5991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0.8378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0.4189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33043"/>
                  </a:ext>
                </a:extLst>
              </a:tr>
            </a:tbl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5D3BE1-647E-D6B1-2B1C-38F28CCFC122}"/>
              </a:ext>
            </a:extLst>
          </p:cNvPr>
          <p:cNvSpPr txBox="1">
            <a:spLocks/>
          </p:cNvSpPr>
          <p:nvPr/>
        </p:nvSpPr>
        <p:spPr>
          <a:xfrm>
            <a:off x="7503280" y="3780487"/>
            <a:ext cx="4144216" cy="3888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solidFill>
                  <a:srgbClr val="3B3838"/>
                </a:solidFill>
                <a:cs typeface="Segoe UI"/>
              </a:rPr>
              <a:t>Best model overall:</a:t>
            </a:r>
            <a:endParaRPr lang="en-US" sz="2200">
              <a:solidFill>
                <a:srgbClr val="000000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rgbClr val="3B3838"/>
                </a:solidFill>
                <a:cs typeface="Segoe UI"/>
              </a:rPr>
              <a:t>2 Convolutional layers with Batch Normalization, Max Pooling, and Dropout</a:t>
            </a:r>
            <a:endParaRPr lang="en-US" sz="220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rgbClr val="3B3838"/>
                </a:solidFill>
                <a:cs typeface="Segoe UI"/>
              </a:rPr>
              <a:t>1 Flatten layer   </a:t>
            </a:r>
          </a:p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rgbClr val="3B3838"/>
                </a:solidFill>
                <a:cs typeface="Segoe UI"/>
              </a:rPr>
              <a:t>2 Dense layers</a:t>
            </a: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D462590-C510-1FA7-A26C-7E944058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57" y="3986440"/>
            <a:ext cx="6651323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9731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WelcomeDoc</vt:lpstr>
      <vt:lpstr>Breast Cancer Detector</vt:lpstr>
      <vt:lpstr>Topic and Objective</vt:lpstr>
      <vt:lpstr>Data</vt:lpstr>
      <vt:lpstr>Data</vt:lpstr>
      <vt:lpstr>Model Description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online presentations</dc:title>
  <dc:creator/>
  <cp:keywords/>
  <cp:lastModifiedBy/>
  <cp:revision>511</cp:revision>
  <dcterms:created xsi:type="dcterms:W3CDTF">2024-04-22T02:31:49Z</dcterms:created>
  <dcterms:modified xsi:type="dcterms:W3CDTF">2024-05-03T20:13:10Z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