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PT Sans Narrow"/>
      <p:regular r:id="rId14"/>
      <p:bold r:id="rId15"/>
    </p:embeddedFont>
    <p:embeddedFont>
      <p:font typeface="Open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TSansNarrow-bold.fntdata"/><Relationship Id="rId14" Type="http://schemas.openxmlformats.org/officeDocument/2006/relationships/font" Target="fonts/PTSansNarrow-regular.fntdata"/><Relationship Id="rId17" Type="http://schemas.openxmlformats.org/officeDocument/2006/relationships/font" Target="fonts/OpenSans-bold.fntdata"/><Relationship Id="rId16" Type="http://schemas.openxmlformats.org/officeDocument/2006/relationships/font" Target="fonts/OpenSans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Italic.fntdata"/><Relationship Id="rId6" Type="http://schemas.openxmlformats.org/officeDocument/2006/relationships/slide" Target="slides/slide1.xml"/><Relationship Id="rId18" Type="http://schemas.openxmlformats.org/officeDocument/2006/relationships/font" Target="fonts/Open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cf3081c0e2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cf3081c0e2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cf707cfef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cf707cfe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cf3081c0e2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cf3081c0e2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cf707cfef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cf707cfef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cf3081c0e2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cf3081c0e2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cf3081c0e2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cf3081c0e2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cf707cfef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cf707cfef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 3505 Final Project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Jeen Kang, Jennifer Vaughn,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Tyler Wood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175"/>
            <a:ext cx="5621100" cy="36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In our digitally-driven world, </a:t>
            </a:r>
            <a:r>
              <a:rPr b="1" lang="en" sz="1600"/>
              <a:t>j</a:t>
            </a:r>
            <a:r>
              <a:rPr b="1" lang="en" sz="1600"/>
              <a:t>unk and scam emails are more apparent than ever.</a:t>
            </a:r>
            <a:r>
              <a:rPr lang="en" sz="1600"/>
              <a:t> They clutter our inboxes and put a risk to our security.</a:t>
            </a:r>
            <a:br>
              <a:rPr lang="en" sz="1600"/>
            </a:br>
            <a:br>
              <a:rPr lang="en" sz="1600"/>
            </a:br>
            <a:r>
              <a:rPr lang="en" sz="1600"/>
              <a:t>It is important for email platforms to accurately detect junk emails to protect users and maintain their platform as a reliable communication tool.</a:t>
            </a:r>
            <a:br>
              <a:rPr lang="en" sz="1600"/>
            </a:br>
            <a:br>
              <a:rPr lang="en" sz="1600"/>
            </a:br>
            <a:r>
              <a:rPr lang="en" sz="1600"/>
              <a:t>There is a need for developing better techniques and tools to detect and filter these emails </a:t>
            </a:r>
            <a:r>
              <a:rPr b="1" lang="en" sz="1600"/>
              <a:t>to enhance the user experience and security.</a:t>
            </a:r>
            <a:endParaRPr b="1" sz="1600"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0175" y="1620738"/>
            <a:ext cx="2850976" cy="1902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Questions &amp; Hypotheses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11700" y="1266175"/>
            <a:ext cx="3999900" cy="3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/>
              <a:t>Analysis Questions</a:t>
            </a:r>
            <a:endParaRPr sz="1600"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 u="sng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Is it possible to predict junk email from </a:t>
            </a:r>
            <a:r>
              <a:rPr b="1" lang="en" sz="1600"/>
              <a:t>frequencies of certain keywords</a:t>
            </a:r>
            <a:r>
              <a:rPr lang="en" sz="1600"/>
              <a:t>?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Can sequences of </a:t>
            </a:r>
            <a:r>
              <a:rPr b="1" lang="en" sz="1600"/>
              <a:t>consecutive capital letters</a:t>
            </a:r>
            <a:r>
              <a:rPr lang="en" sz="1600"/>
              <a:t> predict junk email?</a:t>
            </a:r>
            <a:endParaRPr sz="1600"/>
          </a:p>
        </p:txBody>
      </p:sp>
      <p:sp>
        <p:nvSpPr>
          <p:cNvPr id="81" name="Google Shape;81;p15"/>
          <p:cNvSpPr txBox="1"/>
          <p:nvPr>
            <p:ph idx="2" type="body"/>
          </p:nvPr>
        </p:nvSpPr>
        <p:spPr>
          <a:xfrm>
            <a:off x="4832400" y="1266175"/>
            <a:ext cx="3999900" cy="38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/>
              <a:t>Our Collective </a:t>
            </a:r>
            <a:r>
              <a:rPr lang="en" sz="1600" u="sng"/>
              <a:t>Hypotheses</a:t>
            </a:r>
            <a:endParaRPr sz="1600" u="sng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Yes, certain words are more commonly found in junk emails than non-junk emails to attract a user’s attention.</a:t>
            </a:r>
            <a:endParaRPr sz="16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Yes, an overuse of capital letters is commonly found in junk mail in an attempt to express urgency.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Dataset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11700" y="1266175"/>
            <a:ext cx="4260300" cy="38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SAS built-in dataset “Junk Mail”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Classifies 4,601 email </a:t>
            </a:r>
            <a:r>
              <a:rPr lang="en"/>
              <a:t>observations </a:t>
            </a:r>
            <a:r>
              <a:rPr lang="en"/>
              <a:t>as junk email or non-junk email using </a:t>
            </a:r>
            <a:r>
              <a:rPr lang="en"/>
              <a:t>59 numeric variables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Variables: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en" sz="1400"/>
              <a:t>Test</a:t>
            </a:r>
            <a:r>
              <a:rPr lang="en" sz="1400"/>
              <a:t>: 0 - Training, 1 - Test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54 different keywords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Examples: </a:t>
            </a:r>
            <a:r>
              <a:rPr i="1" lang="en" sz="1400"/>
              <a:t>Business</a:t>
            </a:r>
            <a:r>
              <a:rPr lang="en" sz="1400"/>
              <a:t>, </a:t>
            </a:r>
            <a:r>
              <a:rPr i="1" lang="en" sz="1400"/>
              <a:t>Money</a:t>
            </a:r>
            <a:r>
              <a:rPr lang="en" sz="1400"/>
              <a:t>, </a:t>
            </a:r>
            <a:r>
              <a:rPr i="1" lang="en" sz="1400"/>
              <a:t>Conference</a:t>
            </a:r>
            <a:endParaRPr i="1"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en" sz="1400"/>
              <a:t>CapAvg</a:t>
            </a:r>
            <a:r>
              <a:rPr lang="en" sz="1400"/>
              <a:t>: Capital Run Length Average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en" sz="1400"/>
              <a:t>CapLong</a:t>
            </a:r>
            <a:r>
              <a:rPr lang="en" sz="1400"/>
              <a:t>: Capital Run Length Longest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en" sz="1400"/>
              <a:t>CapTotal</a:t>
            </a:r>
            <a:r>
              <a:rPr lang="en" sz="1400"/>
              <a:t>: Capital Run Length Total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en" sz="1400"/>
              <a:t>Class</a:t>
            </a:r>
            <a:r>
              <a:rPr lang="en" sz="1400"/>
              <a:t>: 0 - Not Junk, 1 - Junk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Binary target variable</a:t>
            </a:r>
            <a:endParaRPr sz="1400"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4572000" y="1266175"/>
            <a:ext cx="4260300" cy="38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Variables we care about for our project: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en" sz="1400"/>
              <a:t>Test</a:t>
            </a:r>
            <a:endParaRPr i="1"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The 54 keywords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en" sz="1400"/>
              <a:t>CapAvg</a:t>
            </a:r>
            <a:endParaRPr i="1"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en" sz="1400"/>
              <a:t>Class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Variables we don’t care about and will drop: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en" sz="1400"/>
              <a:t>CapTotal</a:t>
            </a:r>
            <a:endParaRPr i="1"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en" sz="1400"/>
              <a:t>CapLong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Solution Plan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311700" y="126617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Find data for the 2 criteria we want to use to predict junk email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Do basic exploratory data analysis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Build a logistic regression model for each of the 2 criteria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Evaluate how well our models predict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Answer our analysis questions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Reach a final conclusion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of Analysis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Exploratory data analysis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i="1" lang="en" sz="1800"/>
              <a:t>proc means</a:t>
            </a:r>
            <a:endParaRPr i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Logistic regression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i="1" lang="en" sz="1800"/>
              <a:t>p</a:t>
            </a:r>
            <a:r>
              <a:rPr i="1" lang="en" sz="1800"/>
              <a:t>roc logistic</a:t>
            </a:r>
            <a:endParaRPr i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Evaluate the model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i="1" lang="en" sz="1800"/>
              <a:t>proc sql</a:t>
            </a:r>
            <a:endParaRPr i="1"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i="1" lang="en" sz="1800"/>
              <a:t>proc plm</a:t>
            </a:r>
            <a:endParaRPr i="1"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i="1" lang="en" sz="1800"/>
              <a:t>proc freq</a:t>
            </a:r>
            <a:r>
              <a:rPr lang="en" sz="1800"/>
              <a:t> (confusion matrix)</a:t>
            </a:r>
            <a:endParaRPr sz="1800"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6700" y="1919288"/>
            <a:ext cx="4286250" cy="130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311700" y="1266325"/>
            <a:ext cx="42603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1 (keyword frequencies):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True negative rate (TNR): 92.75%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True positive rate (TPR): 92.56%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Model 2 (consecutive capital letters):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TNR: 70.05%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TPR: 79.25%</a:t>
            </a:r>
            <a:endParaRPr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4691650" y="1152425"/>
            <a:ext cx="4260300" cy="46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Answers to Analysis Questions</a:t>
            </a:r>
            <a:endParaRPr u="sng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999999"/>
              </a:buClr>
              <a:buSzPts val="1500"/>
              <a:buAutoNum type="arabicPeriod"/>
            </a:pPr>
            <a:r>
              <a:rPr lang="en" sz="1500">
                <a:solidFill>
                  <a:srgbClr val="999999"/>
                </a:solidFill>
              </a:rPr>
              <a:t>Is it possible to predict junk email from frequencies of certain keywords?</a:t>
            </a:r>
            <a:endParaRPr sz="15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Yes, it is possible to predict if an email is junk based on certain keyword frequencies with a 92.56% TPR and 92.75% TNR.</a:t>
            </a:r>
            <a:endParaRPr sz="16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999999"/>
              </a:buClr>
              <a:buSzPts val="1500"/>
              <a:buAutoNum type="arabicPeriod"/>
            </a:pPr>
            <a:r>
              <a:rPr lang="en" sz="1500">
                <a:solidFill>
                  <a:srgbClr val="999999"/>
                </a:solidFill>
              </a:rPr>
              <a:t>Can sequences of consecutive capital letters predict junk email?</a:t>
            </a:r>
            <a:endParaRPr sz="15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Yes, it is possible to predict if an email is junk based on long sequences of consecutive capital letters with a </a:t>
            </a:r>
            <a:r>
              <a:rPr lang="en"/>
              <a:t>79.25%</a:t>
            </a:r>
            <a:r>
              <a:rPr lang="en" sz="1600"/>
              <a:t> TPR and </a:t>
            </a:r>
            <a:r>
              <a:rPr lang="en"/>
              <a:t>70.05% TNR</a:t>
            </a:r>
            <a:r>
              <a:rPr lang="en" sz="1600"/>
              <a:t>.</a:t>
            </a:r>
            <a:endParaRPr sz="15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results prove that it is possible to use the features of previous junk emails to predict whether incoming emails are junk or not.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More robust technologies and tools can be developed by professionals at email platform companies to effectively classify and filter out junk/scam emails that their users receive to improve the user experience and security.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