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7" r:id="rId2"/>
    <p:sldId id="274" r:id="rId3"/>
    <p:sldId id="267" r:id="rId4"/>
    <p:sldId id="268" r:id="rId5"/>
    <p:sldId id="269" r:id="rId6"/>
    <p:sldId id="265" r:id="rId7"/>
    <p:sldId id="27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0" autoAdjust="0"/>
    <p:restoredTop sz="92894" autoAdjust="0"/>
  </p:normalViewPr>
  <p:slideViewPr>
    <p:cSldViewPr snapToGrid="0">
      <p:cViewPr varScale="1">
        <p:scale>
          <a:sx n="77" d="100"/>
          <a:sy n="77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4F58F-44A0-47B4-9F65-3447F3B3ECF6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8AC0F-2537-4101-8D15-A76F39E2E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9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92B04-7341-E84E-A0C7-6AC9475B9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037DDB-BF16-9492-8A09-CBFF87A87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938836-DD2D-F717-AACA-D8FC65BFB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FB3B50-4A2D-D45F-B3E2-5C54FB045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8AC0F-2537-4101-8D15-A76F39E2E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6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8AC0F-2537-4101-8D15-A76F39E2E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04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198D0-E49A-3B86-EBDF-FFEE96E0E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CBA061-19AE-0B63-5534-FB0D1164E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D12404-B82B-386A-EB22-96CF521C5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EB7E09-6DFE-6155-D103-ACF0DCD0A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8AC0F-2537-4101-8D15-A76F39E2E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1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CDC2-E5D7-9BDC-EB56-C5F9D9387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BB783-835D-C234-1F46-35AD2E951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AA515-E33B-3A62-5218-AFD8D0C3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C00-1096-44EC-A77A-6D462214197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D8B9E-83F9-4C36-99DC-EF23BB4B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C8E70-6147-D783-8AFB-E4045A38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7D1D-CC45-41A3-A100-C6EBA3D6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60623-C7D2-22A7-A8BB-EE5450F9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85093B-891D-BA24-8F59-E414D53A4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B46DD-F949-FEAB-0444-DB6DD20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C00-1096-44EC-A77A-6D462214197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0CC46-D654-F9F6-4C2E-055287AA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183C7-EF41-E47B-237A-FC3B8950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7D1D-CC45-41A3-A100-C6EBA3D6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3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CC88A4-10F1-5EE6-8D63-7FABB2B58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D6A1-C6A1-8107-51ED-6FEF8A436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F2450-DCA7-60D8-9E33-D88ABAEA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C00-1096-44EC-A77A-6D462214197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64C88-38C3-4F42-B5AB-BBA8AC4E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BDD02-6695-64F8-3D5C-C42622BF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7D1D-CC45-41A3-A100-C6EBA3D6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6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3AE95-DDAD-08E8-2DFE-CC02B6E9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26019-90C7-1903-CC3C-C19FC72D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8475A-7C12-95F7-86B3-69923E15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C00-1096-44EC-A77A-6D462214197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BA35C-6EF9-DCCA-181E-F76C4103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A3091-653D-30F1-A1DB-C58C9BD6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7D1D-CC45-41A3-A100-C6EBA3D6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0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9955-A2ED-7B16-3EAB-8C82F3AA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6A33E-66C9-0665-6771-077344C8B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5B530-4281-8371-093F-52EB041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C00-1096-44EC-A77A-6D462214197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84F35-91B1-6CE3-C391-04062007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074CC-ABEE-32C6-9E46-B1A779A8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7D1D-CC45-41A3-A100-C6EBA3D6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81182-7337-761D-0BF0-B525D06A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9DDD7-3465-B63A-CFBF-F01AC33F4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1727B-F75C-581D-A70C-3D35F8566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0B28F-6050-D375-9787-C5DCA6B1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C00-1096-44EC-A77A-6D462214197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96B501-58FE-F2AD-C8AE-D0E96C90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E77362-B87A-92DB-55B9-EE0429D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7D1D-CC45-41A3-A100-C6EBA3D6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8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C437-DE0C-C4C1-0E2D-326EA78A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9BDD5-6FFC-EDFE-C62B-0582CA4A7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DAF951-70ED-68D9-122F-7CEF038E1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09D74F-C0B1-F841-D35F-3C1E5E516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F40A73-7E7F-F40C-546A-043EC8C25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424CC2-C801-04A5-EF31-5289D600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C00-1096-44EC-A77A-6D462214197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943F58-94B4-D007-F41E-91133681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B539E-B329-A7D9-1431-32268E4C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7D1D-CC45-41A3-A100-C6EBA3D6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04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2660C-FF63-5EC8-5542-C4F32956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DD8CEB-485C-1302-8174-2DD0F07E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C00-1096-44EC-A77A-6D462214197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9C1229-1B53-5B23-9BE4-5FE246A9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F70F1-F847-D59D-8946-24E49C39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7D1D-CC45-41A3-A100-C6EBA3D6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D82E4-C57B-0494-8197-7C3F09C5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C00-1096-44EC-A77A-6D462214197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91C69-3AB2-703C-50C3-EFEA23AD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44E363-C938-AF76-FD03-C9FAE9E4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7D1D-CC45-41A3-A100-C6EBA3D6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1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78890-3914-6E6C-B31C-0F684D1E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06211-9EB9-B7D1-72B4-A88EDE97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5E88D-5B72-161C-212F-3312692B8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7FD01-4571-AAF7-7084-4B17CE1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C00-1096-44EC-A77A-6D462214197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5876C-9AFE-0A0D-CD4D-F39E816C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41C32-FCC7-F5BE-9849-5027D56F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7D1D-CC45-41A3-A100-C6EBA3D6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0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72F04-BC7E-70CE-98E9-09E2D7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72A28-F22D-F1A0-AA1F-251F1A653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9E673-E40A-F134-D8F6-CF62FFF8B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85A491-6121-30CF-3BAE-BC0AB63F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C00-1096-44EC-A77A-6D462214197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60540-CDEA-89A7-6E78-AB07E3C9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FBDC7-789A-1309-D85F-69175850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7D1D-CC45-41A3-A100-C6EBA3D6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0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D5C3C5-5C19-8689-A2C3-386D9097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E9F7E-B960-87D0-F8C7-418448DB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14006-9B0D-B686-2789-266A670DF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0BC00-1096-44EC-A77A-6D462214197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10F9E-E493-594B-34EC-5F2CCBDB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F5CB5-3C01-2A04-4542-0FB5D67FB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37D1D-CC45-41A3-A100-C6EBA3D66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2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C2EE-1258-196D-978A-132AB8961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1A977902-C6CC-019B-9BB4-57160B06F5CB}"/>
              </a:ext>
            </a:extLst>
          </p:cNvPr>
          <p:cNvSpPr txBox="1">
            <a:spLocks/>
          </p:cNvSpPr>
          <p:nvPr/>
        </p:nvSpPr>
        <p:spPr>
          <a:xfrm>
            <a:off x="439366" y="175709"/>
            <a:ext cx="9144000" cy="122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중간 과제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38A5497D-F4AD-2FA9-5801-4B66B1D28E3B}"/>
              </a:ext>
            </a:extLst>
          </p:cNvPr>
          <p:cNvSpPr txBox="1">
            <a:spLocks/>
          </p:cNvSpPr>
          <p:nvPr/>
        </p:nvSpPr>
        <p:spPr>
          <a:xfrm>
            <a:off x="8201169" y="655942"/>
            <a:ext cx="3551465" cy="506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202310564 </a:t>
            </a:r>
            <a:r>
              <a:rPr lang="ko-KR" altLang="en-US" dirty="0"/>
              <a:t>유재나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A2455-4BDC-D45A-CBDA-F8FD19ADE19F}"/>
              </a:ext>
            </a:extLst>
          </p:cNvPr>
          <p:cNvSpPr txBox="1"/>
          <p:nvPr/>
        </p:nvSpPr>
        <p:spPr>
          <a:xfrm>
            <a:off x="439366" y="1741262"/>
            <a:ext cx="11313268" cy="44607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아래 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14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 변수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(6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개의 연속형 변수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 7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개의 명목형 변수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 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중에서</a:t>
            </a:r>
          </a:p>
          <a:p>
            <a:pPr algn="l"/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y(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정기예금 상품 가입여부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에 어떤 변수가 영향을 줄 것으로 예상되는지 추측해서 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4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 변수만 선별하기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</a:t>
            </a:r>
          </a:p>
          <a:p>
            <a:pPr algn="l"/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그리고 그렇게 추측하는 근거를 반드시 제시하기</a:t>
            </a:r>
          </a:p>
          <a:p>
            <a:pPr algn="l"/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(*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중간고사 이전까지 사용한 방법만을 가지고 판단해야 함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</a:p>
          <a:p>
            <a:pPr algn="l"/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(*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예상되는 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4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 변수에는 연속형 변수와 명목형 변수가 둘 다 포함되어야 함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</a:p>
          <a:p>
            <a:pPr algn="l"/>
            <a:endParaRPr lang="en-US" altLang="ko-KR" sz="1600" b="1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6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개의 연속형 변수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: age balance duration campaign </a:t>
            </a:r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pdays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previous,</a:t>
            </a:r>
          </a:p>
          <a:p>
            <a:pPr algn="l"/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7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개의 명목형 변수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: marital education default housing loan contact </a:t>
            </a:r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poutcome</a:t>
            </a:r>
            <a:endParaRPr lang="en-US" altLang="ko-KR" sz="1600" b="1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58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8D8F9-CDCB-D374-F803-C685D8FD5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52F09F5-F89D-B7FE-5D40-EE890CB8A68A}"/>
              </a:ext>
            </a:extLst>
          </p:cNvPr>
          <p:cNvSpPr txBox="1">
            <a:spLocks/>
          </p:cNvSpPr>
          <p:nvPr/>
        </p:nvSpPr>
        <p:spPr>
          <a:xfrm>
            <a:off x="131704" y="3017557"/>
            <a:ext cx="5447489" cy="5331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13959C-1D66-EB7F-D386-2D0CDD5F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3" t="1836" r="828" b="1263"/>
          <a:stretch/>
        </p:blipFill>
        <p:spPr>
          <a:xfrm>
            <a:off x="131704" y="1819582"/>
            <a:ext cx="4375354" cy="313114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065A4D-7457-68FA-067C-FA92102D314F}"/>
              </a:ext>
            </a:extLst>
          </p:cNvPr>
          <p:cNvSpPr/>
          <p:nvPr/>
        </p:nvSpPr>
        <p:spPr>
          <a:xfrm flipH="1">
            <a:off x="4695936" y="1427697"/>
            <a:ext cx="736436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 </a:t>
            </a:r>
            <a:r>
              <a:rPr lang="ko-KR" altLang="en-US" dirty="0"/>
              <a:t>통계량 값이 </a:t>
            </a:r>
            <a:r>
              <a:rPr lang="en-US" altLang="ko-KR" dirty="0"/>
              <a:t>9.207, </a:t>
            </a:r>
            <a:r>
              <a:rPr lang="ko-KR" altLang="en-US" dirty="0"/>
              <a:t>유의확률은 </a:t>
            </a:r>
            <a:r>
              <a:rPr lang="en-US" altLang="ko-KR" dirty="0"/>
              <a:t>0.002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[y</a:t>
            </a:r>
            <a:r>
              <a:rPr lang="ko-KR" altLang="en-US" dirty="0"/>
              <a:t>집단</a:t>
            </a:r>
            <a:r>
              <a:rPr lang="en-US" altLang="ko-KR" dirty="0"/>
              <a:t>]</a:t>
            </a:r>
            <a:r>
              <a:rPr lang="ko-KR" altLang="en-US" dirty="0"/>
              <a:t>별 </a:t>
            </a:r>
            <a:r>
              <a:rPr lang="en-US" altLang="ko-KR" dirty="0"/>
              <a:t>[age]</a:t>
            </a:r>
            <a:r>
              <a:rPr lang="ko-KR" altLang="en-US" dirty="0"/>
              <a:t>는 통계적으로 유의한 차이가 있다고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198BB16-CA5B-90FC-81FA-4D8F9DF4C164}"/>
              </a:ext>
            </a:extLst>
          </p:cNvPr>
          <p:cNvSpPr/>
          <p:nvPr/>
        </p:nvSpPr>
        <p:spPr>
          <a:xfrm flipH="1">
            <a:off x="4695936" y="2113708"/>
            <a:ext cx="736436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 </a:t>
            </a:r>
            <a:r>
              <a:rPr lang="ko-KR" altLang="en-US" dirty="0"/>
              <a:t>통계량 값이 </a:t>
            </a:r>
            <a:r>
              <a:rPr lang="en-US" altLang="ko-KR" dirty="0"/>
              <a:t>1.449, </a:t>
            </a:r>
            <a:r>
              <a:rPr lang="ko-KR" altLang="en-US" dirty="0"/>
              <a:t>유의확률은 </a:t>
            </a:r>
            <a:r>
              <a:rPr lang="en-US" altLang="ko-KR" dirty="0"/>
              <a:t>0.229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[y</a:t>
            </a:r>
            <a:r>
              <a:rPr lang="ko-KR" altLang="en-US" dirty="0"/>
              <a:t>집단</a:t>
            </a:r>
            <a:r>
              <a:rPr lang="en-US" altLang="ko-KR" dirty="0"/>
              <a:t>]</a:t>
            </a:r>
            <a:r>
              <a:rPr lang="ko-KR" altLang="en-US" dirty="0"/>
              <a:t>별 </a:t>
            </a:r>
            <a:r>
              <a:rPr lang="en-US" altLang="ko-KR" dirty="0"/>
              <a:t>[balance]</a:t>
            </a:r>
            <a:r>
              <a:rPr lang="ko-KR" altLang="en-US" dirty="0"/>
              <a:t>는 통계적으로 유의한 차이가 없다고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EC3D12-3A6E-6CB4-E201-F8E1216030DE}"/>
              </a:ext>
            </a:extLst>
          </p:cNvPr>
          <p:cNvSpPr/>
          <p:nvPr/>
        </p:nvSpPr>
        <p:spPr>
          <a:xfrm flipH="1">
            <a:off x="4695936" y="2799719"/>
            <a:ext cx="736436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 </a:t>
            </a:r>
            <a:r>
              <a:rPr lang="ko-KR" altLang="en-US" dirty="0"/>
              <a:t>통계량 값이 </a:t>
            </a:r>
            <a:r>
              <a:rPr lang="en-US" altLang="ko-KR" dirty="0"/>
              <a:t>866.506, </a:t>
            </a:r>
            <a:r>
              <a:rPr lang="ko-KR" altLang="en-US" dirty="0"/>
              <a:t>유의확률은 </a:t>
            </a:r>
            <a:r>
              <a:rPr lang="en-US" altLang="ko-KR" dirty="0"/>
              <a:t>0.000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[y</a:t>
            </a:r>
            <a:r>
              <a:rPr lang="ko-KR" altLang="en-US" dirty="0"/>
              <a:t>집단</a:t>
            </a:r>
            <a:r>
              <a:rPr lang="en-US" altLang="ko-KR" dirty="0"/>
              <a:t>]</a:t>
            </a:r>
            <a:r>
              <a:rPr lang="ko-KR" altLang="en-US" dirty="0"/>
              <a:t>별 </a:t>
            </a:r>
            <a:r>
              <a:rPr lang="en-US" altLang="ko-KR" dirty="0"/>
              <a:t>[duration]</a:t>
            </a:r>
            <a:r>
              <a:rPr lang="ko-KR" altLang="en-US" dirty="0"/>
              <a:t>은 통계적으로 유의한 차이가 있다고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BD4EDF6-9C2F-1E6B-68B6-FDE3945372F5}"/>
              </a:ext>
            </a:extLst>
          </p:cNvPr>
          <p:cNvSpPr/>
          <p:nvPr/>
        </p:nvSpPr>
        <p:spPr>
          <a:xfrm flipH="1">
            <a:off x="4695936" y="3485730"/>
            <a:ext cx="736436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 </a:t>
            </a:r>
            <a:r>
              <a:rPr lang="ko-KR" altLang="en-US" dirty="0"/>
              <a:t>통계량 값이 </a:t>
            </a:r>
            <a:r>
              <a:rPr lang="en-US" altLang="ko-KR" dirty="0"/>
              <a:t>16.96, </a:t>
            </a:r>
            <a:r>
              <a:rPr lang="ko-KR" altLang="en-US" dirty="0"/>
              <a:t>유의확률은 </a:t>
            </a:r>
            <a:r>
              <a:rPr lang="en-US" altLang="ko-KR" dirty="0"/>
              <a:t>0.000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[y</a:t>
            </a:r>
            <a:r>
              <a:rPr lang="ko-KR" altLang="en-US" dirty="0"/>
              <a:t>집단</a:t>
            </a:r>
            <a:r>
              <a:rPr lang="en-US" altLang="ko-KR" dirty="0"/>
              <a:t>]</a:t>
            </a:r>
            <a:r>
              <a:rPr lang="ko-KR" altLang="en-US" dirty="0"/>
              <a:t>별 </a:t>
            </a:r>
            <a:r>
              <a:rPr lang="en-US" altLang="ko-KR" dirty="0"/>
              <a:t>[campaign]</a:t>
            </a:r>
            <a:r>
              <a:rPr lang="ko-KR" altLang="en-US" dirty="0"/>
              <a:t>은 통계적으로 유의한 차이가 있다고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4EADEDD-3021-00B8-23C1-0E0722B01467}"/>
              </a:ext>
            </a:extLst>
          </p:cNvPr>
          <p:cNvSpPr/>
          <p:nvPr/>
        </p:nvSpPr>
        <p:spPr>
          <a:xfrm flipH="1">
            <a:off x="4695936" y="4171741"/>
            <a:ext cx="736436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 </a:t>
            </a:r>
            <a:r>
              <a:rPr lang="ko-KR" altLang="en-US" dirty="0"/>
              <a:t>통계량 값이 </a:t>
            </a:r>
            <a:r>
              <a:rPr lang="en-US" altLang="ko-KR" dirty="0"/>
              <a:t>49.495, </a:t>
            </a:r>
            <a:r>
              <a:rPr lang="ko-KR" altLang="en-US" dirty="0"/>
              <a:t>유의확률은 </a:t>
            </a:r>
            <a:r>
              <a:rPr lang="en-US" altLang="ko-KR" dirty="0"/>
              <a:t>0.000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[y</a:t>
            </a:r>
            <a:r>
              <a:rPr lang="ko-KR" altLang="en-US" dirty="0"/>
              <a:t>집단</a:t>
            </a:r>
            <a:r>
              <a:rPr lang="en-US" altLang="ko-KR" dirty="0"/>
              <a:t>]</a:t>
            </a:r>
            <a:r>
              <a:rPr lang="ko-KR" altLang="en-US" dirty="0"/>
              <a:t>별 </a:t>
            </a:r>
            <a:r>
              <a:rPr lang="en-US" altLang="ko-KR" dirty="0"/>
              <a:t>[</a:t>
            </a:r>
            <a:r>
              <a:rPr lang="en-US" altLang="ko-KR" dirty="0" err="1"/>
              <a:t>pdays</a:t>
            </a:r>
            <a:r>
              <a:rPr lang="en-US" altLang="ko-KR" dirty="0"/>
              <a:t>]</a:t>
            </a:r>
            <a:r>
              <a:rPr lang="ko-KR" altLang="en-US" dirty="0"/>
              <a:t>은 통계적으로 유의한 차이가 있다고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0D08C4-B7AC-C3F0-2603-38A45B0D38F1}"/>
              </a:ext>
            </a:extLst>
          </p:cNvPr>
          <p:cNvSpPr/>
          <p:nvPr/>
        </p:nvSpPr>
        <p:spPr>
          <a:xfrm flipH="1">
            <a:off x="4695936" y="4857752"/>
            <a:ext cx="7364360" cy="609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 </a:t>
            </a:r>
            <a:r>
              <a:rPr lang="ko-KR" altLang="en-US" dirty="0"/>
              <a:t>통계량 값이 </a:t>
            </a:r>
            <a:r>
              <a:rPr lang="en-US" altLang="ko-KR" dirty="0"/>
              <a:t>62.409, </a:t>
            </a:r>
            <a:r>
              <a:rPr lang="ko-KR" altLang="en-US" dirty="0"/>
              <a:t>유의확률은 </a:t>
            </a:r>
            <a:r>
              <a:rPr lang="en-US" altLang="ko-KR" dirty="0"/>
              <a:t>0.000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[y</a:t>
            </a:r>
            <a:r>
              <a:rPr lang="ko-KR" altLang="en-US" dirty="0"/>
              <a:t>집단</a:t>
            </a:r>
            <a:r>
              <a:rPr lang="en-US" altLang="ko-KR" dirty="0"/>
              <a:t>]</a:t>
            </a:r>
            <a:r>
              <a:rPr lang="ko-KR" altLang="en-US" dirty="0"/>
              <a:t>별 </a:t>
            </a:r>
            <a:r>
              <a:rPr lang="en-US" altLang="ko-KR" dirty="0"/>
              <a:t>[previous]</a:t>
            </a:r>
            <a:r>
              <a:rPr lang="ko-KR" altLang="en-US" dirty="0"/>
              <a:t>는 통계적으로 유의한 차이가 있다고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4DD9DE7-8082-CE9A-4F36-C1FA52F48513}"/>
              </a:ext>
            </a:extLst>
          </p:cNvPr>
          <p:cNvSpPr txBox="1">
            <a:spLocks/>
          </p:cNvSpPr>
          <p:nvPr/>
        </p:nvSpPr>
        <p:spPr>
          <a:xfrm>
            <a:off x="0" y="120617"/>
            <a:ext cx="5447489" cy="5331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1.</a:t>
            </a:r>
            <a:r>
              <a:rPr lang="ko-KR" altLang="en-US" sz="2800" b="1" dirty="0"/>
              <a:t> 연속형 변수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4120CA-1552-6E80-746D-849928D3C71A}"/>
              </a:ext>
            </a:extLst>
          </p:cNvPr>
          <p:cNvSpPr txBox="1">
            <a:spLocks/>
          </p:cNvSpPr>
          <p:nvPr/>
        </p:nvSpPr>
        <p:spPr>
          <a:xfrm>
            <a:off x="62564" y="790348"/>
            <a:ext cx="4513634" cy="4572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평균 차이 검정</a:t>
            </a:r>
          </a:p>
        </p:txBody>
      </p:sp>
    </p:spTree>
    <p:extLst>
      <p:ext uri="{BB962C8B-B14F-4D97-AF65-F5344CB8AC3E}">
        <p14:creationId xmlns:p14="http://schemas.microsoft.com/office/powerpoint/2010/main" val="391866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8F947-E5F1-939A-4CAB-2F6293603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30A78-FF29-4436-9B87-A45C20DA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636"/>
            <a:ext cx="4513634" cy="45720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BOX-PLOT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C122B4-266C-01E9-B67C-1D723793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81" y="629321"/>
            <a:ext cx="2627377" cy="210524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58D48C9-1CD3-90F7-0B3D-D71FFA45522B}"/>
              </a:ext>
            </a:extLst>
          </p:cNvPr>
          <p:cNvSpPr/>
          <p:nvPr/>
        </p:nvSpPr>
        <p:spPr>
          <a:xfrm flipH="1">
            <a:off x="175167" y="2774278"/>
            <a:ext cx="3438723" cy="71347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yes</a:t>
            </a:r>
            <a:r>
              <a:rPr lang="ko-KR" altLang="en-US" dirty="0"/>
              <a:t>인 집단</a:t>
            </a:r>
            <a:r>
              <a:rPr lang="en-US" altLang="ko-KR" dirty="0"/>
              <a:t>, y</a:t>
            </a:r>
            <a:r>
              <a:rPr lang="ko-KR" altLang="en-US" dirty="0"/>
              <a:t>가 </a:t>
            </a:r>
            <a:r>
              <a:rPr lang="en-US" altLang="ko-KR" dirty="0"/>
              <a:t>no</a:t>
            </a:r>
            <a:r>
              <a:rPr lang="ko-KR" altLang="en-US" dirty="0"/>
              <a:t>인 집단 간의 </a:t>
            </a:r>
            <a:r>
              <a:rPr lang="en-US" altLang="ko-KR" dirty="0"/>
              <a:t>age</a:t>
            </a:r>
            <a:r>
              <a:rPr lang="ko-KR" altLang="en-US" dirty="0"/>
              <a:t> 차이가 크지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048B0-8A9D-10F9-1A38-ED5BA2D08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406" y="669034"/>
            <a:ext cx="2627377" cy="210524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8A7607-007A-1449-705B-2534784548A5}"/>
              </a:ext>
            </a:extLst>
          </p:cNvPr>
          <p:cNvSpPr/>
          <p:nvPr/>
        </p:nvSpPr>
        <p:spPr>
          <a:xfrm flipH="1">
            <a:off x="4207283" y="2734565"/>
            <a:ext cx="3438722" cy="74495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yes</a:t>
            </a:r>
            <a:r>
              <a:rPr lang="ko-KR" altLang="en-US" dirty="0"/>
              <a:t>인 집단</a:t>
            </a:r>
            <a:r>
              <a:rPr lang="en-US" altLang="ko-KR" dirty="0"/>
              <a:t>, y</a:t>
            </a:r>
            <a:r>
              <a:rPr lang="ko-KR" altLang="en-US" dirty="0"/>
              <a:t>가 </a:t>
            </a:r>
            <a:r>
              <a:rPr lang="en-US" altLang="ko-KR" dirty="0"/>
              <a:t>no</a:t>
            </a:r>
            <a:r>
              <a:rPr lang="ko-KR" altLang="en-US" dirty="0"/>
              <a:t>인 집단 간의 </a:t>
            </a:r>
            <a:r>
              <a:rPr lang="en-US" altLang="ko-KR" dirty="0"/>
              <a:t>balance </a:t>
            </a:r>
            <a:r>
              <a:rPr lang="ko-KR" altLang="en-US" dirty="0"/>
              <a:t>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76308D-42D8-E770-BBBF-C8A7AEB8B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854" y="629321"/>
            <a:ext cx="2627380" cy="210524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2A459F-7E12-1318-C057-EB95ABA6A44F}"/>
              </a:ext>
            </a:extLst>
          </p:cNvPr>
          <p:cNvSpPr/>
          <p:nvPr/>
        </p:nvSpPr>
        <p:spPr>
          <a:xfrm flipH="1">
            <a:off x="7969613" y="2750633"/>
            <a:ext cx="3881271" cy="6146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yes</a:t>
            </a:r>
            <a:r>
              <a:rPr lang="ko-KR" altLang="en-US" dirty="0"/>
              <a:t>인 집단</a:t>
            </a:r>
            <a:r>
              <a:rPr lang="en-US" altLang="ko-KR" dirty="0"/>
              <a:t>, y</a:t>
            </a:r>
            <a:r>
              <a:rPr lang="ko-KR" altLang="en-US" dirty="0"/>
              <a:t>가 </a:t>
            </a:r>
            <a:r>
              <a:rPr lang="en-US" altLang="ko-KR" dirty="0"/>
              <a:t>no</a:t>
            </a:r>
            <a:r>
              <a:rPr lang="ko-KR" altLang="en-US" dirty="0"/>
              <a:t>인 집단 간의 </a:t>
            </a:r>
            <a:r>
              <a:rPr lang="en-US" altLang="ko-KR" dirty="0"/>
              <a:t>duration </a:t>
            </a:r>
            <a:r>
              <a:rPr lang="ko-KR" altLang="en-US" dirty="0"/>
              <a:t>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EC0EF9-6DF5-E1C1-BE30-0057A4111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87" y="3902089"/>
            <a:ext cx="2627379" cy="21052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4CACEB-BA1D-C463-45C3-EDFC35FA67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9403" y="3576077"/>
            <a:ext cx="2627380" cy="21052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CB1B36-05D0-16BC-72E8-F167A8AD24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3220" y="3479523"/>
            <a:ext cx="2627380" cy="21052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0BDD02-EC25-081B-DC7E-90EA68C44814}"/>
              </a:ext>
            </a:extLst>
          </p:cNvPr>
          <p:cNvSpPr/>
          <p:nvPr/>
        </p:nvSpPr>
        <p:spPr>
          <a:xfrm flipH="1">
            <a:off x="110203" y="5956160"/>
            <a:ext cx="3978322" cy="614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yes</a:t>
            </a:r>
            <a:r>
              <a:rPr lang="ko-KR" altLang="en-US" dirty="0"/>
              <a:t>인 집단</a:t>
            </a:r>
            <a:r>
              <a:rPr lang="en-US" altLang="ko-KR" dirty="0"/>
              <a:t>, y</a:t>
            </a:r>
            <a:r>
              <a:rPr lang="ko-KR" altLang="en-US" dirty="0"/>
              <a:t>가 </a:t>
            </a:r>
            <a:r>
              <a:rPr lang="en-US" altLang="ko-KR" dirty="0"/>
              <a:t>no</a:t>
            </a:r>
            <a:r>
              <a:rPr lang="ko-KR" altLang="en-US" dirty="0"/>
              <a:t>인 집단 간의 </a:t>
            </a:r>
            <a:r>
              <a:rPr lang="en-US" altLang="ko-KR" dirty="0"/>
              <a:t>campaign </a:t>
            </a:r>
            <a:r>
              <a:rPr lang="ko-KR" altLang="en-US" dirty="0"/>
              <a:t>차이가 거의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BD589A-9E69-FE6E-8641-83FD11D520C4}"/>
              </a:ext>
            </a:extLst>
          </p:cNvPr>
          <p:cNvSpPr/>
          <p:nvPr/>
        </p:nvSpPr>
        <p:spPr>
          <a:xfrm flipH="1">
            <a:off x="4304899" y="5752709"/>
            <a:ext cx="3978321" cy="872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yes</a:t>
            </a:r>
            <a:r>
              <a:rPr lang="ko-KR" altLang="en-US" dirty="0"/>
              <a:t>인 집단</a:t>
            </a:r>
            <a:r>
              <a:rPr lang="en-US" altLang="ko-KR" dirty="0"/>
              <a:t>, y</a:t>
            </a:r>
            <a:r>
              <a:rPr lang="ko-KR" altLang="en-US" dirty="0"/>
              <a:t>가 </a:t>
            </a:r>
            <a:r>
              <a:rPr lang="en-US" altLang="ko-KR" dirty="0"/>
              <a:t>no</a:t>
            </a:r>
            <a:r>
              <a:rPr lang="ko-KR" altLang="en-US" dirty="0"/>
              <a:t>인 집단 간의 </a:t>
            </a:r>
            <a:r>
              <a:rPr lang="en-US" altLang="ko-KR" dirty="0" err="1"/>
              <a:t>pdays</a:t>
            </a:r>
            <a:r>
              <a:rPr lang="en-US" altLang="ko-KR" dirty="0"/>
              <a:t> </a:t>
            </a:r>
            <a:r>
              <a:rPr lang="ko-KR" altLang="en-US" dirty="0"/>
              <a:t>차이가 있으나</a:t>
            </a:r>
            <a:r>
              <a:rPr lang="en-US" altLang="ko-KR" dirty="0"/>
              <a:t>, </a:t>
            </a:r>
            <a:r>
              <a:rPr lang="ko-KR" altLang="en-US" dirty="0"/>
              <a:t>이상치가 많아 판단하기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FBF1219-5EB8-6D17-2F5D-A2564AA5A42C}"/>
              </a:ext>
            </a:extLst>
          </p:cNvPr>
          <p:cNvSpPr/>
          <p:nvPr/>
        </p:nvSpPr>
        <p:spPr>
          <a:xfrm flipH="1">
            <a:off x="8435854" y="5663850"/>
            <a:ext cx="3635758" cy="889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yes</a:t>
            </a:r>
            <a:r>
              <a:rPr lang="ko-KR" altLang="en-US" dirty="0"/>
              <a:t>인 집단</a:t>
            </a:r>
            <a:r>
              <a:rPr lang="en-US" altLang="ko-KR" dirty="0"/>
              <a:t>, y</a:t>
            </a:r>
            <a:r>
              <a:rPr lang="ko-KR" altLang="en-US" dirty="0"/>
              <a:t>가 </a:t>
            </a:r>
            <a:r>
              <a:rPr lang="en-US" altLang="ko-KR" dirty="0"/>
              <a:t>no</a:t>
            </a:r>
            <a:r>
              <a:rPr lang="ko-KR" altLang="en-US" dirty="0"/>
              <a:t>인 집단 간의 </a:t>
            </a:r>
            <a:r>
              <a:rPr lang="en-US" altLang="ko-KR" dirty="0"/>
              <a:t>previous </a:t>
            </a:r>
            <a:r>
              <a:rPr lang="ko-KR" altLang="en-US" dirty="0"/>
              <a:t>차이가 있으나</a:t>
            </a:r>
            <a:r>
              <a:rPr lang="en-US" altLang="ko-KR" dirty="0"/>
              <a:t>,</a:t>
            </a:r>
            <a:r>
              <a:rPr lang="ko-KR" altLang="en-US" dirty="0"/>
              <a:t> 이상치가 많아 판단하기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00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39D7-5365-BE78-7692-C67085373561}"/>
              </a:ext>
            </a:extLst>
          </p:cNvPr>
          <p:cNvSpPr txBox="1">
            <a:spLocks/>
          </p:cNvSpPr>
          <p:nvPr/>
        </p:nvSpPr>
        <p:spPr>
          <a:xfrm>
            <a:off x="0" y="374923"/>
            <a:ext cx="10807430" cy="4572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데이터 변형 </a:t>
            </a:r>
            <a:r>
              <a:rPr lang="en-US" altLang="ko-KR" sz="1800" dirty="0"/>
              <a:t>-&gt; </a:t>
            </a:r>
            <a:r>
              <a:rPr lang="ko-KR" altLang="en-US" sz="1800" dirty="0"/>
              <a:t>명목형 변수 </a:t>
            </a:r>
            <a:r>
              <a:rPr lang="en-US" altLang="ko-KR" sz="1800" dirty="0"/>
              <a:t>y</a:t>
            </a:r>
            <a:r>
              <a:rPr lang="ko-KR" altLang="en-US" sz="1800" dirty="0"/>
              <a:t>를 연속형으로 바꿔 더 다양한 방법을 적용해본다 </a:t>
            </a:r>
            <a:r>
              <a:rPr lang="en-US" altLang="ko-KR" sz="1800" dirty="0"/>
              <a:t>(no</a:t>
            </a:r>
            <a:r>
              <a:rPr lang="ko-KR" altLang="en-US" sz="1800" dirty="0"/>
              <a:t> </a:t>
            </a:r>
            <a:r>
              <a:rPr lang="en-US" altLang="ko-KR" sz="1800" dirty="0"/>
              <a:t>= 0, yes = 1)</a:t>
            </a:r>
            <a:endParaRPr lang="ko-KR" altLang="en-US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C2B8E1D-6130-D6A3-4E33-4DBCECE27308}"/>
              </a:ext>
            </a:extLst>
          </p:cNvPr>
          <p:cNvSpPr txBox="1">
            <a:spLocks/>
          </p:cNvSpPr>
          <p:nvPr/>
        </p:nvSpPr>
        <p:spPr>
          <a:xfrm>
            <a:off x="0" y="1021677"/>
            <a:ext cx="4912469" cy="4572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900" dirty="0"/>
              <a:t>상관 계수 분석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C6DB11-FEB0-F286-AB95-52A74EB5D6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0" t="16869" r="323"/>
          <a:stretch/>
        </p:blipFill>
        <p:spPr>
          <a:xfrm>
            <a:off x="145915" y="1478880"/>
            <a:ext cx="6994188" cy="13302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570F1A-6FE5-9667-EB66-0DE49903B35B}"/>
              </a:ext>
            </a:extLst>
          </p:cNvPr>
          <p:cNvSpPr txBox="1"/>
          <p:nvPr/>
        </p:nvSpPr>
        <p:spPr>
          <a:xfrm>
            <a:off x="7393021" y="1390451"/>
            <a:ext cx="4046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피어슨</a:t>
            </a:r>
            <a:r>
              <a:rPr lang="ko-KR" altLang="en-US" dirty="0"/>
              <a:t> 상관계수에서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r&gt;0 </a:t>
            </a:r>
            <a:r>
              <a:rPr lang="ko-KR" altLang="en-US" dirty="0"/>
              <a:t>이면 양의 상관관계를</a:t>
            </a:r>
            <a:r>
              <a:rPr lang="en-US" altLang="ko-KR" dirty="0"/>
              <a:t> </a:t>
            </a:r>
            <a:r>
              <a:rPr lang="ko-KR" altLang="en-US" dirty="0"/>
              <a:t>갖고</a:t>
            </a:r>
            <a:endParaRPr lang="en-US" altLang="ko-KR" dirty="0"/>
          </a:p>
          <a:p>
            <a:r>
              <a:rPr lang="en-US" altLang="ko-KR" dirty="0"/>
              <a:t>r&lt;0</a:t>
            </a:r>
            <a:r>
              <a:rPr lang="ko-KR" altLang="en-US" dirty="0"/>
              <a:t>이면 음의 상관 관계를 갖는다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에 가까울 수록 상관관계가 약하고 </a:t>
            </a:r>
            <a:r>
              <a:rPr lang="en-US" altLang="ko-KR" dirty="0"/>
              <a:t>|r|</a:t>
            </a:r>
            <a:r>
              <a:rPr lang="ko-KR" altLang="en-US" dirty="0"/>
              <a:t>이 클 수록 상관 관계가 강하다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B204A-06A1-6355-DE7B-F39FAB482BC4}"/>
              </a:ext>
            </a:extLst>
          </p:cNvPr>
          <p:cNvSpPr txBox="1"/>
          <p:nvPr/>
        </p:nvSpPr>
        <p:spPr>
          <a:xfrm>
            <a:off x="145913" y="3266340"/>
            <a:ext cx="1155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duration, previous, </a:t>
            </a:r>
            <a:r>
              <a:rPr lang="en-US" altLang="ko-KR" dirty="0" err="1"/>
              <a:t>pdays</a:t>
            </a:r>
            <a:r>
              <a:rPr lang="en-US" altLang="ko-KR" dirty="0"/>
              <a:t>, campaign, age </a:t>
            </a:r>
            <a:r>
              <a:rPr lang="ko-KR" altLang="en-US" dirty="0"/>
              <a:t>순으로 상관 관계가 있다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 balance</a:t>
            </a:r>
            <a:r>
              <a:rPr lang="ko-KR" altLang="en-US" dirty="0"/>
              <a:t>는 유의수준 </a:t>
            </a:r>
            <a:r>
              <a:rPr lang="en-US" altLang="ko-KR" dirty="0"/>
              <a:t>0.05</a:t>
            </a:r>
            <a:r>
              <a:rPr lang="ko-KR" altLang="en-US" dirty="0"/>
              <a:t>에서 상관성이 존재하지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04F21-3276-F5DA-D1B2-79F3FB46D2AD}"/>
              </a:ext>
            </a:extLst>
          </p:cNvPr>
          <p:cNvSpPr txBox="1"/>
          <p:nvPr/>
        </p:nvSpPr>
        <p:spPr>
          <a:xfrm>
            <a:off x="145913" y="4126566"/>
            <a:ext cx="1155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세 분석을 통해</a:t>
            </a:r>
            <a:r>
              <a:rPr lang="en-US" altLang="ko-KR" dirty="0"/>
              <a:t>, </a:t>
            </a:r>
            <a:r>
              <a:rPr lang="ko-KR" altLang="en-US" dirty="0"/>
              <a:t>연속형 변수 중에서는 </a:t>
            </a:r>
            <a:r>
              <a:rPr lang="en-US" altLang="ko-KR" dirty="0"/>
              <a:t>[duration]</a:t>
            </a:r>
            <a:r>
              <a:rPr lang="ko-KR" altLang="en-US" dirty="0"/>
              <a:t>이 </a:t>
            </a:r>
            <a:r>
              <a:rPr lang="en-US" altLang="ko-KR" dirty="0"/>
              <a:t>[y]</a:t>
            </a:r>
            <a:r>
              <a:rPr lang="ko-KR" altLang="en-US" dirty="0"/>
              <a:t>와 통계적으로 연관성이 있다고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64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A3D0-D314-C165-4FA8-B2973EDE3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7D76D6-A0A2-3E9F-433B-8CEC17E9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9" y="1115724"/>
            <a:ext cx="4689531" cy="1357350"/>
          </a:xfrm>
          <a:prstGeom prst="rect">
            <a:avLst/>
          </a:prstGeom>
        </p:spPr>
      </p:pic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8F0DA8B-13CA-C5B3-B345-C6D8D49744A4}"/>
              </a:ext>
            </a:extLst>
          </p:cNvPr>
          <p:cNvSpPr/>
          <p:nvPr/>
        </p:nvSpPr>
        <p:spPr>
          <a:xfrm flipH="1">
            <a:off x="199799" y="2331500"/>
            <a:ext cx="5544764" cy="772012"/>
          </a:xfrm>
          <a:prstGeom prst="homePlate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카이제곱</a:t>
            </a:r>
            <a:r>
              <a:rPr lang="en-US" altLang="ko-KR" dirty="0"/>
              <a:t>(X^2) </a:t>
            </a:r>
            <a:r>
              <a:rPr lang="ko-KR" altLang="en-US" dirty="0" err="1"/>
              <a:t>통계량값이</a:t>
            </a:r>
            <a:r>
              <a:rPr lang="ko-KR" altLang="en-US" dirty="0"/>
              <a:t> </a:t>
            </a:r>
            <a:r>
              <a:rPr lang="en-US" altLang="ko-KR" dirty="0"/>
              <a:t>68.988, </a:t>
            </a:r>
            <a:r>
              <a:rPr lang="ko-KR" altLang="en-US" dirty="0"/>
              <a:t>유의확률은 </a:t>
            </a:r>
            <a:r>
              <a:rPr lang="en-US" altLang="ko-KR" dirty="0"/>
              <a:t>0.000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y </a:t>
            </a:r>
            <a:r>
              <a:rPr lang="ko-KR" altLang="en-US" dirty="0"/>
              <a:t>집단별로 </a:t>
            </a:r>
            <a:r>
              <a:rPr lang="en-US" altLang="ko-KR" dirty="0"/>
              <a:t>job</a:t>
            </a:r>
            <a:r>
              <a:rPr lang="ko-KR" altLang="en-US" dirty="0"/>
              <a:t>은 서로 연관성이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253E6-8E28-6C0A-DF67-738F349D7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98" y="950256"/>
            <a:ext cx="4638089" cy="1342460"/>
          </a:xfrm>
          <a:prstGeom prst="rect">
            <a:avLst/>
          </a:prstGeom>
        </p:spPr>
      </p:pic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93A22F49-CF8D-D68A-638C-30CB27A09885}"/>
              </a:ext>
            </a:extLst>
          </p:cNvPr>
          <p:cNvSpPr/>
          <p:nvPr/>
        </p:nvSpPr>
        <p:spPr>
          <a:xfrm>
            <a:off x="6079720" y="2241958"/>
            <a:ext cx="5089447" cy="870820"/>
          </a:xfrm>
          <a:prstGeom prst="homePlate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카이제곱</a:t>
            </a:r>
            <a:r>
              <a:rPr lang="en-US" altLang="ko-KR" dirty="0"/>
              <a:t>(X^2) </a:t>
            </a:r>
            <a:r>
              <a:rPr lang="ko-KR" altLang="en-US" dirty="0" err="1"/>
              <a:t>통계량값이</a:t>
            </a:r>
            <a:r>
              <a:rPr lang="ko-KR" altLang="en-US" dirty="0"/>
              <a:t> </a:t>
            </a:r>
            <a:r>
              <a:rPr lang="en-US" altLang="ko-KR" dirty="0"/>
              <a:t>19.030, </a:t>
            </a:r>
            <a:r>
              <a:rPr lang="ko-KR" altLang="en-US" dirty="0"/>
              <a:t>유의확률은 </a:t>
            </a:r>
            <a:r>
              <a:rPr lang="en-US" altLang="ko-KR" dirty="0"/>
              <a:t>0.000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y </a:t>
            </a:r>
            <a:r>
              <a:rPr lang="ko-KR" altLang="en-US" dirty="0"/>
              <a:t>집단별로 </a:t>
            </a:r>
            <a:r>
              <a:rPr lang="en-US" altLang="ko-KR" dirty="0"/>
              <a:t>marital</a:t>
            </a:r>
            <a:r>
              <a:rPr lang="ko-KR" altLang="en-US" dirty="0"/>
              <a:t>은 서로 연관성이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42D8D1-F8FC-6AC6-06A6-F2EB14FDF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82" y="3188901"/>
            <a:ext cx="4591455" cy="1328962"/>
          </a:xfrm>
          <a:prstGeom prst="rect">
            <a:avLst/>
          </a:prstGeom>
        </p:spPr>
      </p:pic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5DB1643-B9D8-FC25-0E41-393965BDDF06}"/>
              </a:ext>
            </a:extLst>
          </p:cNvPr>
          <p:cNvSpPr/>
          <p:nvPr/>
        </p:nvSpPr>
        <p:spPr>
          <a:xfrm flipH="1">
            <a:off x="126461" y="4436313"/>
            <a:ext cx="4708188" cy="840305"/>
          </a:xfrm>
          <a:prstGeom prst="homePlate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카이제곱</a:t>
            </a:r>
            <a:r>
              <a:rPr lang="en-US" altLang="ko-KR" dirty="0"/>
              <a:t>(X^2) </a:t>
            </a:r>
            <a:r>
              <a:rPr lang="ko-KR" altLang="en-US" dirty="0" err="1"/>
              <a:t>통계량값이</a:t>
            </a:r>
            <a:r>
              <a:rPr lang="ko-KR" altLang="en-US" dirty="0"/>
              <a:t> </a:t>
            </a:r>
            <a:r>
              <a:rPr lang="en-US" altLang="ko-KR" dirty="0"/>
              <a:t>15.237, </a:t>
            </a:r>
            <a:r>
              <a:rPr lang="ko-KR" altLang="en-US" dirty="0"/>
              <a:t>유의확률은 </a:t>
            </a:r>
            <a:r>
              <a:rPr lang="en-US" altLang="ko-KR" dirty="0"/>
              <a:t>0.002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y </a:t>
            </a:r>
            <a:r>
              <a:rPr lang="ko-KR" altLang="en-US" dirty="0"/>
              <a:t>집단별로 </a:t>
            </a:r>
            <a:r>
              <a:rPr lang="en-US" altLang="ko-KR" dirty="0"/>
              <a:t>education</a:t>
            </a:r>
            <a:r>
              <a:rPr lang="ko-KR" altLang="en-US" dirty="0"/>
              <a:t>은 서로 연관성이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DCEF935-EFE8-F923-A271-7AE211D79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177" y="3269083"/>
            <a:ext cx="6974731" cy="1211696"/>
          </a:xfrm>
          <a:prstGeom prst="rect">
            <a:avLst/>
          </a:prstGeom>
        </p:spPr>
      </p:pic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12331DE5-8D87-5EFD-AA60-2BF01907F444}"/>
              </a:ext>
            </a:extLst>
          </p:cNvPr>
          <p:cNvSpPr/>
          <p:nvPr/>
        </p:nvSpPr>
        <p:spPr>
          <a:xfrm flipH="1">
            <a:off x="5290227" y="4517863"/>
            <a:ext cx="6692629" cy="696943"/>
          </a:xfrm>
          <a:prstGeom prst="homePlate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카이제곱</a:t>
            </a:r>
            <a:r>
              <a:rPr lang="en-US" altLang="ko-KR" dirty="0"/>
              <a:t>(X^2) </a:t>
            </a:r>
            <a:r>
              <a:rPr lang="ko-KR" altLang="en-US" dirty="0" err="1"/>
              <a:t>통계량값이</a:t>
            </a:r>
            <a:r>
              <a:rPr lang="ko-KR" altLang="en-US" dirty="0"/>
              <a:t> </a:t>
            </a:r>
            <a:r>
              <a:rPr lang="en-US" altLang="ko-KR" dirty="0"/>
              <a:t>0.008, </a:t>
            </a:r>
            <a:r>
              <a:rPr lang="ko-KR" altLang="en-US" dirty="0"/>
              <a:t>유의확률은 </a:t>
            </a:r>
            <a:r>
              <a:rPr lang="en-US" altLang="ko-KR" dirty="0"/>
              <a:t>0.930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y </a:t>
            </a:r>
            <a:r>
              <a:rPr lang="ko-KR" altLang="en-US" dirty="0"/>
              <a:t>집단별로 </a:t>
            </a:r>
            <a:r>
              <a:rPr lang="en-US" altLang="ko-KR" dirty="0"/>
              <a:t>default</a:t>
            </a:r>
            <a:r>
              <a:rPr lang="ko-KR" altLang="en-US" dirty="0"/>
              <a:t>는 서로 연관성이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FAE3780A-B23C-01F5-9707-B68BEB9BB21A}"/>
              </a:ext>
            </a:extLst>
          </p:cNvPr>
          <p:cNvSpPr txBox="1">
            <a:spLocks/>
          </p:cNvSpPr>
          <p:nvPr/>
        </p:nvSpPr>
        <p:spPr>
          <a:xfrm>
            <a:off x="58365" y="690531"/>
            <a:ext cx="5447489" cy="5331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교차 분석 </a:t>
            </a:r>
            <a:r>
              <a:rPr lang="en-US" altLang="ko-KR" sz="2800" dirty="0"/>
              <a:t>(</a:t>
            </a:r>
            <a:r>
              <a:rPr lang="ko-KR" altLang="en-US" sz="2800" dirty="0"/>
              <a:t>카이 제곱 검정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89F164D2-8563-1028-33EF-F3E739AD6327}"/>
              </a:ext>
            </a:extLst>
          </p:cNvPr>
          <p:cNvSpPr txBox="1">
            <a:spLocks/>
          </p:cNvSpPr>
          <p:nvPr/>
        </p:nvSpPr>
        <p:spPr>
          <a:xfrm>
            <a:off x="58366" y="191072"/>
            <a:ext cx="5447489" cy="5331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/>
              <a:t>2.</a:t>
            </a:r>
            <a:r>
              <a:rPr lang="ko-KR" altLang="en-US" sz="2800" b="1" dirty="0"/>
              <a:t> 명목형 변수</a:t>
            </a:r>
          </a:p>
        </p:txBody>
      </p:sp>
    </p:spTree>
    <p:extLst>
      <p:ext uri="{BB962C8B-B14F-4D97-AF65-F5344CB8AC3E}">
        <p14:creationId xmlns:p14="http://schemas.microsoft.com/office/powerpoint/2010/main" val="62748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F0A26-5718-1F6D-5CCD-50E429E17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22FBFED-B96B-1DE4-9260-F66B45CEC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15" y="1984504"/>
            <a:ext cx="7231628" cy="1275714"/>
          </a:xfrm>
          <a:prstGeom prst="rect">
            <a:avLst/>
          </a:prstGeom>
        </p:spPr>
      </p:pic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69AEB10F-CE03-C560-DF33-A8AF54DB17BE}"/>
              </a:ext>
            </a:extLst>
          </p:cNvPr>
          <p:cNvSpPr/>
          <p:nvPr/>
        </p:nvSpPr>
        <p:spPr>
          <a:xfrm flipH="1">
            <a:off x="161815" y="3304128"/>
            <a:ext cx="6286199" cy="559568"/>
          </a:xfrm>
          <a:prstGeom prst="homePlate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카이제곱</a:t>
            </a:r>
            <a:r>
              <a:rPr lang="en-US" altLang="ko-KR" dirty="0"/>
              <a:t>(X^2) </a:t>
            </a:r>
            <a:r>
              <a:rPr lang="ko-KR" altLang="en-US" dirty="0" err="1"/>
              <a:t>통계량값이</a:t>
            </a:r>
            <a:r>
              <a:rPr lang="ko-KR" altLang="en-US" dirty="0"/>
              <a:t> </a:t>
            </a:r>
            <a:r>
              <a:rPr lang="en-US" altLang="ko-KR" dirty="0"/>
              <a:t>22.481, </a:t>
            </a:r>
            <a:r>
              <a:rPr lang="ko-KR" altLang="en-US" dirty="0"/>
              <a:t>유의확률은 </a:t>
            </a:r>
            <a:r>
              <a:rPr lang="en-US" altLang="ko-KR" dirty="0"/>
              <a:t>0.000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y </a:t>
            </a:r>
            <a:r>
              <a:rPr lang="ko-KR" altLang="en-US" dirty="0"/>
              <a:t>집단별로 </a:t>
            </a:r>
            <a:r>
              <a:rPr lang="en-US" altLang="ko-KR" dirty="0"/>
              <a:t>loan</a:t>
            </a:r>
            <a:r>
              <a:rPr lang="ko-KR" altLang="en-US" dirty="0"/>
              <a:t>은 서로 연관성이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82ACB5F-ECFF-0B07-25C4-DE7D0F47A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038" y="1991021"/>
            <a:ext cx="4242340" cy="1227914"/>
          </a:xfrm>
          <a:prstGeom prst="rect">
            <a:avLst/>
          </a:prstGeom>
        </p:spPr>
      </p:pic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E346758F-9C5A-31BD-90B2-FA23F6D81E4D}"/>
              </a:ext>
            </a:extLst>
          </p:cNvPr>
          <p:cNvSpPr/>
          <p:nvPr/>
        </p:nvSpPr>
        <p:spPr>
          <a:xfrm flipH="1">
            <a:off x="7393443" y="3096119"/>
            <a:ext cx="4670666" cy="841503"/>
          </a:xfrm>
          <a:prstGeom prst="homePlate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카이제곱</a:t>
            </a:r>
            <a:r>
              <a:rPr lang="en-US" altLang="ko-KR" dirty="0"/>
              <a:t>(X^2) </a:t>
            </a:r>
            <a:r>
              <a:rPr lang="ko-KR" altLang="en-US" dirty="0" err="1"/>
              <a:t>통계량값이</a:t>
            </a:r>
            <a:r>
              <a:rPr lang="ko-KR" altLang="en-US" dirty="0"/>
              <a:t> </a:t>
            </a:r>
            <a:r>
              <a:rPr lang="en-US" altLang="ko-KR" dirty="0"/>
              <a:t>386.877, </a:t>
            </a:r>
            <a:r>
              <a:rPr lang="ko-KR" altLang="en-US" dirty="0"/>
              <a:t>유의확률은 </a:t>
            </a:r>
            <a:r>
              <a:rPr lang="en-US" altLang="ko-KR" dirty="0"/>
              <a:t>0.000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y </a:t>
            </a:r>
            <a:r>
              <a:rPr lang="ko-KR" altLang="en-US" dirty="0"/>
              <a:t>집단별로 </a:t>
            </a:r>
            <a:r>
              <a:rPr lang="en-US" altLang="ko-KR" dirty="0" err="1"/>
              <a:t>poutcome</a:t>
            </a:r>
            <a:r>
              <a:rPr lang="ko-KR" altLang="en-US" dirty="0"/>
              <a:t>은 서로 연관성이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EA3A28D-71DF-1DDE-98BB-610F72E0E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50" y="95404"/>
            <a:ext cx="6868738" cy="1211696"/>
          </a:xfrm>
          <a:prstGeom prst="rect">
            <a:avLst/>
          </a:prstGeom>
        </p:spPr>
      </p:pic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7A880FE9-1895-D038-81C8-F617FD5F1B0C}"/>
              </a:ext>
            </a:extLst>
          </p:cNvPr>
          <p:cNvSpPr/>
          <p:nvPr/>
        </p:nvSpPr>
        <p:spPr>
          <a:xfrm flipH="1">
            <a:off x="125850" y="1347102"/>
            <a:ext cx="6488349" cy="623593"/>
          </a:xfrm>
          <a:prstGeom prst="homePlate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카이제곱</a:t>
            </a:r>
            <a:r>
              <a:rPr lang="en-US" altLang="ko-KR" dirty="0"/>
              <a:t>(X^2) </a:t>
            </a:r>
            <a:r>
              <a:rPr lang="ko-KR" altLang="en-US" dirty="0" err="1"/>
              <a:t>통계량값이</a:t>
            </a:r>
            <a:r>
              <a:rPr lang="ko-KR" altLang="en-US" dirty="0"/>
              <a:t> </a:t>
            </a:r>
            <a:r>
              <a:rPr lang="en-US" altLang="ko-KR" dirty="0"/>
              <a:t>49.544, </a:t>
            </a:r>
            <a:r>
              <a:rPr lang="ko-KR" altLang="en-US" dirty="0"/>
              <a:t>유의확률은 </a:t>
            </a:r>
            <a:r>
              <a:rPr lang="en-US" altLang="ko-KR" dirty="0"/>
              <a:t>0.000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y </a:t>
            </a:r>
            <a:r>
              <a:rPr lang="ko-KR" altLang="en-US" dirty="0"/>
              <a:t>집단별로 </a:t>
            </a:r>
            <a:r>
              <a:rPr lang="en-US" altLang="ko-KR" dirty="0"/>
              <a:t>housing</a:t>
            </a:r>
            <a:r>
              <a:rPr lang="ko-KR" altLang="en-US" dirty="0"/>
              <a:t>은 서로 연관성이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E935AB-05D7-FA49-B860-353D2C6B5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982" y="46191"/>
            <a:ext cx="4277396" cy="1238060"/>
          </a:xfrm>
          <a:prstGeom prst="rect">
            <a:avLst/>
          </a:prstGeom>
        </p:spPr>
      </p:pic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5D60235-B534-7FD5-3904-9E394DAE043A}"/>
              </a:ext>
            </a:extLst>
          </p:cNvPr>
          <p:cNvSpPr/>
          <p:nvPr/>
        </p:nvSpPr>
        <p:spPr>
          <a:xfrm>
            <a:off x="7161295" y="1148335"/>
            <a:ext cx="5030705" cy="841503"/>
          </a:xfrm>
          <a:prstGeom prst="homePlate">
            <a:avLst>
              <a:gd name="adj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카이제곱</a:t>
            </a:r>
            <a:r>
              <a:rPr lang="en-US" altLang="ko-KR" dirty="0"/>
              <a:t>(X^2) </a:t>
            </a:r>
            <a:r>
              <a:rPr lang="ko-KR" altLang="en-US" dirty="0" err="1"/>
              <a:t>통계량값이</a:t>
            </a:r>
            <a:r>
              <a:rPr lang="ko-KR" altLang="en-US" dirty="0"/>
              <a:t> </a:t>
            </a:r>
            <a:r>
              <a:rPr lang="en-US" altLang="ko-KR" dirty="0"/>
              <a:t>87.870, </a:t>
            </a:r>
            <a:r>
              <a:rPr lang="ko-KR" altLang="en-US" dirty="0"/>
              <a:t>유의확률은 </a:t>
            </a:r>
            <a:r>
              <a:rPr lang="en-US" altLang="ko-KR" dirty="0"/>
              <a:t>0.000</a:t>
            </a:r>
            <a:r>
              <a:rPr lang="ko-KR" altLang="en-US" dirty="0"/>
              <a:t>이므로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en-US" altLang="ko-KR" dirty="0"/>
              <a:t>y </a:t>
            </a:r>
            <a:r>
              <a:rPr lang="ko-KR" altLang="en-US" dirty="0"/>
              <a:t>집단별로 </a:t>
            </a:r>
            <a:r>
              <a:rPr lang="en-US" altLang="ko-KR" dirty="0"/>
              <a:t>contact</a:t>
            </a:r>
            <a:r>
              <a:rPr lang="ko-KR" altLang="en-US" dirty="0"/>
              <a:t>은 서로 연관성이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0153EB-A912-FC48-4070-4E6912174003}"/>
              </a:ext>
            </a:extLst>
          </p:cNvPr>
          <p:cNvSpPr txBox="1"/>
          <p:nvPr/>
        </p:nvSpPr>
        <p:spPr>
          <a:xfrm>
            <a:off x="161815" y="4096387"/>
            <a:ext cx="11559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카이 제곱 검정에서</a:t>
            </a:r>
            <a:r>
              <a:rPr lang="en-US" altLang="ko-KR" dirty="0"/>
              <a:t>, y</a:t>
            </a:r>
            <a:r>
              <a:rPr lang="ko-KR" altLang="en-US" dirty="0"/>
              <a:t>와</a:t>
            </a:r>
            <a:r>
              <a:rPr lang="en-US" altLang="ko-KR" dirty="0"/>
              <a:t> default</a:t>
            </a:r>
            <a:r>
              <a:rPr lang="ko-KR" altLang="en-US" dirty="0"/>
              <a:t>는 연관성이 없다는 사실을 알게 되었다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이때</a:t>
            </a:r>
            <a:r>
              <a:rPr lang="en-US" altLang="ko-KR" dirty="0"/>
              <a:t>, p-value(</a:t>
            </a:r>
            <a:r>
              <a:rPr lang="ko-KR" altLang="en-US" dirty="0"/>
              <a:t>유의확률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어떤 사건이 우연히 발생할 확률</a:t>
            </a:r>
            <a:r>
              <a:rPr lang="en-US" altLang="ko-KR" dirty="0"/>
              <a:t>’</a:t>
            </a:r>
            <a:r>
              <a:rPr lang="ko-KR" altLang="en-US" dirty="0"/>
              <a:t>을 의미하므로</a:t>
            </a:r>
            <a:r>
              <a:rPr lang="en-US" altLang="ko-KR" dirty="0"/>
              <a:t> p-value</a:t>
            </a:r>
            <a:r>
              <a:rPr lang="ko-KR" altLang="en-US" dirty="0"/>
              <a:t>가 작을수록 </a:t>
            </a:r>
            <a:r>
              <a:rPr lang="en-US" altLang="ko-KR" dirty="0"/>
              <a:t>y</a:t>
            </a:r>
            <a:r>
              <a:rPr lang="ko-KR" altLang="en-US" dirty="0"/>
              <a:t>와의 연관성이 커진다고 볼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p-value</a:t>
            </a:r>
            <a:r>
              <a:rPr lang="ko-KR" altLang="en-US" dirty="0"/>
              <a:t>는 </a:t>
            </a:r>
            <a:r>
              <a:rPr lang="en-US" altLang="ko-KR" dirty="0" err="1"/>
              <a:t>poutcome</a:t>
            </a:r>
            <a:r>
              <a:rPr lang="en-US" altLang="ko-KR" dirty="0"/>
              <a:t>(1.53988310958604E-83)&gt;contact(8.30430129641152E-20)&gt;housing(1.93982537851363E-12)&gt;job(1.9013910966627E-10)&gt;loan(2.12192625798197E-06)&gt;marital(0.0000737353540182377)&gt;education(0.002)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4</a:t>
            </a:r>
            <a:r>
              <a:rPr lang="ko-KR" altLang="en-US" dirty="0"/>
              <a:t>개의 변수를 선별해야 하고 연속성 변수에서 </a:t>
            </a:r>
            <a:r>
              <a:rPr lang="en-US" altLang="ko-KR" dirty="0"/>
              <a:t>duration</a:t>
            </a:r>
            <a:r>
              <a:rPr lang="ko-KR" altLang="en-US" dirty="0"/>
              <a:t>을 선택했으므로</a:t>
            </a:r>
            <a:r>
              <a:rPr lang="en-US" altLang="ko-KR" dirty="0"/>
              <a:t>, </a:t>
            </a:r>
            <a:r>
              <a:rPr lang="ko-KR" altLang="en-US" dirty="0"/>
              <a:t>명목형 변수 중에서는 </a:t>
            </a:r>
            <a:r>
              <a:rPr lang="en-US" altLang="ko-KR" dirty="0" err="1"/>
              <a:t>poutcome</a:t>
            </a:r>
            <a:r>
              <a:rPr lang="en-US" altLang="ko-KR" dirty="0"/>
              <a:t>, contact, housing</a:t>
            </a:r>
            <a:r>
              <a:rPr lang="ko-KR" altLang="en-US" dirty="0"/>
              <a:t>을 선택해야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670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1B4A9-1D26-8226-E7C9-080F9B7D2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83D01-6302-AF13-0379-AACB358C157F}"/>
              </a:ext>
            </a:extLst>
          </p:cNvPr>
          <p:cNvSpPr txBox="1"/>
          <p:nvPr/>
        </p:nvSpPr>
        <p:spPr>
          <a:xfrm>
            <a:off x="439366" y="636746"/>
            <a:ext cx="11313268" cy="55845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아래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14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 변수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(6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개의 연속형 변수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 7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개의 명목형 변수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 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중에서</a:t>
            </a:r>
          </a:p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y(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정기예금 상품 가입여부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에 어떤 변수가 영향을 줄 것으로 예상되는지 추측해서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4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 변수만 선별하기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</a:t>
            </a:r>
          </a:p>
          <a:p>
            <a:pPr algn="l"/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그리고 그렇게 추측하는 근거를 반드시 제시하기</a:t>
            </a:r>
          </a:p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(*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중간고사 이전까지 사용한 방법만을 가지고 판단해야 함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</a:p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(*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예상되는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4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 변수에는 연속형 변수와 명목형 변수가 둘 다 포함되어야 함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</a:p>
          <a:p>
            <a:pPr algn="l"/>
            <a:endParaRPr lang="en-US" altLang="ko-KR" sz="1200" b="1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6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개의 연속형 변수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: age balance duration campaign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pdays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 previous,</a:t>
            </a:r>
          </a:p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7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개의 명목형 변수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: marital education default housing loan contact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poutcome</a:t>
            </a:r>
            <a:endParaRPr lang="en-US" altLang="ko-KR" sz="1200" b="1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200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200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200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200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200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200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r>
              <a:rPr lang="ko-KR" altLang="en-US" sz="2400" b="1" dirty="0">
                <a:solidFill>
                  <a:srgbClr val="333333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선별한 </a:t>
            </a:r>
            <a:r>
              <a:rPr lang="en-US" altLang="ko-KR" sz="2400" b="1" dirty="0">
                <a:solidFill>
                  <a:srgbClr val="333333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4</a:t>
            </a:r>
            <a:r>
              <a:rPr lang="ko-KR" altLang="en-US" sz="2400" b="1" dirty="0">
                <a:solidFill>
                  <a:srgbClr val="333333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개의 변수 </a:t>
            </a:r>
            <a:r>
              <a:rPr lang="en-US" altLang="ko-KR" sz="2400" b="1" dirty="0">
                <a:solidFill>
                  <a:srgbClr val="333333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= duration, </a:t>
            </a:r>
            <a:r>
              <a:rPr lang="en-US" altLang="ko-KR" sz="2400" b="1" dirty="0" err="1">
                <a:solidFill>
                  <a:srgbClr val="333333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poutcome</a:t>
            </a:r>
            <a:r>
              <a:rPr lang="en-US" altLang="ko-KR" sz="2400" b="1" dirty="0">
                <a:solidFill>
                  <a:srgbClr val="333333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, contact, housing</a:t>
            </a:r>
          </a:p>
          <a:p>
            <a:pPr algn="l"/>
            <a:endParaRPr lang="en-US" altLang="ko-KR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dirty="0">
              <a:solidFill>
                <a:srgbClr val="333333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algn="l"/>
            <a:endParaRPr lang="en-US" altLang="ko-KR" sz="1600" b="1" i="0" dirty="0">
              <a:solidFill>
                <a:srgbClr val="333333"/>
              </a:solidFill>
              <a:effectLst/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7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876</Words>
  <Application>Microsoft Office PowerPoint</Application>
  <PresentationFormat>와이드스크린</PresentationFormat>
  <Paragraphs>78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NanumGothic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BOX-PLOT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유재나</dc:creator>
  <cp:lastModifiedBy>유재나</cp:lastModifiedBy>
  <cp:revision>11</cp:revision>
  <dcterms:created xsi:type="dcterms:W3CDTF">2024-10-14T11:30:27Z</dcterms:created>
  <dcterms:modified xsi:type="dcterms:W3CDTF">2024-12-02T10:40:38Z</dcterms:modified>
</cp:coreProperties>
</file>