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0" r:id="rId7"/>
    <p:sldId id="261" r:id="rId8"/>
    <p:sldId id="262" r:id="rId9"/>
    <p:sldId id="263" r:id="rId10"/>
    <p:sldId id="269"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A4DC9E-269C-4568-A6BF-B48B7EA2F16E}">
          <p14:sldIdLst>
            <p14:sldId id="256"/>
            <p14:sldId id="257"/>
            <p14:sldId id="258"/>
            <p14:sldId id="270"/>
            <p14:sldId id="259"/>
            <p14:sldId id="260"/>
            <p14:sldId id="261"/>
            <p14:sldId id="262"/>
            <p14:sldId id="263"/>
            <p14:sldId id="269"/>
            <p14:sldId id="264"/>
            <p14:sldId id="265"/>
            <p14:sldId id="266"/>
            <p14:sldId id="267"/>
            <p14:sldId id="268"/>
          </p14:sldIdLst>
        </p14:section>
        <p14:section name="Untitled Section" id="{F45F99EF-649C-44FE-B933-8E8D61E3B6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00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44E5251-C9F1-43FA-8089-0D0D8A3D1DFB}" type="datetimeFigureOut">
              <a:rPr lang="en-US" smtClean="0"/>
              <a:t>2023-12-29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93020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04071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247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166744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11234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236679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14730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88541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4992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77108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E5251-C9F1-43FA-8089-0D0D8A3D1DFB}" type="datetimeFigureOut">
              <a:rPr lang="en-US" smtClean="0"/>
              <a:t>2023-12-29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04234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E5251-C9F1-43FA-8089-0D0D8A3D1DFB}" type="datetimeFigureOut">
              <a:rPr lang="en-US" smtClean="0"/>
              <a:t>2023-12-29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4127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E5251-C9F1-43FA-8089-0D0D8A3D1DFB}" type="datetimeFigureOut">
              <a:rPr lang="en-US" smtClean="0"/>
              <a:t>2023-12-29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03768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E5251-C9F1-43FA-8089-0D0D8A3D1DFB}" type="datetimeFigureOut">
              <a:rPr lang="en-US" smtClean="0"/>
              <a:t>2023-12-29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09841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E5251-C9F1-43FA-8089-0D0D8A3D1DFB}" type="datetimeFigureOut">
              <a:rPr lang="en-US" smtClean="0"/>
              <a:t>2023-12-29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1693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E5251-C9F1-43FA-8089-0D0D8A3D1DFB}" type="datetimeFigureOut">
              <a:rPr lang="en-US" smtClean="0"/>
              <a:t>2023-12-29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896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44E5251-C9F1-43FA-8089-0D0D8A3D1DFB}" type="datetimeFigureOut">
              <a:rPr lang="en-US" smtClean="0"/>
              <a:t>2023-12-29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2EF3425-1E0D-4B61-B520-D63BE6991404}" type="slidenum">
              <a:rPr lang="en-US" smtClean="0"/>
              <a:t>‹#›</a:t>
            </a:fld>
            <a:endParaRPr lang="en-US"/>
          </a:p>
        </p:txBody>
      </p:sp>
    </p:spTree>
    <p:extLst>
      <p:ext uri="{BB962C8B-B14F-4D97-AF65-F5344CB8AC3E}">
        <p14:creationId xmlns:p14="http://schemas.microsoft.com/office/powerpoint/2010/main" val="1009052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062A-0CA9-8F91-128C-D18B29D0D7C6}"/>
              </a:ext>
            </a:extLst>
          </p:cNvPr>
          <p:cNvSpPr>
            <a:spLocks noGrp="1"/>
          </p:cNvSpPr>
          <p:nvPr>
            <p:ph type="ctrTitle"/>
          </p:nvPr>
        </p:nvSpPr>
        <p:spPr>
          <a:xfrm>
            <a:off x="1293812" y="703729"/>
            <a:ext cx="8001000" cy="2971801"/>
          </a:xfrm>
        </p:spPr>
        <p:txBody>
          <a:bodyPr>
            <a:normAutofit/>
          </a:bodyPr>
          <a:lstStyle/>
          <a:p>
            <a:pPr algn="ctr" rtl="1"/>
            <a:r>
              <a:rPr lang="ar-SA" sz="2900" dirty="0">
                <a:solidFill>
                  <a:schemeClr val="bg1"/>
                </a:solidFill>
                <a:cs typeface="B Mitra" panose="00000400000000000000" pitchFamily="2" charset="-78"/>
              </a:rPr>
              <a:t>استفاده از الگوریتم های تطبیقی ​​مبتنی بر منطق فازی در ارتعاش</a:t>
            </a:r>
            <a:endParaRPr lang="en-US" sz="2900" dirty="0">
              <a:solidFill>
                <a:schemeClr val="bg1"/>
              </a:solidFill>
              <a:cs typeface="B Mitra" panose="00000400000000000000" pitchFamily="2" charset="-78"/>
            </a:endParaRPr>
          </a:p>
        </p:txBody>
      </p:sp>
      <p:sp>
        <p:nvSpPr>
          <p:cNvPr id="3" name="Subtitle 2">
            <a:extLst>
              <a:ext uri="{FF2B5EF4-FFF2-40B4-BE49-F238E27FC236}">
                <a16:creationId xmlns:a16="http://schemas.microsoft.com/office/drawing/2014/main" id="{0E6D50C2-234A-1110-22DF-F67385734C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360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0DEB-C0B3-EE82-288D-EB218F547F86}"/>
              </a:ext>
            </a:extLst>
          </p:cNvPr>
          <p:cNvSpPr>
            <a:spLocks noGrp="1"/>
          </p:cNvSpPr>
          <p:nvPr>
            <p:ph type="title"/>
          </p:nvPr>
        </p:nvSpPr>
        <p:spPr>
          <a:xfrm>
            <a:off x="1392423" y="471144"/>
            <a:ext cx="8534400" cy="1507067"/>
          </a:xfrm>
        </p:spPr>
        <p:txBody>
          <a:bodyPr/>
          <a:lstStyle/>
          <a:p>
            <a:pPr algn="ctr" rtl="1"/>
            <a:r>
              <a:rPr lang="ar-SA" dirty="0">
                <a:solidFill>
                  <a:schemeClr val="bg1"/>
                </a:solidFill>
              </a:rPr>
              <a:t>شتاب ارتعاش مونتاژ با فرکانس چرخش شفت</a:t>
            </a:r>
            <a:endParaRPr lang="en-US" dirty="0">
              <a:solidFill>
                <a:schemeClr val="bg1"/>
              </a:solidFill>
            </a:endParaRPr>
          </a:p>
        </p:txBody>
      </p:sp>
      <p:pic>
        <p:nvPicPr>
          <p:cNvPr id="5" name="Content Placeholder 4">
            <a:extLst>
              <a:ext uri="{FF2B5EF4-FFF2-40B4-BE49-F238E27FC236}">
                <a16:creationId xmlns:a16="http://schemas.microsoft.com/office/drawing/2014/main" id="{C9526DCD-D21C-597C-1A63-724F36A6433E}"/>
              </a:ext>
            </a:extLst>
          </p:cNvPr>
          <p:cNvPicPr>
            <a:picLocks noGrp="1" noChangeAspect="1"/>
          </p:cNvPicPr>
          <p:nvPr>
            <p:ph idx="1"/>
          </p:nvPr>
        </p:nvPicPr>
        <p:blipFill>
          <a:blip r:embed="rId2"/>
          <a:stretch>
            <a:fillRect/>
          </a:stretch>
        </p:blipFill>
        <p:spPr>
          <a:xfrm>
            <a:off x="2865669" y="1978211"/>
            <a:ext cx="5587907" cy="3800784"/>
          </a:xfrm>
        </p:spPr>
      </p:pic>
    </p:spTree>
    <p:extLst>
      <p:ext uri="{BB962C8B-B14F-4D97-AF65-F5344CB8AC3E}">
        <p14:creationId xmlns:p14="http://schemas.microsoft.com/office/powerpoint/2010/main" val="99091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EFD2-EC22-ECCC-C016-F841086F7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DF9A26-340F-56F0-42A5-74FD85F95E02}"/>
              </a:ext>
            </a:extLst>
          </p:cNvPr>
          <p:cNvSpPr>
            <a:spLocks noGrp="1"/>
          </p:cNvSpPr>
          <p:nvPr>
            <p:ph idx="1"/>
          </p:nvPr>
        </p:nvSpPr>
        <p:spPr/>
        <p:txBody>
          <a:bodyPr>
            <a:normAutofit/>
          </a:bodyPr>
          <a:lstStyle/>
          <a:p>
            <a:pPr algn="r" rtl="1"/>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شفت افزایش یافته، دو حالت “کم” و “بالا” با محدوده‌های متفاوتی تعریف شده‌اند</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کم</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0</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≤x≤7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y=8-x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7</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≤x≤8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بالا</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8</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≤x≤15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y=x-7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7</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≤x≤8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83264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27BF-B4C5-D35E-71C8-C6D538F0C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E10EC9-0679-A8CA-2D29-24B11F37804D}"/>
              </a:ext>
            </a:extLst>
          </p:cNvPr>
          <p:cNvSpPr>
            <a:spLocks noGrp="1"/>
          </p:cNvSpPr>
          <p:nvPr>
            <p:ph idx="1"/>
          </p:nvPr>
        </p:nvSpPr>
        <p:spPr>
          <a:xfrm>
            <a:off x="684212" y="412376"/>
            <a:ext cx="8534400" cy="4652683"/>
          </a:xfrm>
        </p:spPr>
        <p:txBody>
          <a:bodyPr>
            <a:no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هر کدام از این حالت‌ها با یک فرمول ریاضی مشخص می‌شوند که بر اساس مقدار شتاب ارتعاش، مقدار عضویت را تعیین می‌کند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توابع عضویت شتاب ارتعاش برای فرکانس چرخش شفت تعریف شده است. بر اساس این توابع، پنج قانون فازی تعیین شده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کم باشد، تشخیص غیرممکن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بالا باشد، تشخیص معیوب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متوسط باشد، تشخیص اضافی با استفاده از افزایش فرکانس چرخش مورد نیاز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افزایش یافته کم باشد، تشخیص ناقص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افزایش یافته بالا باشد، تشخیص معیوب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3994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DA94-1963-4121-5E06-A2813BEBDE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968864-BD52-EE04-2319-B789900ABE00}"/>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نمونه ای از قوانین را در نظر بگیریم:</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در آزمایش اول، شتاب ارتعاش در فرکانس چرخش پایه 3.8</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a:t>
            </a: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بوده است. با توجه به قوانین، این مقدار برای قانون شماره 1 و 2 معنی دارد ولی برای قانون شماره 3 معنی‌دار نیست. چون مقدار تابع عضویت برای عبارت «متوسط» بیشتر از عبارت «کم» است، آزمایش تشخیصی اضافی برای افزایش فرکانس چرخش مورد نیاز است</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212223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511E-13BA-F888-6EC8-8385022A7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742006-7079-209F-21F2-E3DC70EAFDE3}"/>
              </a:ext>
            </a:extLst>
          </p:cNvPr>
          <p:cNvSpPr>
            <a:spLocks noGrp="1"/>
          </p:cNvSpPr>
          <p:nvPr>
            <p:ph idx="1"/>
          </p:nvPr>
        </p:nvSpPr>
        <p:spPr/>
        <p:txBody>
          <a:bodyPr>
            <a:norm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در آزمایش دوم، شتاب ارتعاش در فرکانس چرخش افزایش یافته 6.8</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بوده است. این مقدار برای قانون شماره 4 معنی دارد ولی برای قانون شماره 5 معنی‌دار نیست. پس، مقدار خروجی مطابق با قانون شماره 4 است و تشخیص داده شده غیرمعیوب خواهد بود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cs typeface="B Mitra" panose="00000400000000000000" pitchFamily="2" charset="-78"/>
            </a:endParaRPr>
          </a:p>
        </p:txBody>
      </p:sp>
      <p:pic>
        <p:nvPicPr>
          <p:cNvPr id="5" name="Picture 4">
            <a:extLst>
              <a:ext uri="{FF2B5EF4-FFF2-40B4-BE49-F238E27FC236}">
                <a16:creationId xmlns:a16="http://schemas.microsoft.com/office/drawing/2014/main" id="{0111C742-2836-CEC0-CC92-D8CFA6F18407}"/>
              </a:ext>
            </a:extLst>
          </p:cNvPr>
          <p:cNvPicPr>
            <a:picLocks noChangeAspect="1"/>
          </p:cNvPicPr>
          <p:nvPr/>
        </p:nvPicPr>
        <p:blipFill>
          <a:blip r:embed="rId2"/>
          <a:stretch>
            <a:fillRect/>
          </a:stretch>
        </p:blipFill>
        <p:spPr>
          <a:xfrm>
            <a:off x="2613170" y="2896688"/>
            <a:ext cx="5053012" cy="3368675"/>
          </a:xfrm>
          <a:prstGeom prst="rect">
            <a:avLst/>
          </a:prstGeom>
        </p:spPr>
      </p:pic>
    </p:spTree>
    <p:extLst>
      <p:ext uri="{BB962C8B-B14F-4D97-AF65-F5344CB8AC3E}">
        <p14:creationId xmlns:p14="http://schemas.microsoft.com/office/powerpoint/2010/main" val="399570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ACD0-8014-C122-BF92-C715C215E110}"/>
              </a:ext>
            </a:extLst>
          </p:cNvPr>
          <p:cNvSpPr>
            <a:spLocks noGrp="1"/>
          </p:cNvSpPr>
          <p:nvPr>
            <p:ph type="title"/>
          </p:nvPr>
        </p:nvSpPr>
        <p:spPr>
          <a:xfrm>
            <a:off x="755929" y="799352"/>
            <a:ext cx="8534400" cy="1507067"/>
          </a:xfrm>
        </p:spPr>
        <p:txBody>
          <a:bodyPr>
            <a:normAutofit/>
          </a:bodyPr>
          <a:lstStyle/>
          <a:p>
            <a:pPr algn="ctr"/>
            <a:r>
              <a:rPr lang="en-US" sz="2500" dirty="0">
                <a:solidFill>
                  <a:srgbClr val="000000"/>
                </a:solidFill>
                <a:effectLst/>
                <a:latin typeface="Roboto" panose="02000000000000000000" pitchFamily="2" charset="0"/>
                <a:ea typeface="Calibri" panose="020F0502020204030204" pitchFamily="34" charset="0"/>
                <a:cs typeface="B Mitra" panose="00000400000000000000" pitchFamily="2" charset="-78"/>
              </a:rPr>
              <a:t>. </a:t>
            </a:r>
            <a:r>
              <a:rPr lang="ar-SA" sz="2500" dirty="0">
                <a:solidFill>
                  <a:srgbClr val="000000"/>
                </a:solidFill>
                <a:effectLst/>
                <a:latin typeface="Roboto" panose="02000000000000000000" pitchFamily="2" charset="0"/>
                <a:ea typeface="Calibri" panose="020F0502020204030204" pitchFamily="34" charset="0"/>
                <a:cs typeface="B Mitra" panose="00000400000000000000" pitchFamily="2" charset="-78"/>
              </a:rPr>
              <a:t>3-نتیجه گیری</a:t>
            </a:r>
            <a:br>
              <a:rPr lang="en-US" sz="2500" dirty="0">
                <a:effectLst/>
                <a:latin typeface="Calibri" panose="020F0502020204030204" pitchFamily="34" charset="0"/>
                <a:ea typeface="Calibri" panose="020F0502020204030204" pitchFamily="34" charset="0"/>
                <a:cs typeface="B Mitra" panose="00000400000000000000" pitchFamily="2" charset="-78"/>
              </a:rPr>
            </a:br>
            <a:endParaRPr lang="en-US" sz="2500" dirty="0">
              <a:cs typeface="B Mitra" panose="00000400000000000000" pitchFamily="2" charset="-78"/>
            </a:endParaRPr>
          </a:p>
        </p:txBody>
      </p:sp>
      <p:sp>
        <p:nvSpPr>
          <p:cNvPr id="3" name="Content Placeholder 2">
            <a:extLst>
              <a:ext uri="{FF2B5EF4-FFF2-40B4-BE49-F238E27FC236}">
                <a16:creationId xmlns:a16="http://schemas.microsoft.com/office/drawing/2014/main" id="{FBEDE62A-2745-2A77-9DDC-07E9E9445024}"/>
              </a:ext>
            </a:extLst>
          </p:cNvPr>
          <p:cNvSpPr>
            <a:spLocks noGrp="1"/>
          </p:cNvSpPr>
          <p:nvPr>
            <p:ph idx="1"/>
          </p:nvPr>
        </p:nvSpPr>
        <p:spPr>
          <a:xfrm>
            <a:off x="755929" y="1806388"/>
            <a:ext cx="8534400" cy="3615267"/>
          </a:xfrm>
        </p:spPr>
        <p:txBody>
          <a:bodyPr>
            <a:normAutofit/>
          </a:bodyPr>
          <a:lstStyle/>
          <a:p>
            <a:pPr algn="r" rtl="1"/>
            <a:r>
              <a:rPr lang="ar-SA" dirty="0">
                <a:solidFill>
                  <a:srgbClr val="000000"/>
                </a:solidFill>
                <a:effectLst/>
                <a:latin typeface="Roboto" panose="02000000000000000000" pitchFamily="2" charset="0"/>
                <a:ea typeface="Calibri" panose="020F0502020204030204" pitchFamily="34" charset="0"/>
                <a:cs typeface="B Mitra" panose="00000400000000000000" pitchFamily="2" charset="-78"/>
              </a:rPr>
              <a:t> بر اساس مطالب فوق می توان نتیجه گرفت که استفاده از الگوریتم های منطق فازی اجازه می دهد تا به مرحله بعدی در توسعه سیستم های تشخیص ارتعاش حرکت کنیم</a:t>
            </a:r>
            <a:r>
              <a:rPr lang="en-US" dirty="0">
                <a:solidFill>
                  <a:srgbClr val="000000"/>
                </a:solidFill>
                <a:effectLst/>
                <a:latin typeface="Roboto" panose="02000000000000000000" pitchFamily="2" charset="0"/>
                <a:ea typeface="Calibri" panose="020F0502020204030204" pitchFamily="34"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85187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8B52-1FD4-7545-8392-EF20BD072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47F79F-D1FE-E7CF-A138-BBE1AFCE543B}"/>
              </a:ext>
            </a:extLst>
          </p:cNvPr>
          <p:cNvSpPr>
            <a:spLocks noGrp="1"/>
          </p:cNvSpPr>
          <p:nvPr>
            <p:ph idx="1"/>
          </p:nvPr>
        </p:nvSpPr>
        <p:spPr>
          <a:xfrm>
            <a:off x="684212" y="990600"/>
            <a:ext cx="8534400" cy="3615267"/>
          </a:xfrm>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در این مقاله به امکان استفاده از الگوریتم‌های تطبیقی مبتنی بر منطق فازی در سیستم‌های تشخیص ارتعاش پرداخته شده است.</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نویسندگان ثابت کردند که قوانین منطق فازی برای کارهای تشخیصی ضروری هستند. توابعی از مقادیر شتاب ارتعاش در فرکانس های مختلف چرخش شفت وجود دارد. نمونه ای از عملکرد سیستم تشخیص و نظارت ارتعاش با استفاده از منطق فازی ارائه شده است. نویسندگان ثابت می کنند که استفاده از الگوریتم های مبتنی بر منطق فازی اجازه می دهد تا به مرحله بعدی در توسعه سیستم تشخیص ارتعاش برویم</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304400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A32E-94EA-FB9D-79AA-097DC80389AB}"/>
              </a:ext>
            </a:extLst>
          </p:cNvPr>
          <p:cNvSpPr>
            <a:spLocks noGrp="1"/>
          </p:cNvSpPr>
          <p:nvPr>
            <p:ph type="title"/>
          </p:nvPr>
        </p:nvSpPr>
        <p:spPr>
          <a:xfrm>
            <a:off x="773859" y="480109"/>
            <a:ext cx="8534400" cy="1507067"/>
          </a:xfrm>
        </p:spPr>
        <p:txBody>
          <a:bodyPr>
            <a:normAutofit/>
          </a:bodyPr>
          <a:lstStyle/>
          <a:p>
            <a:pPr algn="ctr" rtl="1"/>
            <a:r>
              <a:rPr lang="ar-SA" sz="2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معرفی:</a:t>
            </a:r>
            <a:br>
              <a:rPr lang="en-US" sz="25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2500" dirty="0">
              <a:solidFill>
                <a:schemeClr val="bg1"/>
              </a:solidFill>
            </a:endParaRPr>
          </a:p>
        </p:txBody>
      </p:sp>
      <p:sp>
        <p:nvSpPr>
          <p:cNvPr id="3" name="Content Placeholder 2">
            <a:extLst>
              <a:ext uri="{FF2B5EF4-FFF2-40B4-BE49-F238E27FC236}">
                <a16:creationId xmlns:a16="http://schemas.microsoft.com/office/drawing/2014/main" id="{AAFFE397-F432-30D2-2A8C-F717330F69FC}"/>
              </a:ext>
            </a:extLst>
          </p:cNvPr>
          <p:cNvSpPr>
            <a:spLocks noGrp="1"/>
          </p:cNvSpPr>
          <p:nvPr>
            <p:ph idx="1"/>
          </p:nvPr>
        </p:nvSpPr>
        <p:spPr>
          <a:xfrm>
            <a:off x="773859" y="1987176"/>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تشخیص عیب در تجهیزات صنعتی حیاتی است و برای این منظور از وسایل عیب یابی فنی استفاده می‌شود. تشخیص کارآمد اجازه می‌دهد تا به سمت تعمیر و نگهداری تجهیزات بر اساس شرایط حرکت کنیم. مجموعه‌های بلبرینگ در معرض بارهای دینامیکی بالایی هستند و عملکرد تاسیسات به شرایط آنها بستگی دارد. برای بهبود سیستم‌های تشخیصی با افزایش قابلیت اطمینان تشخیصی با حداقل هزینه برای آزمایش آنها، نیاز به کار فوری وجود دارد. در گذشته، تشخیص در محل قطعات چرخان ماشین‌آلات به صورت دستی یا شنیداری انجام می‌شد. با پیشرفت علمی و ظهور ماشین‌های محاسباتی، تشخیص ارتعاش آغاز شد. در دهه‌های گذشته، سیستم‌های تشخیصی جدیدی ظاهر شده‌اند که پارامترهای ارتعاش را اندازه‌گیری کرده و با مقادیر بحرانی مقایسه می‌کنند تا وضعیت واحد را تعیین کنند</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124377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E7EE-AE3B-CED7-64F2-854B160AD794}"/>
              </a:ext>
            </a:extLst>
          </p:cNvPr>
          <p:cNvSpPr>
            <a:spLocks noGrp="1"/>
          </p:cNvSpPr>
          <p:nvPr>
            <p:ph type="title"/>
          </p:nvPr>
        </p:nvSpPr>
        <p:spPr>
          <a:xfrm>
            <a:off x="935224" y="587685"/>
            <a:ext cx="8534400" cy="1507067"/>
          </a:xfrm>
        </p:spPr>
        <p:txBody>
          <a:bodyPr/>
          <a:lstStyle/>
          <a:p>
            <a:pPr algn="ctr" rtl="1"/>
            <a:r>
              <a:rPr lang="fa-IR" dirty="0">
                <a:solidFill>
                  <a:schemeClr val="bg1"/>
                </a:solidFill>
                <a:cs typeface="B Mitra" panose="00000400000000000000" pitchFamily="2" charset="-78"/>
              </a:rPr>
              <a:t>شفت چیست؟</a:t>
            </a:r>
            <a:endParaRPr lang="en-US" dirty="0">
              <a:solidFill>
                <a:schemeClr val="bg1"/>
              </a:solidFill>
              <a:cs typeface="B Mitra" panose="00000400000000000000" pitchFamily="2" charset="-78"/>
            </a:endParaRPr>
          </a:p>
        </p:txBody>
      </p:sp>
      <p:sp>
        <p:nvSpPr>
          <p:cNvPr id="3" name="Content Placeholder 2">
            <a:extLst>
              <a:ext uri="{FF2B5EF4-FFF2-40B4-BE49-F238E27FC236}">
                <a16:creationId xmlns:a16="http://schemas.microsoft.com/office/drawing/2014/main" id="{09695BFB-85E0-3C04-9107-74A7F4F7DDB7}"/>
              </a:ext>
            </a:extLst>
          </p:cNvPr>
          <p:cNvSpPr>
            <a:spLocks noGrp="1"/>
          </p:cNvSpPr>
          <p:nvPr>
            <p:ph idx="1"/>
          </p:nvPr>
        </p:nvSpPr>
        <p:spPr>
          <a:xfrm>
            <a:off x="1060730" y="990600"/>
            <a:ext cx="8534400" cy="3615267"/>
          </a:xfrm>
        </p:spPr>
        <p:txBody>
          <a:bodyPr/>
          <a:lstStyle/>
          <a:p>
            <a:pPr algn="r" rtl="1"/>
            <a:r>
              <a:rPr lang="fa-IR" b="0" i="0" dirty="0">
                <a:solidFill>
                  <a:schemeClr val="bg1"/>
                </a:solidFill>
                <a:effectLst/>
                <a:latin typeface="arial" panose="020B0604020202020204" pitchFamily="34" charset="0"/>
                <a:cs typeface="B Mitra" panose="00000400000000000000" pitchFamily="2" charset="-78"/>
              </a:rPr>
              <a:t>شفت یا میل عضو دورانی یا رفت و برگشتی است که برای انتقال نیرو و گشتاور بکار می‌رود و تحت تأثیر تنش پیچشی و خمش قرار دارد و به سه گروه ثابت، مفصلی و قابل خمش تقسیم می‌شود.</a:t>
            </a:r>
            <a:endParaRPr lang="en-US" b="0" i="0" dirty="0">
              <a:solidFill>
                <a:schemeClr val="bg1"/>
              </a:solidFill>
              <a:effectLst/>
              <a:latin typeface="arial" panose="020B0604020202020204" pitchFamily="34" charset="0"/>
              <a:cs typeface="B Mitra" panose="00000400000000000000" pitchFamily="2" charset="-78"/>
            </a:endParaRPr>
          </a:p>
          <a:p>
            <a:pPr algn="r" rtl="1"/>
            <a:br>
              <a:rPr lang="fa-IR" b="1" i="0" dirty="0">
                <a:solidFill>
                  <a:schemeClr val="bg1"/>
                </a:solidFill>
                <a:effectLst/>
                <a:latin typeface="arial" panose="020B0604020202020204" pitchFamily="34" charset="0"/>
                <a:cs typeface="B Mitra" panose="00000400000000000000" pitchFamily="2" charset="-78"/>
              </a:rPr>
            </a:br>
            <a:endParaRPr lang="en-US" b="1" dirty="0">
              <a:solidFill>
                <a:schemeClr val="bg1"/>
              </a:solidFill>
              <a:cs typeface="B Mitra" panose="00000400000000000000" pitchFamily="2" charset="-78"/>
            </a:endParaRPr>
          </a:p>
        </p:txBody>
      </p:sp>
      <p:pic>
        <p:nvPicPr>
          <p:cNvPr id="1028" name="Picture 4" descr="‫شفت یا شافت (Shaft) - فرامکانیک | انواع شفت | نحوه طراحی ...‬‎">
            <a:extLst>
              <a:ext uri="{FF2B5EF4-FFF2-40B4-BE49-F238E27FC236}">
                <a16:creationId xmlns:a16="http://schemas.microsoft.com/office/drawing/2014/main" id="{C21B2AFF-C857-DC89-2DE4-3D6374E5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858" y="3525884"/>
            <a:ext cx="4701987" cy="247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3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124D-DC1A-82C2-3E47-DC7419D8D2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18E50-C5A5-ACA1-4A00-89441F7D972B}"/>
              </a:ext>
            </a:extLst>
          </p:cNvPr>
          <p:cNvSpPr>
            <a:spLocks noGrp="1"/>
          </p:cNvSpPr>
          <p:nvPr>
            <p:ph idx="1"/>
          </p:nvPr>
        </p:nvSpPr>
        <p:spPr>
          <a:xfrm>
            <a:off x="684212" y="936812"/>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مرحله بعدی تشخیص ارتعاش با پیشرفت علمی و ظهور ماشین‌های محاسباتی ارتباط دارد. سیستم‌های تشخیصی جدیدی که پارامترهای ارتعاش را اندازه‌گیری و با مقادیر بحرانی مقایسه می‌کنند، در دهه‌های گذشته ظاهر شده‌اند. این سیستم‌ها نیاز به ابزارها و مدل‌های ریاضی پیشرفته‌تر دارند. ایجاد مدل کامل ریاضی عملکرد واحد تشخیص داده شده به دلیل تعداد زیاد اتصالات، سخت است. توسعه ویژگی‌های تطبیقی سیستم‌های تشخیصی تنها با استفاده از الگوریتم‌های منطق فازی امکان‌پذیر است. هدف این مقاله تعیین امکان استفاده از ابزارهای منطق فازی برای اهداف تشخیصی است</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46576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6FE0-6FC8-CB9B-60C1-A7D42045ED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4FDCF0-5078-A9A8-B327-36C289B945F1}"/>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منطق فازی، سیستمی است که عدم قطعیت را با منطق کلاسیک ترکیب می‌کند. این سیستم اجازه می‌دهد تا مفاهیم غیردقیق و دانش ما را در مورد جهان اطراف توصیف کنیم. ایده اصلی سیستم‌های کنترل با استفاده از منطق فازی، ادغام تجربه خبره در سیستم کنترل کننده فرآیند پویا است. در این سیستم‌ها، روابط پیچیده بین ورودی و خروجی فرآیندهای پویا با قوانین منطق فازی و با استفاده از متغیرهای زبانی توصیف می‌شود. استفاده از متغیرهای زبانی، قواعد و پایین بودن منطق فازی، و استدلال تقریبی، امکان ادغام تجربه خبره را در طرح کنترل توسعه‌یافته فراهم می‌کند.</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24140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A4E7-232D-9569-CFC7-810596520E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5191E-3988-4E56-4D0C-848F778F9C18}"/>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منطق فازی، که از قوانینی مانند «اگر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X</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از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Y</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استفاده می‌کند، می‌تواند به کاهش خطاهای تشخیصی نوع 1 و 2 کمک کند. این قابلیت به ویژه در شناسایی شرایطی که فرکانس چرخش شفت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N2</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بیشتر از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N1</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است، مفید است. با این حال، باید توجه داشت که آزمایش‌های با فرکانس بالا ممکن است هزینه‌های اضافی داشته باشند، از جمله افزایش مصرف انرژی، زمان، منابع و غیره. همچنین، این آزمایش‌ها ممکن است سطح ایمنی را در طول فرآیند تشخیص کاهش دهند. بنابراین، تصمیم گیری در مورد انتخاب بین حالت‌های مختلف سرعت می‌تواند چالش برانگیز باشد. در نهایت، استفاده از منطق فازی باید با توجه به مزایا و معایب خود، و همچنین نیازها و منابع موجود، انجام شود.</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418181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0FB4-386B-A806-C41B-97222A58CC36}"/>
              </a:ext>
            </a:extLst>
          </p:cNvPr>
          <p:cNvSpPr>
            <a:spLocks noGrp="1"/>
          </p:cNvSpPr>
          <p:nvPr>
            <p:ph type="title"/>
          </p:nvPr>
        </p:nvSpPr>
        <p:spPr>
          <a:xfrm>
            <a:off x="684212" y="1232148"/>
            <a:ext cx="8534400" cy="1507067"/>
          </a:xfrm>
        </p:spPr>
        <p:txBody>
          <a:bodyPr>
            <a:normAutofit/>
          </a:bodyPr>
          <a:lstStyle/>
          <a:p>
            <a:pPr algn="ctr"/>
            <a:r>
              <a:rPr lang="ar-SA" sz="2500" dirty="0">
                <a:solidFill>
                  <a:schemeClr val="bg1"/>
                </a:solidFill>
                <a:effectLst/>
                <a:latin typeface="Calibri" panose="020F0502020204030204" pitchFamily="34" charset="0"/>
                <a:ea typeface="Calibri" panose="020F0502020204030204" pitchFamily="34" charset="0"/>
                <a:cs typeface="B Mitra" panose="00000400000000000000" pitchFamily="2" charset="-78"/>
              </a:rPr>
              <a:t>2-تجربی:</a:t>
            </a:r>
            <a:br>
              <a:rPr lang="en-US" sz="2500" dirty="0">
                <a:solidFill>
                  <a:schemeClr val="bg1"/>
                </a:solidFill>
                <a:effectLst/>
                <a:latin typeface="Calibri" panose="020F0502020204030204" pitchFamily="34" charset="0"/>
                <a:ea typeface="Calibri" panose="020F0502020204030204" pitchFamily="34" charset="0"/>
                <a:cs typeface="B Mitra" panose="00000400000000000000" pitchFamily="2" charset="-78"/>
              </a:rPr>
            </a:br>
            <a:endParaRPr lang="en-US" sz="2500" dirty="0">
              <a:solidFill>
                <a:schemeClr val="bg1"/>
              </a:solidFill>
              <a:cs typeface="B Mitra" panose="00000400000000000000" pitchFamily="2" charset="-78"/>
            </a:endParaRPr>
          </a:p>
        </p:txBody>
      </p:sp>
      <p:sp>
        <p:nvSpPr>
          <p:cNvPr id="3" name="Content Placeholder 2">
            <a:extLst>
              <a:ext uri="{FF2B5EF4-FFF2-40B4-BE49-F238E27FC236}">
                <a16:creationId xmlns:a16="http://schemas.microsoft.com/office/drawing/2014/main" id="{C8627649-CBCF-7F20-511D-7AEBC491709D}"/>
              </a:ext>
            </a:extLst>
          </p:cNvPr>
          <p:cNvSpPr>
            <a:spLocks noGrp="1"/>
          </p:cNvSpPr>
          <p:nvPr>
            <p:ph idx="1"/>
          </p:nvPr>
        </p:nvSpPr>
        <p:spPr>
          <a:xfrm>
            <a:off x="684212" y="1985682"/>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در سیستم منطق فازی، شتاب ارتعاش بلبرینگ و فرکانس چرخش شفت به عنوان متغیرهای ورودی در نظر گرفته می‌شوند و خروجی نتیجه تشخیصی است. اصطلاحات زبانی “کم”، “متوسط” و “بالا” با استفاده از رویکرد کارشناسی معرفی شده و به مقادیر شتاب ارتعاش متصل می‌شوند</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167788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FABA3-208A-4E41-2C89-D584800BB776}"/>
              </a:ext>
            </a:extLst>
          </p:cNvPr>
          <p:cNvSpPr>
            <a:spLocks noGrp="1"/>
          </p:cNvSpPr>
          <p:nvPr>
            <p:ph idx="1"/>
          </p:nvPr>
        </p:nvSpPr>
        <p:spPr>
          <a:xfrm>
            <a:off x="693176" y="206188"/>
            <a:ext cx="8534400" cy="6111939"/>
          </a:xfrm>
        </p:spPr>
        <p:txBody>
          <a:bodyPr>
            <a:no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توابع عضویت مقادیر شتاب ارتعاش در فرکانس چرخش محور اصلی و شفت افزایش یافته به صورت فرمول‌های ریاضی ارائه شده‌اند. برای محور اصلی، سه حالت “کم”، “متوسط” و “بالا” با محدوده‌های مختلف شتاب ارتعاش تعریف شده‌اند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کم</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0</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≤x≤3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y=4-x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3</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≤x≤4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متوسط</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y=x-3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3</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≤x≤4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y=5-x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4</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≤x≤5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بالا</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5</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≤x≤10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y=x-4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4</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≤x≤5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42532677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564</TotalTime>
  <Words>1208</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Courier New</vt:lpstr>
      <vt:lpstr>Roboto</vt:lpstr>
      <vt:lpstr>Symbol</vt:lpstr>
      <vt:lpstr>Times New Roman</vt:lpstr>
      <vt:lpstr>Wingdings 3</vt:lpstr>
      <vt:lpstr>Slice</vt:lpstr>
      <vt:lpstr>استفاده از الگوریتم های تطبیقی ​​مبتنی بر منطق فازی در ارتعاش</vt:lpstr>
      <vt:lpstr>PowerPoint Presentation</vt:lpstr>
      <vt:lpstr>معرفی: </vt:lpstr>
      <vt:lpstr>شفت چیست؟</vt:lpstr>
      <vt:lpstr>PowerPoint Presentation</vt:lpstr>
      <vt:lpstr>PowerPoint Presentation</vt:lpstr>
      <vt:lpstr>PowerPoint Presentation</vt:lpstr>
      <vt:lpstr>2-تجربی: </vt:lpstr>
      <vt:lpstr>PowerPoint Presentation</vt:lpstr>
      <vt:lpstr>شتاب ارتعاش مونتاژ با فرکانس چرخش شفت</vt:lpstr>
      <vt:lpstr>PowerPoint Presentation</vt:lpstr>
      <vt:lpstr>PowerPoint Presentation</vt:lpstr>
      <vt:lpstr>PowerPoint Presentation</vt:lpstr>
      <vt:lpstr>PowerPoint Presentation</vt:lpstr>
      <vt:lpstr>. 3-نتیجه گیری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استفاده از الگوریتم های تطبیقی ​​مبتنی بر منطق فازی در ارتعاش</dc:title>
  <dc:creator>saman tabrizi</dc:creator>
  <cp:lastModifiedBy>saman tabrizi</cp:lastModifiedBy>
  <cp:revision>3</cp:revision>
  <dcterms:created xsi:type="dcterms:W3CDTF">2023-12-25T18:40:57Z</dcterms:created>
  <dcterms:modified xsi:type="dcterms:W3CDTF">2023-12-29T12:03:11Z</dcterms:modified>
</cp:coreProperties>
</file>