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83" r:id="rId7"/>
    <p:sldId id="261" r:id="rId8"/>
    <p:sldId id="262" r:id="rId9"/>
    <p:sldId id="264" r:id="rId10"/>
    <p:sldId id="263" r:id="rId11"/>
    <p:sldId id="267" r:id="rId12"/>
    <p:sldId id="268" r:id="rId13"/>
    <p:sldId id="269" r:id="rId14"/>
    <p:sldId id="274" r:id="rId15"/>
    <p:sldId id="270" r:id="rId16"/>
    <p:sldId id="272" r:id="rId17"/>
    <p:sldId id="273" r:id="rId18"/>
    <p:sldId id="265" r:id="rId19"/>
    <p:sldId id="266" r:id="rId20"/>
    <p:sldId id="275" r:id="rId21"/>
    <p:sldId id="276" r:id="rId22"/>
    <p:sldId id="280" r:id="rId23"/>
    <p:sldId id="277" r:id="rId24"/>
    <p:sldId id="278" r:id="rId25"/>
    <p:sldId id="279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31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97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1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7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8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09DF-7EB9-4C9A-ABB1-B18D54E5130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44DC9B-3604-4435-A633-A95F14AB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فصل سوم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عملیات دیگر بر روی مجموعه های فازی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اجتماع فازی، </a:t>
            </a:r>
            <a:r>
              <a:rPr lang="en-US" dirty="0"/>
              <a:t>s-norm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اصل سوم: افزایش در مقادیر تعلق دو مجموعه فازی باید باعث افزایش مقدار تعلق اجتماع دو مجموعه بشود.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9" y="1725490"/>
            <a:ext cx="10314660" cy="23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4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اجتماع فازی، </a:t>
            </a:r>
            <a:r>
              <a:rPr lang="en-US" dirty="0"/>
              <a:t>s-norm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سه</a:t>
            </a:r>
          </a:p>
          <a:p>
            <a:pPr algn="r" rtl="1"/>
            <a:r>
              <a:rPr lang="fa-IR" dirty="0"/>
              <a:t>کلاس خاص</a:t>
            </a:r>
          </a:p>
          <a:p>
            <a:pPr algn="r" rtl="1"/>
            <a:r>
              <a:rPr lang="fa-IR" dirty="0"/>
              <a:t>از </a:t>
            </a:r>
          </a:p>
          <a:p>
            <a:pPr algn="r" rtl="1"/>
            <a:r>
              <a:rPr lang="en-US" dirty="0"/>
              <a:t>s-norm</a:t>
            </a:r>
            <a:r>
              <a:rPr lang="fa-IR" dirty="0"/>
              <a:t> ها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429"/>
            <a:ext cx="7772400" cy="66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9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اجتماع فازی، </a:t>
            </a:r>
            <a:r>
              <a:rPr lang="en-US" dirty="0"/>
              <a:t>s-norm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کلاسهای دیگر</a:t>
            </a:r>
          </a:p>
          <a:p>
            <a:pPr algn="r" rtl="1"/>
            <a:r>
              <a:rPr lang="fa-IR" dirty="0"/>
              <a:t>از </a:t>
            </a:r>
            <a:r>
              <a:rPr lang="en-US" dirty="0"/>
              <a:t>s-norm</a:t>
            </a:r>
            <a:r>
              <a:rPr lang="fa-IR" dirty="0"/>
              <a:t> ها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5" y="1572701"/>
            <a:ext cx="7011937" cy="42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اجتماع فازی، </a:t>
            </a:r>
            <a:r>
              <a:rPr lang="en-US" dirty="0"/>
              <a:t>s-norm</a:t>
            </a:r>
            <a:r>
              <a:rPr lang="fa-IR" dirty="0"/>
              <a:t> ها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105" y="2158872"/>
            <a:ext cx="1880012" cy="4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5" y="2867540"/>
            <a:ext cx="2388123" cy="546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69" y="1930400"/>
            <a:ext cx="5640036" cy="35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6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dirty="0"/>
              <a:t>استفاده از </a:t>
            </a:r>
            <a:r>
              <a:rPr lang="en-US" dirty="0"/>
              <a:t>s-norm</a:t>
            </a:r>
            <a:r>
              <a:rPr lang="fa-IR" dirty="0"/>
              <a:t> ماکزیمم برای اجتماع دو مجموعه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65" y="1930400"/>
            <a:ext cx="7011937" cy="48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42" y="154929"/>
            <a:ext cx="6198958" cy="1130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05" y="1500282"/>
            <a:ext cx="6859503" cy="5201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22141"/>
            <a:ext cx="3760024" cy="9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9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505" y="50034"/>
            <a:ext cx="6046525" cy="1460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510894"/>
            <a:ext cx="6571362" cy="5347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0" y="357507"/>
            <a:ext cx="2540557" cy="4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4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اجتماع فازی، </a:t>
            </a:r>
            <a:r>
              <a:rPr lang="en-US" dirty="0"/>
              <a:t>s-norm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689" y="1825625"/>
            <a:ext cx="10515600" cy="4351338"/>
          </a:xfrm>
        </p:spPr>
        <p:txBody>
          <a:bodyPr/>
          <a:lstStyle/>
          <a:p>
            <a:pPr algn="r" rtl="1"/>
            <a:r>
              <a:rPr lang="fa-IR" dirty="0"/>
              <a:t>مقایسه شکلهای بالا با هم نشان میدهد که </a:t>
            </a:r>
            <a:r>
              <a:rPr lang="en-US" dirty="0"/>
              <a:t>s-norm</a:t>
            </a:r>
            <a:r>
              <a:rPr lang="fa-IR" dirty="0"/>
              <a:t> یاگر و جمع جبری بزرگتر از عملگر ماکزیمم میباشند.</a:t>
            </a:r>
          </a:p>
          <a:p>
            <a:pPr algn="r" rtl="1"/>
            <a:r>
              <a:rPr lang="fa-IR" dirty="0"/>
              <a:t>قضیه: برای هر </a:t>
            </a:r>
            <a:r>
              <a:rPr lang="en-US" dirty="0"/>
              <a:t>s-norm</a:t>
            </a:r>
            <a:r>
              <a:rPr lang="fa-IR" dirty="0"/>
              <a:t> یعنی برای هر </a:t>
            </a:r>
            <a:r>
              <a:rPr lang="en-US" dirty="0"/>
              <a:t>s:[0,1]×[0,1]-&gt;[0,1]</a:t>
            </a:r>
            <a:r>
              <a:rPr lang="fa-IR" dirty="0"/>
              <a:t> که اصول </a:t>
            </a:r>
            <a:r>
              <a:rPr lang="en-US" dirty="0"/>
              <a:t>s1</a:t>
            </a:r>
            <a:r>
              <a:rPr lang="fa-IR" dirty="0"/>
              <a:t> تا </a:t>
            </a:r>
            <a:r>
              <a:rPr lang="en-US" dirty="0"/>
              <a:t>s4</a:t>
            </a:r>
            <a:r>
              <a:rPr lang="fa-IR" dirty="0"/>
              <a:t> را ارضا نماید نامساوی زیر برقرار است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 rtl="1"/>
            <a:r>
              <a:rPr lang="fa-IR" dirty="0"/>
              <a:t>به عبارتی ماکزیمم کوچکترین و جمع دراستیک بزرگترین </a:t>
            </a:r>
            <a:r>
              <a:rPr lang="en-US" dirty="0"/>
              <a:t>s-norm</a:t>
            </a:r>
            <a:r>
              <a:rPr lang="fa-IR" dirty="0"/>
              <a:t> است.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17" y="2892362"/>
            <a:ext cx="4115702" cy="50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17" y="4559197"/>
            <a:ext cx="5843280" cy="13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اشتراک فازی، </a:t>
            </a:r>
            <a:r>
              <a:rPr lang="en-US" dirty="0"/>
              <a:t>t-norm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فرض کنید </a:t>
            </a:r>
            <a:r>
              <a:rPr lang="en-US" dirty="0"/>
              <a:t>t:[0,1]×[0,1]-&gt;[0,1]</a:t>
            </a:r>
            <a:r>
              <a:rPr lang="fa-IR" dirty="0"/>
              <a:t> نگاشتی باشد که توابع تعلق مجموعه های فازی </a:t>
            </a:r>
            <a:r>
              <a:rPr lang="en-US" dirty="0"/>
              <a:t>A</a:t>
            </a:r>
            <a:r>
              <a:rPr lang="fa-IR" dirty="0"/>
              <a:t> و </a:t>
            </a:r>
            <a:r>
              <a:rPr lang="en-US" dirty="0"/>
              <a:t>B</a:t>
            </a:r>
            <a:r>
              <a:rPr lang="fa-IR" dirty="0"/>
              <a:t> را به تابع تعلق مجموعه اشتراک </a:t>
            </a:r>
            <a:r>
              <a:rPr lang="en-US" dirty="0"/>
              <a:t>A</a:t>
            </a:r>
            <a:r>
              <a:rPr lang="fa-IR" dirty="0"/>
              <a:t> و </a:t>
            </a:r>
            <a:r>
              <a:rPr lang="en-US" dirty="0"/>
              <a:t>B</a:t>
            </a:r>
            <a:r>
              <a:rPr lang="fa-IR" dirty="0"/>
              <a:t> تبدیل کند. بدین معنی که</a:t>
            </a:r>
          </a:p>
          <a:p>
            <a:pPr algn="l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تعریف ابتدایی برای اشتراک فازی داشتیم</a:t>
            </a:r>
          </a:p>
          <a:p>
            <a:pPr algn="l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برای اینکه تابع </a:t>
            </a:r>
            <a:r>
              <a:rPr lang="en-US" dirty="0"/>
              <a:t>s</a:t>
            </a:r>
            <a:r>
              <a:rPr lang="fa-IR" dirty="0"/>
              <a:t> یک عملگر اشتراک فازی به حساب آید، باید چهار شرط زیر را ارضا نماید: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3" y="2893441"/>
            <a:ext cx="3760024" cy="597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07" y="4100975"/>
            <a:ext cx="4877869" cy="5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0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اشتراک فازی، </a:t>
            </a:r>
            <a:r>
              <a:rPr lang="en-US" dirty="0"/>
              <a:t>t-norm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5841"/>
            <a:ext cx="8596668" cy="3880773"/>
          </a:xfrm>
        </p:spPr>
        <p:txBody>
          <a:bodyPr>
            <a:normAutofit/>
          </a:bodyPr>
          <a:lstStyle/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برای هر </a:t>
            </a:r>
            <a:r>
              <a:rPr lang="en-US" dirty="0"/>
              <a:t>s-norm</a:t>
            </a:r>
            <a:r>
              <a:rPr lang="fa-IR" dirty="0"/>
              <a:t> یک </a:t>
            </a:r>
            <a:r>
              <a:rPr lang="en-US" dirty="0"/>
              <a:t>t-norm</a:t>
            </a:r>
            <a:r>
              <a:rPr lang="fa-IR" dirty="0"/>
              <a:t> متناظر وجود دارد و بالعکس</a:t>
            </a:r>
          </a:p>
          <a:p>
            <a:pPr algn="r" rtl="1"/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349249" cy="19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مکمل فازی</a:t>
            </a:r>
          </a:p>
          <a:p>
            <a:pPr algn="r" rtl="1"/>
            <a:r>
              <a:rPr lang="fa-IR" dirty="0"/>
              <a:t>اجتماع فازی و </a:t>
            </a:r>
            <a:r>
              <a:rPr lang="en-US" dirty="0"/>
              <a:t>s-norm</a:t>
            </a:r>
            <a:r>
              <a:rPr lang="fa-IR" dirty="0"/>
              <a:t> </a:t>
            </a:r>
          </a:p>
          <a:p>
            <a:pPr algn="r" rtl="1"/>
            <a:r>
              <a:rPr lang="fa-IR" dirty="0"/>
              <a:t>اشتراک فازی و </a:t>
            </a:r>
            <a:r>
              <a:rPr lang="en-US" dirty="0"/>
              <a:t>t-norm</a:t>
            </a:r>
            <a:r>
              <a:rPr lang="fa-IR" dirty="0"/>
              <a:t>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3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اجتماع فازی، </a:t>
            </a:r>
            <a:r>
              <a:rPr lang="en-US" dirty="0"/>
              <a:t>s-norm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سه کلاس</a:t>
            </a:r>
          </a:p>
          <a:p>
            <a:pPr algn="r" rtl="1"/>
            <a:r>
              <a:rPr lang="fa-IR" dirty="0"/>
              <a:t> خاص</a:t>
            </a:r>
          </a:p>
          <a:p>
            <a:pPr algn="r" rtl="1"/>
            <a:r>
              <a:rPr lang="fa-IR" dirty="0"/>
              <a:t>از </a:t>
            </a:r>
          </a:p>
          <a:p>
            <a:pPr algn="r" rtl="1"/>
            <a:r>
              <a:rPr lang="en-US" dirty="0"/>
              <a:t>t-norm</a:t>
            </a:r>
            <a:r>
              <a:rPr lang="fa-IR" dirty="0"/>
              <a:t> </a:t>
            </a:r>
          </a:p>
          <a:p>
            <a:pPr algn="r" rtl="1"/>
            <a:r>
              <a:rPr lang="fa-IR" dirty="0"/>
              <a:t>ها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1" y="373898"/>
            <a:ext cx="7514431" cy="61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0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اشتراک فازی، </a:t>
            </a:r>
            <a:r>
              <a:rPr lang="en-US" dirty="0"/>
              <a:t>t-norm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کلاس های </a:t>
            </a:r>
          </a:p>
          <a:p>
            <a:pPr algn="r" rtl="1"/>
            <a:r>
              <a:rPr lang="fa-IR" dirty="0"/>
              <a:t>دیگر</a:t>
            </a:r>
          </a:p>
          <a:p>
            <a:pPr algn="r" rtl="1"/>
            <a:r>
              <a:rPr lang="fa-IR" dirty="0"/>
              <a:t>از </a:t>
            </a:r>
            <a:r>
              <a:rPr lang="en-US" dirty="0"/>
              <a:t>t-norm</a:t>
            </a:r>
            <a:r>
              <a:rPr lang="fa-IR" dirty="0"/>
              <a:t> ها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837"/>
            <a:ext cx="7316803" cy="45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dirty="0"/>
              <a:t>استفاده از </a:t>
            </a:r>
            <a:r>
              <a:rPr lang="en-US" dirty="0"/>
              <a:t>t-norm</a:t>
            </a:r>
            <a:r>
              <a:rPr lang="fa-IR" dirty="0"/>
              <a:t> مینیمم برای اشتراک دو مجموعه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52" y="2119734"/>
            <a:ext cx="7062748" cy="47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3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30" y="259013"/>
            <a:ext cx="6707070" cy="1041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97" y="1415763"/>
            <a:ext cx="6116400" cy="5073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61" y="828486"/>
            <a:ext cx="5335169" cy="368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09" y="1318864"/>
            <a:ext cx="1321089" cy="3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7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70" y="1378616"/>
            <a:ext cx="6357930" cy="5444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66" y="345867"/>
            <a:ext cx="3963268" cy="927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50" y="706118"/>
            <a:ext cx="1575145" cy="4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اشتراک فازی، </a:t>
            </a:r>
            <a:r>
              <a:rPr lang="en-US" dirty="0"/>
              <a:t>t-norm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689" y="1825625"/>
            <a:ext cx="10515600" cy="4351338"/>
          </a:xfrm>
        </p:spPr>
        <p:txBody>
          <a:bodyPr/>
          <a:lstStyle/>
          <a:p>
            <a:pPr algn="r" rtl="1"/>
            <a:r>
              <a:rPr lang="fa-IR" dirty="0"/>
              <a:t>مقایسه شکلهای بالا با هم نشان میدهد که </a:t>
            </a:r>
            <a:r>
              <a:rPr lang="en-US" dirty="0"/>
              <a:t>t-norm</a:t>
            </a:r>
            <a:r>
              <a:rPr lang="fa-IR" dirty="0"/>
              <a:t> یاگر و ضرب جبری کوچکتر از عملگر مینیمم میباشند.</a:t>
            </a:r>
          </a:p>
          <a:p>
            <a:pPr algn="r" rtl="1"/>
            <a:r>
              <a:rPr lang="fa-IR" dirty="0"/>
              <a:t>قضیه: برای هر </a:t>
            </a:r>
            <a:r>
              <a:rPr lang="en-US" dirty="0"/>
              <a:t>t-norm</a:t>
            </a:r>
            <a:r>
              <a:rPr lang="fa-IR" dirty="0"/>
              <a:t> یعنی برای هر </a:t>
            </a:r>
            <a:r>
              <a:rPr lang="en-US" dirty="0"/>
              <a:t>t:[0,1]×[0,1]-&gt;[0,1]</a:t>
            </a:r>
            <a:r>
              <a:rPr lang="fa-IR" dirty="0"/>
              <a:t> که اصول </a:t>
            </a:r>
            <a:r>
              <a:rPr lang="en-US" dirty="0"/>
              <a:t>t1</a:t>
            </a:r>
            <a:r>
              <a:rPr lang="fa-IR" dirty="0"/>
              <a:t> تا </a:t>
            </a:r>
            <a:r>
              <a:rPr lang="en-US" dirty="0"/>
              <a:t>t4</a:t>
            </a:r>
            <a:r>
              <a:rPr lang="fa-IR" dirty="0"/>
              <a:t> را ارضا نماید نامساوی زیر برقرار است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 rtl="1"/>
            <a:r>
              <a:rPr lang="fa-IR" dirty="0"/>
              <a:t>به عبارتی مینیمم بزرگترین و ضرب دراستیک کوچکترین </a:t>
            </a:r>
            <a:r>
              <a:rPr lang="en-US" dirty="0"/>
              <a:t>t-norm</a:t>
            </a:r>
            <a:r>
              <a:rPr lang="fa-IR" dirty="0"/>
              <a:t> است.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19" y="2806547"/>
            <a:ext cx="4014080" cy="622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95" y="4487215"/>
            <a:ext cx="5792469" cy="15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68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160"/>
          </a:xfrm>
        </p:spPr>
        <p:txBody>
          <a:bodyPr/>
          <a:lstStyle/>
          <a:p>
            <a:pPr algn="ctr" rtl="1"/>
            <a:r>
              <a:rPr lang="en-US" dirty="0"/>
              <a:t>Associated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689" y="1825625"/>
            <a:ext cx="10515600" cy="4351338"/>
          </a:xfrm>
        </p:spPr>
        <p:txBody>
          <a:bodyPr/>
          <a:lstStyle/>
          <a:p>
            <a:pPr algn="r" rtl="1"/>
            <a:r>
              <a:rPr lang="fa-IR" dirty="0"/>
              <a:t>برای هر </a:t>
            </a:r>
            <a:r>
              <a:rPr lang="en-US" dirty="0"/>
              <a:t>s-norm</a:t>
            </a:r>
            <a:r>
              <a:rPr lang="fa-IR" dirty="0"/>
              <a:t> یک </a:t>
            </a:r>
            <a:r>
              <a:rPr lang="en-US" dirty="0"/>
              <a:t>t-norm</a:t>
            </a:r>
            <a:r>
              <a:rPr lang="fa-IR" dirty="0"/>
              <a:t> متحد با آن وجود دارد. یعنی یک مکمل فازی وجود دارد که این سه با هم قاعده دمورگان را ارضا میکنند. به عبارت دیگر داریم: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 rtl="1"/>
            <a:r>
              <a:rPr lang="en-US" dirty="0"/>
              <a:t>S-norm</a:t>
            </a:r>
            <a:r>
              <a:rPr lang="fa-IR" dirty="0"/>
              <a:t> یاگر، </a:t>
            </a:r>
            <a:r>
              <a:rPr lang="en-US" dirty="0"/>
              <a:t>t-norm</a:t>
            </a:r>
            <a:r>
              <a:rPr lang="fa-IR" dirty="0"/>
              <a:t> یاگر و مکمل فازی اساسی یک کلاس متحد را شکل میدهند.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marL="0" indent="0" algn="r" rtl="1">
              <a:buNone/>
            </a:pPr>
            <a:r>
              <a:rPr lang="fa-IR" dirty="0"/>
              <a:t>جمع حبری، ضرب جبری، و مکمل فازی اساسی یک کلاس متحد را شکل میدهند.</a:t>
            </a:r>
          </a:p>
          <a:p>
            <a:pPr marL="0" indent="0" algn="r" rtl="1">
              <a:buNone/>
            </a:pPr>
            <a:endParaRPr lang="fa-IR" dirty="0"/>
          </a:p>
          <a:p>
            <a:pPr algn="r"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6E2DE-E9BE-49A9-A910-18EC68DB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95" y="2546670"/>
            <a:ext cx="2794612" cy="40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82137-61AD-4882-8A3A-D031A301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95" y="4031535"/>
            <a:ext cx="4369758" cy="533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30716-7387-43E7-9685-542A1E3DF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95" y="4942891"/>
            <a:ext cx="3353535" cy="520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AED2B-6E07-47EE-A5C8-EE487885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128" y="5610739"/>
            <a:ext cx="5284358" cy="4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51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عملگرهای میانگین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عملگرهایی که محدوده </a:t>
            </a:r>
            <a:r>
              <a:rPr lang="en-US" dirty="0"/>
              <a:t>[min(</a:t>
            </a:r>
            <a:r>
              <a:rPr lang="en-US" dirty="0" err="1"/>
              <a:t>a,b</a:t>
            </a:r>
            <a:r>
              <a:rPr lang="en-US" dirty="0"/>
              <a:t>), max(</a:t>
            </a:r>
            <a:r>
              <a:rPr lang="en-US" dirty="0" err="1"/>
              <a:t>a,b</a:t>
            </a:r>
            <a:r>
              <a:rPr lang="en-US" dirty="0"/>
              <a:t>)] </a:t>
            </a:r>
            <a:r>
              <a:rPr lang="fa-IR" dirty="0"/>
              <a:t>  را پوشش میدهند، عملگرهای میانگین (</a:t>
            </a:r>
            <a:r>
              <a:rPr lang="en-US" dirty="0"/>
              <a:t>Averaging Operators</a:t>
            </a:r>
            <a:r>
              <a:rPr lang="fa-IR" dirty="0"/>
              <a:t>) نامیده میشوند.</a:t>
            </a:r>
          </a:p>
          <a:p>
            <a:pPr algn="l"/>
            <a:endParaRPr lang="en-US" dirty="0"/>
          </a:p>
          <a:p>
            <a:pPr algn="l"/>
            <a:endParaRPr lang="fa-IR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3186871"/>
            <a:ext cx="7113559" cy="34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برای مجموعه های غیرفازی، تنها یک نوع عملگر برای مکمل، اجتماع و اشتراک تعریف شده است.</a:t>
            </a:r>
          </a:p>
          <a:p>
            <a:pPr algn="r" rtl="1"/>
            <a:r>
              <a:rPr lang="fa-IR" dirty="0"/>
              <a:t>برای مجموعه های فازی، عملگرهای مختلف دیگری نیز وجود دارد و انواع مختلفی از عملگرها برای مکمل، اجتماع و اشتراک دو مجموعه فازی قابل تعریف است.</a:t>
            </a:r>
          </a:p>
          <a:p>
            <a:pPr algn="r" rtl="1"/>
            <a:r>
              <a:rPr lang="fa-IR" dirty="0"/>
              <a:t>تعریف مکمل، اجتماع و اشتراک (فصل دوم)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7" y="4407338"/>
            <a:ext cx="4623813" cy="143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مکمل فازی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فرض کنید </a:t>
            </a:r>
            <a:r>
              <a:rPr lang="en-US" dirty="0"/>
              <a:t>c:[0,1]-&gt;[0,1]</a:t>
            </a:r>
            <a:r>
              <a:rPr lang="fa-IR" dirty="0"/>
              <a:t> نگاشتی باشد که تابع تعلق مجموعه فازی </a:t>
            </a:r>
            <a:r>
              <a:rPr lang="en-US" dirty="0"/>
              <a:t>A</a:t>
            </a:r>
            <a:r>
              <a:rPr lang="fa-IR" dirty="0"/>
              <a:t> را به تابع تعلق مجموعه مکمل </a:t>
            </a:r>
            <a:r>
              <a:rPr lang="en-US" dirty="0"/>
              <a:t>A</a:t>
            </a:r>
            <a:r>
              <a:rPr lang="fa-IR" dirty="0"/>
              <a:t> تبدیل کند. بدین معنی که</a:t>
            </a:r>
          </a:p>
          <a:p>
            <a:pPr algn="l"/>
            <a:endParaRPr lang="fa-IR" dirty="0"/>
          </a:p>
          <a:p>
            <a:pPr algn="r" rtl="1"/>
            <a:r>
              <a:rPr lang="fa-IR" dirty="0"/>
              <a:t>در تعریف ابتدایی برای مکمل فازی داشتیم</a:t>
            </a:r>
          </a:p>
          <a:p>
            <a:pPr algn="l"/>
            <a:endParaRPr lang="fa-IR" dirty="0"/>
          </a:p>
          <a:p>
            <a:pPr algn="r" rtl="1"/>
            <a:r>
              <a:rPr lang="fa-IR" dirty="0"/>
              <a:t>برای اینکه تابع </a:t>
            </a:r>
            <a:r>
              <a:rPr lang="en-US" dirty="0"/>
              <a:t>c</a:t>
            </a:r>
            <a:r>
              <a:rPr lang="fa-IR" dirty="0"/>
              <a:t> یک عملگر مکمل به حساب آید، باید دو شرط زیر را داشته باشد: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01" y="2763857"/>
            <a:ext cx="2388123" cy="533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7" y="4735316"/>
            <a:ext cx="9908171" cy="1028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01" y="3598517"/>
            <a:ext cx="2845424" cy="4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مکمل فازی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endParaRPr lang="fa-IR" dirty="0"/>
              </a:p>
              <a:p>
                <a:pPr algn="r" rtl="1"/>
                <a:endParaRPr lang="fa-IR" dirty="0"/>
              </a:p>
              <a:p>
                <a:pPr algn="r" rtl="1"/>
                <a:endParaRPr lang="fa-IR" dirty="0"/>
              </a:p>
              <a:p>
                <a:pPr algn="r" rtl="1"/>
                <a:r>
                  <a:rPr lang="en-US" dirty="0"/>
                  <a:t>a</a:t>
                </a:r>
                <a:r>
                  <a:rPr lang="fa-IR" dirty="0"/>
                  <a:t> و </a:t>
                </a:r>
                <a:r>
                  <a:rPr lang="en-US" dirty="0"/>
                  <a:t>b</a:t>
                </a:r>
                <a:r>
                  <a:rPr lang="fa-IR" dirty="0"/>
                  <a:t> نشان دهنده توابع تعلق دو مجموعه فازی میباشند. </a:t>
                </a:r>
              </a:p>
              <a:p>
                <a:pPr algn="l"/>
                <a:endParaRPr lang="fa-IR" dirty="0"/>
              </a:p>
              <a:p>
                <a:pPr algn="r" rtl="1"/>
                <a:r>
                  <a:rPr lang="fa-IR" dirty="0"/>
                  <a:t>شرط اول میگوید اگر یک عنصر به یک مجموعه فازی با درجه صفر (یک) تعلق داشته باشد، به مکمل این مجموعه فازی یا درجه یک (صفر) تعلق دارد.</a:t>
                </a:r>
              </a:p>
              <a:p>
                <a:pPr algn="r" rtl="1"/>
                <a:r>
                  <a:rPr lang="fa-IR" dirty="0"/>
                  <a:t>شرط دوم میگوید اگر مقدار </a:t>
                </a:r>
                <a:r>
                  <a:rPr lang="en-US" dirty="0"/>
                  <a:t>µ</a:t>
                </a:r>
                <a:r>
                  <a:rPr lang="en-US" baseline="-25000" dirty="0"/>
                  <a:t>A</a:t>
                </a:r>
                <a:r>
                  <a:rPr lang="en-US" dirty="0"/>
                  <a:t>(x)</a:t>
                </a:r>
                <a:r>
                  <a:rPr lang="fa-IR" dirty="0"/>
                  <a:t>  صعود کند، مقدار</a:t>
                </a:r>
                <a:r>
                  <a:rPr lang="en-US" dirty="0"/>
                  <a:t> µ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baseline="-26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baseline="-26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 (x)</a:t>
                </a:r>
                <a:r>
                  <a:rPr lang="fa-IR" dirty="0"/>
                  <a:t> باید نزول کند. (تابع باید نزولی باشد)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39" r="-1043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908171" cy="1028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12" y="3778989"/>
            <a:ext cx="1473523" cy="4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6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/>
              <a:t>مکمل فازی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105" y="2158872"/>
            <a:ext cx="1880012" cy="4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5" y="2867540"/>
            <a:ext cx="2388123" cy="546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69" y="1930400"/>
            <a:ext cx="5640036" cy="35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کلاس سوگنو (</a:t>
            </a:r>
            <a:r>
              <a:rPr lang="en-US" dirty="0" err="1"/>
              <a:t>Sugeno</a:t>
            </a:r>
            <a:r>
              <a:rPr lang="fa-IR" dirty="0"/>
              <a:t>) برای مکمل فازی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006" y="1250437"/>
            <a:ext cx="7356846" cy="548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5342"/>
            <a:ext cx="2438934" cy="107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66" y="4579352"/>
            <a:ext cx="1727579" cy="4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5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کلاس یاگر (</a:t>
            </a:r>
            <a:r>
              <a:rPr lang="en-US" dirty="0" err="1"/>
              <a:t>Yager</a:t>
            </a:r>
            <a:r>
              <a:rPr lang="fa-IR" dirty="0"/>
              <a:t>) برای مکمل فازی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085" y="4709968"/>
            <a:ext cx="1473523" cy="558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04" y="3796147"/>
            <a:ext cx="2845424" cy="838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468" y="1457771"/>
            <a:ext cx="6482152" cy="49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2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اجتماع فازی، </a:t>
            </a:r>
            <a:r>
              <a:rPr lang="en-US" dirty="0"/>
              <a:t>s-norm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فرض کنید </a:t>
            </a:r>
            <a:r>
              <a:rPr lang="en-US" dirty="0"/>
              <a:t>s:[0,1]×[0,1]-&gt;[0,1]</a:t>
            </a:r>
            <a:r>
              <a:rPr lang="fa-IR" dirty="0"/>
              <a:t> نگاشتی باشد که توابع تعلق مجموعه های فازی </a:t>
            </a:r>
            <a:r>
              <a:rPr lang="en-US" dirty="0"/>
              <a:t>A</a:t>
            </a:r>
            <a:r>
              <a:rPr lang="fa-IR" dirty="0"/>
              <a:t> و </a:t>
            </a:r>
            <a:r>
              <a:rPr lang="en-US" dirty="0"/>
              <a:t>B</a:t>
            </a:r>
            <a:r>
              <a:rPr lang="fa-IR" dirty="0"/>
              <a:t> را به تابع تعلق مجموعه اجتماع </a:t>
            </a:r>
            <a:r>
              <a:rPr lang="en-US" dirty="0"/>
              <a:t>A</a:t>
            </a:r>
            <a:r>
              <a:rPr lang="fa-IR" dirty="0"/>
              <a:t> و </a:t>
            </a:r>
            <a:r>
              <a:rPr lang="en-US" dirty="0"/>
              <a:t>B</a:t>
            </a:r>
            <a:r>
              <a:rPr lang="fa-IR" dirty="0"/>
              <a:t> تبدیل کند. بدین معنی که</a:t>
            </a:r>
          </a:p>
          <a:p>
            <a:pPr algn="l"/>
            <a:endParaRPr lang="fa-IR" dirty="0"/>
          </a:p>
          <a:p>
            <a:pPr algn="r" rtl="1"/>
            <a:r>
              <a:rPr lang="fa-IR" dirty="0"/>
              <a:t>در تعریف ابتدایی برای اجتماع فازی داشتیم</a:t>
            </a:r>
          </a:p>
          <a:p>
            <a:pPr algn="l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برای اینکه تابع </a:t>
            </a:r>
            <a:r>
              <a:rPr lang="en-US" dirty="0"/>
              <a:t>s</a:t>
            </a:r>
            <a:r>
              <a:rPr lang="fa-IR" dirty="0"/>
              <a:t> یک عملگر اجتماع فازی به حساب آید، باید چهار شرط زیر را ارضا نماید:</a:t>
            </a:r>
          </a:p>
          <a:p>
            <a:pPr algn="l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4901"/>
            <a:ext cx="3760024" cy="597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51" y="3792197"/>
            <a:ext cx="4928680" cy="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14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948</TotalTime>
  <Words>698</Words>
  <Application>Microsoft Office PowerPoint</Application>
  <PresentationFormat>Widescreen</PresentationFormat>
  <Paragraphs>101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Trebuchet MS</vt:lpstr>
      <vt:lpstr>Wingdings 3</vt:lpstr>
      <vt:lpstr>Facet</vt:lpstr>
      <vt:lpstr>فصل سوم</vt:lpstr>
      <vt:lpstr>مقدمه</vt:lpstr>
      <vt:lpstr>مقدمه</vt:lpstr>
      <vt:lpstr>مکمل فازی</vt:lpstr>
      <vt:lpstr>مکمل فازی</vt:lpstr>
      <vt:lpstr>مکمل فازی</vt:lpstr>
      <vt:lpstr>کلاس سوگنو (Sugeno) برای مکمل فازی</vt:lpstr>
      <vt:lpstr>کلاس یاگر (Yager) برای مکمل فازی</vt:lpstr>
      <vt:lpstr>اجتماع فازی، s-norm ها</vt:lpstr>
      <vt:lpstr>اجتماع فازی، s-norm ها</vt:lpstr>
      <vt:lpstr>اجتماع فازی، s-norm ها</vt:lpstr>
      <vt:lpstr>اجتماع فازی، s-norm ها</vt:lpstr>
      <vt:lpstr>اجتماع فازی، s-norm ها</vt:lpstr>
      <vt:lpstr>استفاده از s-norm ماکزیمم برای اجتماع دو مجموعه </vt:lpstr>
      <vt:lpstr>PowerPoint Presentation</vt:lpstr>
      <vt:lpstr>PowerPoint Presentation</vt:lpstr>
      <vt:lpstr>اجتماع فازی، s-norm ها</vt:lpstr>
      <vt:lpstr>اشتراک فازی، t-norm ها</vt:lpstr>
      <vt:lpstr>اشتراک فازی، t-norm ها</vt:lpstr>
      <vt:lpstr>اجتماع فازی، s-norm ها</vt:lpstr>
      <vt:lpstr>اشتراک فازی، t-norm ها</vt:lpstr>
      <vt:lpstr>استفاده از t-norm مینیمم برای اشتراک دو مجموعه </vt:lpstr>
      <vt:lpstr>PowerPoint Presentation</vt:lpstr>
      <vt:lpstr>PowerPoint Presentation</vt:lpstr>
      <vt:lpstr>اشتراک فازی، t-norm ها</vt:lpstr>
      <vt:lpstr>Associated Class</vt:lpstr>
      <vt:lpstr>عملگرهای میانگین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فصل چهارم</dc:title>
  <dc:creator>a</dc:creator>
  <cp:lastModifiedBy>rahmani</cp:lastModifiedBy>
  <cp:revision>54</cp:revision>
  <dcterms:created xsi:type="dcterms:W3CDTF">2018-11-11T06:24:48Z</dcterms:created>
  <dcterms:modified xsi:type="dcterms:W3CDTF">2021-11-28T06:32:28Z</dcterms:modified>
</cp:coreProperties>
</file>