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4" r:id="rId8"/>
    <p:sldId id="274" r:id="rId9"/>
    <p:sldId id="275" r:id="rId10"/>
    <p:sldId id="262" r:id="rId11"/>
    <p:sldId id="263" r:id="rId12"/>
    <p:sldId id="273" r:id="rId13"/>
    <p:sldId id="265" r:id="rId14"/>
    <p:sldId id="266" r:id="rId15"/>
    <p:sldId id="267" r:id="rId16"/>
    <p:sldId id="268" r:id="rId17"/>
    <p:sldId id="269" r:id="rId18"/>
    <p:sldId id="270" r:id="rId19"/>
    <p:sldId id="271" r:id="rId20"/>
    <p:sldId id="279" r:id="rId21"/>
    <p:sldId id="272" r:id="rId22"/>
    <p:sldId id="276" r:id="rId23"/>
    <p:sldId id="277" r:id="rId24"/>
    <p:sldId id="278"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snapToGrid="0" showGuides="1">
      <p:cViewPr varScale="1">
        <p:scale>
          <a:sx n="63" d="100"/>
          <a:sy n="63" d="100"/>
        </p:scale>
        <p:origin x="100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6D09DF-7EB9-4C9A-ABB1-B18D54E51300}"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4DC9B-3604-4435-A633-A95F14AB5917}" type="slidenum">
              <a:rPr lang="en-US" smtClean="0"/>
              <a:t>‹#›</a:t>
            </a:fld>
            <a:endParaRPr lang="en-US"/>
          </a:p>
        </p:txBody>
      </p:sp>
    </p:spTree>
    <p:extLst>
      <p:ext uri="{BB962C8B-B14F-4D97-AF65-F5344CB8AC3E}">
        <p14:creationId xmlns:p14="http://schemas.microsoft.com/office/powerpoint/2010/main" val="3403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6D09DF-7EB9-4C9A-ABB1-B18D54E51300}"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4DC9B-3604-4435-A633-A95F14AB5917}" type="slidenum">
              <a:rPr lang="en-US" smtClean="0"/>
              <a:t>‹#›</a:t>
            </a:fld>
            <a:endParaRPr lang="en-US"/>
          </a:p>
        </p:txBody>
      </p:sp>
    </p:spTree>
    <p:extLst>
      <p:ext uri="{BB962C8B-B14F-4D97-AF65-F5344CB8AC3E}">
        <p14:creationId xmlns:p14="http://schemas.microsoft.com/office/powerpoint/2010/main" val="854940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6D09DF-7EB9-4C9A-ABB1-B18D54E51300}"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4DC9B-3604-4435-A633-A95F14AB591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77315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6D09DF-7EB9-4C9A-ABB1-B18D54E51300}"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4DC9B-3604-4435-A633-A95F14AB5917}" type="slidenum">
              <a:rPr lang="en-US" smtClean="0"/>
              <a:t>‹#›</a:t>
            </a:fld>
            <a:endParaRPr lang="en-US"/>
          </a:p>
        </p:txBody>
      </p:sp>
    </p:spTree>
    <p:extLst>
      <p:ext uri="{BB962C8B-B14F-4D97-AF65-F5344CB8AC3E}">
        <p14:creationId xmlns:p14="http://schemas.microsoft.com/office/powerpoint/2010/main" val="2678083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6D09DF-7EB9-4C9A-ABB1-B18D54E51300}"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4DC9B-3604-4435-A633-A95F14AB591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30976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6D09DF-7EB9-4C9A-ABB1-B18D54E51300}"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4DC9B-3604-4435-A633-A95F14AB5917}" type="slidenum">
              <a:rPr lang="en-US" smtClean="0"/>
              <a:t>‹#›</a:t>
            </a:fld>
            <a:endParaRPr lang="en-US"/>
          </a:p>
        </p:txBody>
      </p:sp>
    </p:spTree>
    <p:extLst>
      <p:ext uri="{BB962C8B-B14F-4D97-AF65-F5344CB8AC3E}">
        <p14:creationId xmlns:p14="http://schemas.microsoft.com/office/powerpoint/2010/main" val="244633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6D09DF-7EB9-4C9A-ABB1-B18D54E51300}"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4DC9B-3604-4435-A633-A95F14AB5917}" type="slidenum">
              <a:rPr lang="en-US" smtClean="0"/>
              <a:t>‹#›</a:t>
            </a:fld>
            <a:endParaRPr lang="en-US"/>
          </a:p>
        </p:txBody>
      </p:sp>
    </p:spTree>
    <p:extLst>
      <p:ext uri="{BB962C8B-B14F-4D97-AF65-F5344CB8AC3E}">
        <p14:creationId xmlns:p14="http://schemas.microsoft.com/office/powerpoint/2010/main" val="187640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6D09DF-7EB9-4C9A-ABB1-B18D54E51300}"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4DC9B-3604-4435-A633-A95F14AB5917}" type="slidenum">
              <a:rPr lang="en-US" smtClean="0"/>
              <a:t>‹#›</a:t>
            </a:fld>
            <a:endParaRPr lang="en-US"/>
          </a:p>
        </p:txBody>
      </p:sp>
    </p:spTree>
    <p:extLst>
      <p:ext uri="{BB962C8B-B14F-4D97-AF65-F5344CB8AC3E}">
        <p14:creationId xmlns:p14="http://schemas.microsoft.com/office/powerpoint/2010/main" val="4161219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6D09DF-7EB9-4C9A-ABB1-B18D54E51300}"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4DC9B-3604-4435-A633-A95F14AB5917}" type="slidenum">
              <a:rPr lang="en-US" smtClean="0"/>
              <a:t>‹#›</a:t>
            </a:fld>
            <a:endParaRPr lang="en-US"/>
          </a:p>
        </p:txBody>
      </p:sp>
    </p:spTree>
    <p:extLst>
      <p:ext uri="{BB962C8B-B14F-4D97-AF65-F5344CB8AC3E}">
        <p14:creationId xmlns:p14="http://schemas.microsoft.com/office/powerpoint/2010/main" val="2970670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6D09DF-7EB9-4C9A-ABB1-B18D54E51300}"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4DC9B-3604-4435-A633-A95F14AB5917}" type="slidenum">
              <a:rPr lang="en-US" smtClean="0"/>
              <a:t>‹#›</a:t>
            </a:fld>
            <a:endParaRPr lang="en-US"/>
          </a:p>
        </p:txBody>
      </p:sp>
    </p:spTree>
    <p:extLst>
      <p:ext uri="{BB962C8B-B14F-4D97-AF65-F5344CB8AC3E}">
        <p14:creationId xmlns:p14="http://schemas.microsoft.com/office/powerpoint/2010/main" val="4152102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6D09DF-7EB9-4C9A-ABB1-B18D54E51300}" type="datetimeFigureOut">
              <a:rPr lang="en-US" smtClean="0"/>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4DC9B-3604-4435-A633-A95F14AB5917}" type="slidenum">
              <a:rPr lang="en-US" smtClean="0"/>
              <a:t>‹#›</a:t>
            </a:fld>
            <a:endParaRPr lang="en-US"/>
          </a:p>
        </p:txBody>
      </p:sp>
    </p:spTree>
    <p:extLst>
      <p:ext uri="{BB962C8B-B14F-4D97-AF65-F5344CB8AC3E}">
        <p14:creationId xmlns:p14="http://schemas.microsoft.com/office/powerpoint/2010/main" val="1873540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6D09DF-7EB9-4C9A-ABB1-B18D54E51300}" type="datetimeFigureOut">
              <a:rPr lang="en-US" smtClean="0"/>
              <a:t>11/25/2021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44DC9B-3604-4435-A633-A95F14AB5917}" type="slidenum">
              <a:rPr lang="en-US" smtClean="0"/>
              <a:t>‹#›</a:t>
            </a:fld>
            <a:endParaRPr lang="en-US"/>
          </a:p>
        </p:txBody>
      </p:sp>
    </p:spTree>
    <p:extLst>
      <p:ext uri="{BB962C8B-B14F-4D97-AF65-F5344CB8AC3E}">
        <p14:creationId xmlns:p14="http://schemas.microsoft.com/office/powerpoint/2010/main" val="1437959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6D09DF-7EB9-4C9A-ABB1-B18D54E51300}" type="datetimeFigureOut">
              <a:rPr lang="en-US" smtClean="0"/>
              <a:t>11/25/2021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44DC9B-3604-4435-A633-A95F14AB5917}" type="slidenum">
              <a:rPr lang="en-US" smtClean="0"/>
              <a:t>‹#›</a:t>
            </a:fld>
            <a:endParaRPr lang="en-US"/>
          </a:p>
        </p:txBody>
      </p:sp>
    </p:spTree>
    <p:extLst>
      <p:ext uri="{BB962C8B-B14F-4D97-AF65-F5344CB8AC3E}">
        <p14:creationId xmlns:p14="http://schemas.microsoft.com/office/powerpoint/2010/main" val="3598879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6D09DF-7EB9-4C9A-ABB1-B18D54E51300}" type="datetimeFigureOut">
              <a:rPr lang="en-US" smtClean="0"/>
              <a:t>11/25/2021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44DC9B-3604-4435-A633-A95F14AB5917}" type="slidenum">
              <a:rPr lang="en-US" smtClean="0"/>
              <a:t>‹#›</a:t>
            </a:fld>
            <a:endParaRPr lang="en-US"/>
          </a:p>
        </p:txBody>
      </p:sp>
    </p:spTree>
    <p:extLst>
      <p:ext uri="{BB962C8B-B14F-4D97-AF65-F5344CB8AC3E}">
        <p14:creationId xmlns:p14="http://schemas.microsoft.com/office/powerpoint/2010/main" val="2057478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6D09DF-7EB9-4C9A-ABB1-B18D54E51300}" type="datetimeFigureOut">
              <a:rPr lang="en-US" smtClean="0"/>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4DC9B-3604-4435-A633-A95F14AB5917}" type="slidenum">
              <a:rPr lang="en-US" smtClean="0"/>
              <a:t>‹#›</a:t>
            </a:fld>
            <a:endParaRPr lang="en-US"/>
          </a:p>
        </p:txBody>
      </p:sp>
    </p:spTree>
    <p:extLst>
      <p:ext uri="{BB962C8B-B14F-4D97-AF65-F5344CB8AC3E}">
        <p14:creationId xmlns:p14="http://schemas.microsoft.com/office/powerpoint/2010/main" val="164248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6D09DF-7EB9-4C9A-ABB1-B18D54E51300}" type="datetimeFigureOut">
              <a:rPr lang="en-US" smtClean="0"/>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4DC9B-3604-4435-A633-A95F14AB5917}" type="slidenum">
              <a:rPr lang="en-US" smtClean="0"/>
              <a:t>‹#›</a:t>
            </a:fld>
            <a:endParaRPr lang="en-US"/>
          </a:p>
        </p:txBody>
      </p:sp>
    </p:spTree>
    <p:extLst>
      <p:ext uri="{BB962C8B-B14F-4D97-AF65-F5344CB8AC3E}">
        <p14:creationId xmlns:p14="http://schemas.microsoft.com/office/powerpoint/2010/main" val="3921887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96D09DF-7EB9-4C9A-ABB1-B18D54E51300}" type="datetimeFigureOut">
              <a:rPr lang="en-US" smtClean="0"/>
              <a:t>11/25/2021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744DC9B-3604-4435-A633-A95F14AB5917}" type="slidenum">
              <a:rPr lang="en-US" smtClean="0"/>
              <a:t>‹#›</a:t>
            </a:fld>
            <a:endParaRPr lang="en-US"/>
          </a:p>
        </p:txBody>
      </p:sp>
    </p:spTree>
    <p:extLst>
      <p:ext uri="{BB962C8B-B14F-4D97-AF65-F5344CB8AC3E}">
        <p14:creationId xmlns:p14="http://schemas.microsoft.com/office/powerpoint/2010/main" val="2314893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image" Target="../media/image5.emf"/><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8.emf"/><Relationship Id="rId4" Type="http://schemas.openxmlformats.org/officeDocument/2006/relationships/image" Target="../media/image17.emf"/></Relationships>
</file>

<file path=ppt/slides/_rels/slide1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5.emf"/></Relationships>
</file>

<file path=ppt/slides/_rels/slide1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 Id="rId5" Type="http://schemas.openxmlformats.org/officeDocument/2006/relationships/image" Target="../media/image27.emf"/><Relationship Id="rId4" Type="http://schemas.openxmlformats.org/officeDocument/2006/relationships/image" Target="../media/image26.emf"/></Relationships>
</file>

<file path=ppt/slides/_rels/slide2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 Id="rId5" Type="http://schemas.openxmlformats.org/officeDocument/2006/relationships/image" Target="../media/image31.emf"/><Relationship Id="rId4" Type="http://schemas.openxmlformats.org/officeDocument/2006/relationships/image" Target="../media/image30.emf"/></Relationships>
</file>

<file path=ppt/slides/_rels/slide2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fa-IR" dirty="0"/>
              <a:t>فصل پنجم</a:t>
            </a:r>
            <a:endParaRPr lang="en-US" dirty="0"/>
          </a:p>
        </p:txBody>
      </p:sp>
      <p:sp>
        <p:nvSpPr>
          <p:cNvPr id="3" name="Subtitle 2"/>
          <p:cNvSpPr>
            <a:spLocks noGrp="1"/>
          </p:cNvSpPr>
          <p:nvPr>
            <p:ph type="subTitle" idx="1"/>
          </p:nvPr>
        </p:nvSpPr>
        <p:spPr/>
        <p:txBody>
          <a:bodyPr/>
          <a:lstStyle/>
          <a:p>
            <a:pPr algn="ctr" rtl="1"/>
            <a:r>
              <a:rPr lang="fa-IR" dirty="0"/>
              <a:t>متغیرهای زبانی و قواعد اگر آنگاه فازی</a:t>
            </a:r>
            <a:endParaRPr lang="en-US" dirty="0"/>
          </a:p>
        </p:txBody>
      </p:sp>
    </p:spTree>
    <p:extLst>
      <p:ext uri="{BB962C8B-B14F-4D97-AF65-F5344CB8AC3E}">
        <p14:creationId xmlns:p14="http://schemas.microsoft.com/office/powerpoint/2010/main" val="2912263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t>گزاره های فازی (</a:t>
            </a:r>
            <a:r>
              <a:rPr lang="en-US" dirty="0"/>
              <a:t>Fuzzy Proposition</a:t>
            </a:r>
            <a:r>
              <a:rPr lang="fa-IR" dirty="0"/>
              <a:t>)</a:t>
            </a:r>
            <a:endParaRPr lang="en-US" dirty="0"/>
          </a:p>
        </p:txBody>
      </p:sp>
      <p:sp>
        <p:nvSpPr>
          <p:cNvPr id="3" name="Content Placeholder 2"/>
          <p:cNvSpPr>
            <a:spLocks noGrp="1"/>
          </p:cNvSpPr>
          <p:nvPr>
            <p:ph idx="1"/>
          </p:nvPr>
        </p:nvSpPr>
        <p:spPr/>
        <p:txBody>
          <a:bodyPr>
            <a:normAutofit/>
          </a:bodyPr>
          <a:lstStyle/>
          <a:p>
            <a:pPr algn="r" rtl="1"/>
            <a:r>
              <a:rPr lang="fa-IR" dirty="0"/>
              <a:t>فرض کنید </a:t>
            </a:r>
            <a:r>
              <a:rPr lang="en-US" dirty="0"/>
              <a:t>x</a:t>
            </a:r>
            <a:r>
              <a:rPr lang="fa-IR" dirty="0"/>
              <a:t> یک متغیر زبانی و </a:t>
            </a:r>
            <a:r>
              <a:rPr lang="en-US" dirty="0"/>
              <a:t>A</a:t>
            </a:r>
            <a:r>
              <a:rPr lang="fa-IR" dirty="0"/>
              <a:t> مقدار زبانی متغیر </a:t>
            </a:r>
            <a:r>
              <a:rPr lang="en-US" dirty="0"/>
              <a:t>x</a:t>
            </a:r>
            <a:r>
              <a:rPr lang="fa-IR" dirty="0"/>
              <a:t> است (</a:t>
            </a:r>
            <a:r>
              <a:rPr lang="en-US" dirty="0"/>
              <a:t>A</a:t>
            </a:r>
            <a:r>
              <a:rPr lang="fa-IR" dirty="0"/>
              <a:t> یک مجموعه فازی تعریف شده در دامنه تعریف </a:t>
            </a:r>
            <a:r>
              <a:rPr lang="en-US" dirty="0"/>
              <a:t>x</a:t>
            </a:r>
            <a:r>
              <a:rPr lang="fa-IR" dirty="0"/>
              <a:t> میباشد)</a:t>
            </a:r>
          </a:p>
          <a:p>
            <a:pPr algn="r" rtl="1"/>
            <a:r>
              <a:rPr lang="fa-IR" dirty="0"/>
              <a:t>گزاره های فازی</a:t>
            </a:r>
          </a:p>
          <a:p>
            <a:pPr lvl="1" algn="r" rtl="1"/>
            <a:r>
              <a:rPr lang="fa-IR" dirty="0"/>
              <a:t>ساده      </a:t>
            </a:r>
            <a:r>
              <a:rPr lang="en-US" dirty="0"/>
              <a:t>x is A</a:t>
            </a:r>
            <a:r>
              <a:rPr lang="fa-IR" dirty="0"/>
              <a:t>   (دمای هوا سرد است، قد علی بلند است)</a:t>
            </a:r>
          </a:p>
          <a:p>
            <a:pPr lvl="1" algn="r" rtl="1"/>
            <a:r>
              <a:rPr lang="fa-IR" dirty="0"/>
              <a:t>مرکب     </a:t>
            </a:r>
            <a:r>
              <a:rPr lang="en-US" dirty="0"/>
              <a:t>x is A or y is M</a:t>
            </a:r>
            <a:r>
              <a:rPr lang="fa-IR" dirty="0"/>
              <a:t>  (یک گزاره فازی مرکب، ترکیبی از گزاره های فازی ساده با استفاده از اتصال دهنده های «و – یا - نه» است). که نشان دهنده ی اشتراک فازی، اجتماع فازی و مکمل فازی است، میباشد.</a:t>
            </a:r>
          </a:p>
          <a:p>
            <a:pPr algn="r" rtl="1"/>
            <a:r>
              <a:rPr lang="fa-IR" b="1" dirty="0"/>
              <a:t>درجه ی درستی گزاره </a:t>
            </a:r>
            <a:r>
              <a:rPr lang="en-US" b="1" dirty="0"/>
              <a:t>x is A</a:t>
            </a:r>
            <a:r>
              <a:rPr lang="fa-IR" b="1" dirty="0"/>
              <a:t> = </a:t>
            </a:r>
            <a:r>
              <a:rPr lang="en-US" b="1" dirty="0"/>
              <a:t>µ</a:t>
            </a:r>
            <a:r>
              <a:rPr lang="en-US" b="1" baseline="-25000" dirty="0"/>
              <a:t>A</a:t>
            </a:r>
            <a:r>
              <a:rPr lang="en-US" b="1" dirty="0"/>
              <a:t>(x)</a:t>
            </a:r>
            <a:endParaRPr lang="fa-IR" b="1" dirty="0"/>
          </a:p>
          <a:p>
            <a:pPr algn="r" rtl="1"/>
            <a:endParaRPr lang="en-US" dirty="0"/>
          </a:p>
          <a:p>
            <a:pPr algn="r" rtl="1"/>
            <a:r>
              <a:rPr lang="fa-IR" dirty="0"/>
              <a:t>عبارت های فازی مرکب باید به عنوان روابط فازی در نظر گرفته شوند.</a:t>
            </a:r>
          </a:p>
          <a:p>
            <a:pPr algn="r" rtl="1"/>
            <a:r>
              <a:rPr lang="fa-IR" dirty="0"/>
              <a:t>چگونه میتوان توابع تعلق این روابط فازی را معین نمود؟</a:t>
            </a:r>
          </a:p>
        </p:txBody>
      </p:sp>
    </p:spTree>
    <p:extLst>
      <p:ext uri="{BB962C8B-B14F-4D97-AF65-F5344CB8AC3E}">
        <p14:creationId xmlns:p14="http://schemas.microsoft.com/office/powerpoint/2010/main" val="2470059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t>توابع عضویت برای گزاره های فازی</a:t>
            </a:r>
            <a:endParaRPr lang="en-US" dirty="0"/>
          </a:p>
        </p:txBody>
      </p:sp>
      <p:sp>
        <p:nvSpPr>
          <p:cNvPr id="3" name="Content Placeholder 2"/>
          <p:cNvSpPr>
            <a:spLocks noGrp="1"/>
          </p:cNvSpPr>
          <p:nvPr>
            <p:ph idx="1"/>
          </p:nvPr>
        </p:nvSpPr>
        <p:spPr/>
        <p:txBody>
          <a:bodyPr>
            <a:normAutofit fontScale="92500" lnSpcReduction="20000"/>
          </a:bodyPr>
          <a:lstStyle/>
          <a:p>
            <a:pPr algn="r" rtl="1"/>
            <a:r>
              <a:rPr lang="fa-IR" dirty="0"/>
              <a:t>فرض کنید </a:t>
            </a:r>
            <a:r>
              <a:rPr lang="en-US" dirty="0"/>
              <a:t>x</a:t>
            </a:r>
            <a:r>
              <a:rPr lang="fa-IR" dirty="0"/>
              <a:t> و </a:t>
            </a:r>
            <a:r>
              <a:rPr lang="en-US" dirty="0"/>
              <a:t>y</a:t>
            </a:r>
            <a:r>
              <a:rPr lang="fa-IR" dirty="0"/>
              <a:t> متغیرهای زبانی در دامنه های فیزیکی </a:t>
            </a:r>
            <a:r>
              <a:rPr lang="en-US" dirty="0"/>
              <a:t>U</a:t>
            </a:r>
            <a:r>
              <a:rPr lang="fa-IR" dirty="0"/>
              <a:t> و </a:t>
            </a:r>
            <a:r>
              <a:rPr lang="en-US" dirty="0"/>
              <a:t>V</a:t>
            </a:r>
            <a:r>
              <a:rPr lang="fa-IR" dirty="0"/>
              <a:t> و </a:t>
            </a:r>
            <a:r>
              <a:rPr lang="en-US" dirty="0"/>
              <a:t>A</a:t>
            </a:r>
            <a:r>
              <a:rPr lang="fa-IR" dirty="0"/>
              <a:t> و </a:t>
            </a:r>
            <a:r>
              <a:rPr lang="en-US" dirty="0"/>
              <a:t>B</a:t>
            </a:r>
            <a:r>
              <a:rPr lang="fa-IR" dirty="0"/>
              <a:t> دو مجموعه فازی در </a:t>
            </a:r>
            <a:r>
              <a:rPr lang="en-US" dirty="0"/>
              <a:t>U</a:t>
            </a:r>
            <a:r>
              <a:rPr lang="fa-IR" dirty="0"/>
              <a:t> و </a:t>
            </a:r>
            <a:r>
              <a:rPr lang="en-US" dirty="0"/>
              <a:t>V</a:t>
            </a:r>
            <a:r>
              <a:rPr lang="fa-IR" dirty="0"/>
              <a:t> باشند. </a:t>
            </a:r>
          </a:p>
          <a:p>
            <a:pPr algn="r" rtl="1"/>
            <a:r>
              <a:rPr lang="fa-IR" dirty="0"/>
              <a:t>برای رابطه </a:t>
            </a:r>
            <a:r>
              <a:rPr lang="en-US" dirty="0"/>
              <a:t>and</a:t>
            </a:r>
            <a:r>
              <a:rPr lang="fa-IR" dirty="0"/>
              <a:t> از اشتراک فازی استفاده کنید</a:t>
            </a:r>
          </a:p>
          <a:p>
            <a:pPr algn="l"/>
            <a:endParaRPr lang="fa-IR" dirty="0"/>
          </a:p>
          <a:p>
            <a:pPr algn="r" rtl="1"/>
            <a:endParaRPr lang="en-US" dirty="0"/>
          </a:p>
          <a:p>
            <a:pPr algn="r" rtl="1"/>
            <a:endParaRPr lang="en-US" dirty="0"/>
          </a:p>
          <a:p>
            <a:pPr algn="r" rtl="1"/>
            <a:r>
              <a:rPr lang="fa-IR" dirty="0"/>
              <a:t>برای رابطه </a:t>
            </a:r>
            <a:r>
              <a:rPr lang="en-US" dirty="0"/>
              <a:t>or</a:t>
            </a:r>
            <a:r>
              <a:rPr lang="fa-IR" dirty="0"/>
              <a:t> از اجتماع  فازی استفاده کنید</a:t>
            </a:r>
          </a:p>
          <a:p>
            <a:pPr algn="r" rtl="1"/>
            <a:endParaRPr lang="en-US" dirty="0"/>
          </a:p>
          <a:p>
            <a:pPr algn="r" rtl="1"/>
            <a:endParaRPr lang="en-US" dirty="0"/>
          </a:p>
          <a:p>
            <a:pPr algn="r" rtl="1"/>
            <a:endParaRPr lang="fa-IR" dirty="0"/>
          </a:p>
          <a:p>
            <a:pPr algn="r" rtl="1"/>
            <a:endParaRPr lang="en-US" dirty="0"/>
          </a:p>
          <a:p>
            <a:pPr algn="r" rtl="1"/>
            <a:r>
              <a:rPr lang="fa-IR" dirty="0"/>
              <a:t>برای رابطه </a:t>
            </a:r>
            <a:r>
              <a:rPr lang="en-US" dirty="0"/>
              <a:t>not</a:t>
            </a:r>
            <a:r>
              <a:rPr lang="fa-IR" dirty="0"/>
              <a:t> از مکملهای فازی استفاده کنید</a:t>
            </a:r>
            <a:endParaRPr lang="en-US" dirty="0"/>
          </a:p>
          <a:p>
            <a:pPr algn="r" rtl="1"/>
            <a:endParaRPr lang="fa-IR" dirty="0"/>
          </a:p>
          <a:p>
            <a:pPr algn="r" rtl="1"/>
            <a:endParaRPr lang="en-US" dirty="0"/>
          </a:p>
        </p:txBody>
      </p:sp>
      <p:pic>
        <p:nvPicPr>
          <p:cNvPr id="4" name="Picture 3"/>
          <p:cNvPicPr>
            <a:picLocks noChangeAspect="1"/>
          </p:cNvPicPr>
          <p:nvPr/>
        </p:nvPicPr>
        <p:blipFill>
          <a:blip r:embed="rId2"/>
          <a:stretch>
            <a:fillRect/>
          </a:stretch>
        </p:blipFill>
        <p:spPr>
          <a:xfrm>
            <a:off x="1315604" y="3087351"/>
            <a:ext cx="2540557" cy="482719"/>
          </a:xfrm>
          <a:prstGeom prst="rect">
            <a:avLst/>
          </a:prstGeom>
        </p:spPr>
      </p:pic>
      <p:pic>
        <p:nvPicPr>
          <p:cNvPr id="5" name="Picture 4"/>
          <p:cNvPicPr>
            <a:picLocks noChangeAspect="1"/>
          </p:cNvPicPr>
          <p:nvPr/>
        </p:nvPicPr>
        <p:blipFill>
          <a:blip r:embed="rId3"/>
          <a:stretch>
            <a:fillRect/>
          </a:stretch>
        </p:blipFill>
        <p:spPr>
          <a:xfrm>
            <a:off x="4261850" y="3079484"/>
            <a:ext cx="3963268" cy="520828"/>
          </a:xfrm>
          <a:prstGeom prst="rect">
            <a:avLst/>
          </a:prstGeom>
        </p:spPr>
      </p:pic>
      <p:pic>
        <p:nvPicPr>
          <p:cNvPr id="6" name="Picture 5"/>
          <p:cNvPicPr>
            <a:picLocks noChangeAspect="1"/>
          </p:cNvPicPr>
          <p:nvPr/>
        </p:nvPicPr>
        <p:blipFill>
          <a:blip r:embed="rId4"/>
          <a:stretch>
            <a:fillRect/>
          </a:stretch>
        </p:blipFill>
        <p:spPr>
          <a:xfrm>
            <a:off x="1366415" y="3546775"/>
            <a:ext cx="4979491" cy="495422"/>
          </a:xfrm>
          <a:prstGeom prst="rect">
            <a:avLst/>
          </a:prstGeom>
        </p:spPr>
      </p:pic>
      <p:pic>
        <p:nvPicPr>
          <p:cNvPr id="7" name="Picture 6"/>
          <p:cNvPicPr>
            <a:picLocks noChangeAspect="1"/>
          </p:cNvPicPr>
          <p:nvPr/>
        </p:nvPicPr>
        <p:blipFill>
          <a:blip r:embed="rId5"/>
          <a:stretch>
            <a:fillRect/>
          </a:stretch>
        </p:blipFill>
        <p:spPr>
          <a:xfrm>
            <a:off x="1315604" y="4565366"/>
            <a:ext cx="2337312" cy="444609"/>
          </a:xfrm>
          <a:prstGeom prst="rect">
            <a:avLst/>
          </a:prstGeom>
        </p:spPr>
      </p:pic>
      <p:pic>
        <p:nvPicPr>
          <p:cNvPr id="8" name="Picture 7"/>
          <p:cNvPicPr>
            <a:picLocks noChangeAspect="1"/>
          </p:cNvPicPr>
          <p:nvPr/>
        </p:nvPicPr>
        <p:blipFill>
          <a:blip r:embed="rId6"/>
          <a:stretch>
            <a:fillRect/>
          </a:stretch>
        </p:blipFill>
        <p:spPr>
          <a:xfrm>
            <a:off x="3856160" y="4565366"/>
            <a:ext cx="3963268" cy="558938"/>
          </a:xfrm>
          <a:prstGeom prst="rect">
            <a:avLst/>
          </a:prstGeom>
        </p:spPr>
      </p:pic>
      <p:pic>
        <p:nvPicPr>
          <p:cNvPr id="9" name="Picture 8"/>
          <p:cNvPicPr>
            <a:picLocks noChangeAspect="1"/>
          </p:cNvPicPr>
          <p:nvPr/>
        </p:nvPicPr>
        <p:blipFill>
          <a:blip r:embed="rId7"/>
          <a:stretch>
            <a:fillRect/>
          </a:stretch>
        </p:blipFill>
        <p:spPr>
          <a:xfrm>
            <a:off x="1417226" y="5032543"/>
            <a:ext cx="4928680" cy="660563"/>
          </a:xfrm>
          <a:prstGeom prst="rect">
            <a:avLst/>
          </a:prstGeom>
        </p:spPr>
      </p:pic>
    </p:spTree>
    <p:extLst>
      <p:ext uri="{BB962C8B-B14F-4D97-AF65-F5344CB8AC3E}">
        <p14:creationId xmlns:p14="http://schemas.microsoft.com/office/powerpoint/2010/main" val="3759114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t>توابع عضویت برای گزاره های فازی</a:t>
            </a:r>
            <a:endParaRPr lang="en-US" dirty="0"/>
          </a:p>
        </p:txBody>
      </p:sp>
      <p:pic>
        <p:nvPicPr>
          <p:cNvPr id="4" name="Content Placeholder 3"/>
          <p:cNvPicPr>
            <a:picLocks noGrp="1" noChangeAspect="1"/>
          </p:cNvPicPr>
          <p:nvPr>
            <p:ph idx="1"/>
          </p:nvPr>
        </p:nvPicPr>
        <p:blipFill>
          <a:blip r:embed="rId2"/>
          <a:stretch>
            <a:fillRect/>
          </a:stretch>
        </p:blipFill>
        <p:spPr>
          <a:xfrm>
            <a:off x="1666829" y="2052031"/>
            <a:ext cx="5792469" cy="558938"/>
          </a:xfrm>
          <a:prstGeom prst="rect">
            <a:avLst/>
          </a:prstGeom>
        </p:spPr>
      </p:pic>
      <p:pic>
        <p:nvPicPr>
          <p:cNvPr id="5" name="Picture 4"/>
          <p:cNvPicPr>
            <a:picLocks noChangeAspect="1"/>
          </p:cNvPicPr>
          <p:nvPr/>
        </p:nvPicPr>
        <p:blipFill>
          <a:blip r:embed="rId3"/>
          <a:stretch>
            <a:fillRect/>
          </a:stretch>
        </p:blipFill>
        <p:spPr>
          <a:xfrm>
            <a:off x="1647538" y="3193992"/>
            <a:ext cx="6656259" cy="470016"/>
          </a:xfrm>
          <a:prstGeom prst="rect">
            <a:avLst/>
          </a:prstGeom>
        </p:spPr>
      </p:pic>
    </p:spTree>
    <p:extLst>
      <p:ext uri="{BB962C8B-B14F-4D97-AF65-F5344CB8AC3E}">
        <p14:creationId xmlns:p14="http://schemas.microsoft.com/office/powerpoint/2010/main" val="48754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t>قواعد اگر-آنگاه فازی</a:t>
            </a:r>
            <a:endParaRPr lang="en-US" dirty="0"/>
          </a:p>
        </p:txBody>
      </p:sp>
      <p:sp>
        <p:nvSpPr>
          <p:cNvPr id="3" name="Content Placeholder 2"/>
          <p:cNvSpPr>
            <a:spLocks noGrp="1"/>
          </p:cNvSpPr>
          <p:nvPr>
            <p:ph idx="1"/>
          </p:nvPr>
        </p:nvSpPr>
        <p:spPr/>
        <p:txBody>
          <a:bodyPr/>
          <a:lstStyle/>
          <a:p>
            <a:pPr algn="r" rtl="1"/>
            <a:r>
              <a:rPr lang="fa-IR" dirty="0"/>
              <a:t>در سیستمهای فازی، دانش بشری به شکل قواعد اگر – آنگاه فازی نشان داده میشوند.</a:t>
            </a:r>
          </a:p>
          <a:p>
            <a:pPr algn="r" rtl="1"/>
            <a:r>
              <a:rPr lang="fa-IR" dirty="0"/>
              <a:t>یک قاعده اگر – آنگاه فازی یک گزاره شرطی بدین شکل میباشد.</a:t>
            </a:r>
          </a:p>
          <a:p>
            <a:pPr lvl="1" algn="r" rtl="1"/>
            <a:r>
              <a:rPr lang="fa-IR" dirty="0"/>
              <a:t>    اگر &lt;گزاره فازی&gt; آنگاه &lt;گزاره فازی&gt;</a:t>
            </a:r>
          </a:p>
          <a:p>
            <a:pPr algn="r" rtl="1"/>
            <a:endParaRPr lang="en-US" dirty="0"/>
          </a:p>
        </p:txBody>
      </p:sp>
    </p:spTree>
    <p:extLst>
      <p:ext uri="{BB962C8B-B14F-4D97-AF65-F5344CB8AC3E}">
        <p14:creationId xmlns:p14="http://schemas.microsoft.com/office/powerpoint/2010/main" val="1820459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t>تفسیر قواعد اگر-آنگاه فازی</a:t>
            </a:r>
            <a:endParaRPr lang="en-US" dirty="0"/>
          </a:p>
        </p:txBody>
      </p:sp>
      <p:sp>
        <p:nvSpPr>
          <p:cNvPr id="3" name="Content Placeholder 2"/>
          <p:cNvSpPr>
            <a:spLocks noGrp="1"/>
          </p:cNvSpPr>
          <p:nvPr>
            <p:ph idx="1"/>
          </p:nvPr>
        </p:nvSpPr>
        <p:spPr/>
        <p:txBody>
          <a:bodyPr/>
          <a:lstStyle/>
          <a:p>
            <a:pPr algn="r" rtl="1"/>
            <a:r>
              <a:rPr lang="fa-IR" dirty="0"/>
              <a:t>در ریاضیات کلاسیک عبارت اگر </a:t>
            </a:r>
            <a:r>
              <a:rPr lang="en-US" dirty="0"/>
              <a:t>p</a:t>
            </a:r>
            <a:r>
              <a:rPr lang="fa-IR" dirty="0"/>
              <a:t> آنگاه </a:t>
            </a:r>
            <a:r>
              <a:rPr lang="en-US" dirty="0"/>
              <a:t>q</a:t>
            </a:r>
            <a:r>
              <a:rPr lang="fa-IR" dirty="0"/>
              <a:t> به صورت </a:t>
            </a:r>
            <a:r>
              <a:rPr lang="en-US" dirty="0"/>
              <a:t>p-&gt;q</a:t>
            </a:r>
            <a:r>
              <a:rPr lang="fa-IR" dirty="0"/>
              <a:t> نوشته میشود</a:t>
            </a:r>
          </a:p>
          <a:p>
            <a:pPr algn="r" rtl="1"/>
            <a:r>
              <a:rPr lang="en-US" dirty="0"/>
              <a:t>p</a:t>
            </a:r>
            <a:r>
              <a:rPr lang="fa-IR" dirty="0"/>
              <a:t> و </a:t>
            </a:r>
            <a:r>
              <a:rPr lang="en-US" dirty="0"/>
              <a:t>q</a:t>
            </a:r>
            <a:r>
              <a:rPr lang="fa-IR" dirty="0"/>
              <a:t> متغیرهایی هستند که فقط دو مقدار </a:t>
            </a:r>
            <a:r>
              <a:rPr lang="en-US" dirty="0"/>
              <a:t>True</a:t>
            </a:r>
            <a:r>
              <a:rPr lang="fa-IR" dirty="0"/>
              <a:t> یا </a:t>
            </a:r>
            <a:r>
              <a:rPr lang="en-US" dirty="0"/>
              <a:t>False</a:t>
            </a:r>
            <a:r>
              <a:rPr lang="fa-IR" dirty="0"/>
              <a:t> میپذیرند.</a:t>
            </a:r>
          </a:p>
          <a:p>
            <a:pPr algn="r" rtl="1"/>
            <a:r>
              <a:rPr lang="fa-IR" dirty="0"/>
              <a:t>عملگر استلزام </a:t>
            </a:r>
            <a:r>
              <a:rPr lang="en-US" dirty="0"/>
              <a:t>-&gt;</a:t>
            </a:r>
            <a:r>
              <a:rPr lang="fa-IR" dirty="0"/>
              <a:t> مطابق جدول زیر تعریف میشود</a:t>
            </a:r>
          </a:p>
          <a:p>
            <a:pPr algn="r" rtl="1"/>
            <a:endParaRPr lang="en-US" dirty="0"/>
          </a:p>
        </p:txBody>
      </p:sp>
      <p:pic>
        <p:nvPicPr>
          <p:cNvPr id="4" name="Picture 3"/>
          <p:cNvPicPr>
            <a:picLocks noChangeAspect="1"/>
          </p:cNvPicPr>
          <p:nvPr/>
        </p:nvPicPr>
        <p:blipFill>
          <a:blip r:embed="rId2"/>
          <a:stretch>
            <a:fillRect/>
          </a:stretch>
        </p:blipFill>
        <p:spPr>
          <a:xfrm>
            <a:off x="3480185" y="3576955"/>
            <a:ext cx="3963268" cy="2464407"/>
          </a:xfrm>
          <a:prstGeom prst="rect">
            <a:avLst/>
          </a:prstGeom>
        </p:spPr>
      </p:pic>
    </p:spTree>
    <p:extLst>
      <p:ext uri="{BB962C8B-B14F-4D97-AF65-F5344CB8AC3E}">
        <p14:creationId xmlns:p14="http://schemas.microsoft.com/office/powerpoint/2010/main" val="4250085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t>تفسیر قواعد اگر-آنگاه فازی</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r" rtl="1"/>
                <a:r>
                  <a:rPr lang="fa-IR" dirty="0"/>
                  <a:t>با توجه به جدول درستی </a:t>
                </a:r>
                <a:r>
                  <a:rPr lang="en-US" dirty="0"/>
                  <a:t>p-&gt;q</a:t>
                </a:r>
                <a:r>
                  <a:rPr lang="fa-IR" dirty="0"/>
                  <a:t> میتواند به دو صورت زیر تفسیر شود</a:t>
                </a:r>
              </a:p>
              <a:p>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𝑝</m:t>
                        </m:r>
                      </m:e>
                    </m:acc>
                    <m:r>
                      <a:rPr lang="en-US" i="1">
                        <a:latin typeface="Cambria Math" panose="02040503050406030204" pitchFamily="18" charset="0"/>
                      </a:rPr>
                      <m:t>∨</m:t>
                    </m:r>
                    <m:r>
                      <a:rPr lang="en-US" i="1">
                        <a:latin typeface="Cambria Math" panose="02040503050406030204" pitchFamily="18" charset="0"/>
                      </a:rPr>
                      <m:t>𝑞</m:t>
                    </m:r>
                  </m:oMath>
                </a14:m>
                <a:endParaRPr lang="en-US" dirty="0"/>
              </a:p>
              <a:p>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𝑞</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𝑝</m:t>
                        </m:r>
                      </m:e>
                    </m:acc>
                  </m:oMath>
                </a14:m>
                <a:endParaRPr lang="en-US" dirty="0"/>
              </a:p>
              <a:p>
                <a:pPr algn="r" rtl="1"/>
                <a:r>
                  <a:rPr lang="fa-IR" dirty="0"/>
                  <a:t>چون قواعد اگر-آنگاه فازی را میتوان با جایگزینی </a:t>
                </a:r>
                <a:r>
                  <a:rPr lang="en-US" dirty="0"/>
                  <a:t>p</a:t>
                </a:r>
                <a:r>
                  <a:rPr lang="fa-IR" dirty="0"/>
                  <a:t> و </a:t>
                </a:r>
                <a:r>
                  <a:rPr lang="en-US" dirty="0"/>
                  <a:t>q</a:t>
                </a:r>
                <a:r>
                  <a:rPr lang="fa-IR" dirty="0"/>
                  <a:t> با عبارتهای فازی در نظر گرفت، میتوان قواعد اگر-آنگاه فازی را با جایگزینی </a:t>
                </a:r>
                <a:r>
                  <a:rPr lang="en-US" baseline="30000" dirty="0"/>
                  <a:t>¯</a:t>
                </a:r>
                <a:r>
                  <a:rPr lang="fa-IR" dirty="0"/>
                  <a:t>، </a:t>
                </a:r>
                <a14:m>
                  <m:oMath xmlns:m="http://schemas.openxmlformats.org/officeDocument/2006/math">
                    <m:r>
                      <a:rPr lang="en-US" i="1">
                        <a:latin typeface="Cambria Math" panose="02040503050406030204" pitchFamily="18" charset="0"/>
                      </a:rPr>
                      <m:t>∧</m:t>
                    </m:r>
                  </m:oMath>
                </a14:m>
                <a:r>
                  <a:rPr lang="fa-IR" dirty="0"/>
                  <a:t> و </a:t>
                </a:r>
                <a14:m>
                  <m:oMath xmlns:m="http://schemas.openxmlformats.org/officeDocument/2006/math">
                    <m:r>
                      <a:rPr lang="en-US" i="1">
                        <a:latin typeface="Cambria Math" panose="02040503050406030204" pitchFamily="18" charset="0"/>
                      </a:rPr>
                      <m:t>∨</m:t>
                    </m:r>
                  </m:oMath>
                </a14:m>
                <a:r>
                  <a:rPr lang="fa-IR" dirty="0"/>
                  <a:t> با مکمل فازی، اشتراک فازی، و اجتماع فازی تفسیر نمود.</a:t>
                </a:r>
              </a:p>
              <a:p>
                <a:pPr algn="r" rtl="1"/>
                <a:r>
                  <a:rPr lang="fa-IR" dirty="0"/>
                  <a:t>عبارت شرطی به صورت </a:t>
                </a:r>
                <a:r>
                  <a:rPr lang="en-US" dirty="0"/>
                  <a:t>IF &lt;FP1&gt; THEN &lt;FP2&gt;</a:t>
                </a:r>
                <a:r>
                  <a:rPr lang="fa-IR" dirty="0"/>
                  <a:t> نوشته میشود که </a:t>
                </a:r>
                <a:r>
                  <a:rPr lang="en-US" dirty="0"/>
                  <a:t>FP1</a:t>
                </a:r>
                <a:r>
                  <a:rPr lang="fa-IR" dirty="0"/>
                  <a:t> یک رابطه فازی در </a:t>
                </a:r>
                <a:r>
                  <a:rPr lang="en-US" dirty="0"/>
                  <a:t>U=U</a:t>
                </a:r>
                <a:r>
                  <a:rPr lang="en-US" baseline="-25000" dirty="0"/>
                  <a:t>1</a:t>
                </a:r>
                <a:r>
                  <a:rPr lang="en-US" dirty="0"/>
                  <a:t>×…×U</a:t>
                </a:r>
                <a:r>
                  <a:rPr lang="en-US" baseline="-25000" dirty="0"/>
                  <a:t>n</a:t>
                </a:r>
                <a:r>
                  <a:rPr lang="fa-IR" baseline="-25000" dirty="0"/>
                  <a:t> </a:t>
                </a:r>
                <a:r>
                  <a:rPr lang="fa-IR" dirty="0"/>
                  <a:t>و </a:t>
                </a:r>
                <a:r>
                  <a:rPr lang="en-US" dirty="0"/>
                  <a:t>FP2</a:t>
                </a:r>
                <a:r>
                  <a:rPr lang="fa-IR" dirty="0"/>
                  <a:t> یک رایطه فازی در </a:t>
                </a:r>
                <a:r>
                  <a:rPr lang="en-US" dirty="0"/>
                  <a:t>V=V</a:t>
                </a:r>
                <a:r>
                  <a:rPr lang="en-US" baseline="-25000" dirty="0"/>
                  <a:t>1</a:t>
                </a:r>
                <a:r>
                  <a:rPr lang="en-US" dirty="0"/>
                  <a:t>×…×</a:t>
                </a:r>
                <a:r>
                  <a:rPr lang="en-US" dirty="0" err="1"/>
                  <a:t>V</a:t>
                </a:r>
                <a:r>
                  <a:rPr lang="en-US" baseline="-25000" dirty="0" err="1"/>
                  <a:t>n</a:t>
                </a:r>
                <a:r>
                  <a:rPr lang="fa-IR" dirty="0"/>
                  <a:t> هستند و </a:t>
                </a:r>
                <a:r>
                  <a:rPr lang="en-US" dirty="0"/>
                  <a:t>x</a:t>
                </a:r>
                <a:r>
                  <a:rPr lang="fa-IR" dirty="0"/>
                  <a:t> و </a:t>
                </a:r>
                <a:r>
                  <a:rPr lang="en-US" dirty="0"/>
                  <a:t>y</a:t>
                </a:r>
                <a:r>
                  <a:rPr lang="fa-IR" dirty="0"/>
                  <a:t> به ترتیب متغیرهای زبانی (بردارهایی) در </a:t>
                </a:r>
                <a:r>
                  <a:rPr lang="en-US" dirty="0"/>
                  <a:t>U</a:t>
                </a:r>
                <a:r>
                  <a:rPr lang="fa-IR" dirty="0"/>
                  <a:t> و </a:t>
                </a:r>
                <a:r>
                  <a:rPr lang="en-US" dirty="0"/>
                  <a:t>V</a:t>
                </a:r>
                <a:r>
                  <a:rPr lang="fa-IR" dirty="0"/>
                  <a:t> میباشند.</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09" t="-785" r="-284"/>
                </a:stretch>
              </a:blipFill>
            </p:spPr>
            <p:txBody>
              <a:bodyPr/>
              <a:lstStyle/>
              <a:p>
                <a:r>
                  <a:rPr lang="en-US">
                    <a:noFill/>
                  </a:rPr>
                  <a:t> </a:t>
                </a:r>
              </a:p>
            </p:txBody>
          </p:sp>
        </mc:Fallback>
      </mc:AlternateContent>
    </p:spTree>
    <p:extLst>
      <p:ext uri="{BB962C8B-B14F-4D97-AF65-F5344CB8AC3E}">
        <p14:creationId xmlns:p14="http://schemas.microsoft.com/office/powerpoint/2010/main" val="1117477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t>استلزام دنیس – رشر</a:t>
            </a:r>
            <a:br>
              <a:rPr lang="fa-IR" dirty="0"/>
            </a:br>
            <a:r>
              <a:rPr lang="en-US" b="1" dirty="0" err="1"/>
              <a:t>Dienes-Rescher</a:t>
            </a:r>
            <a:r>
              <a:rPr lang="en-US" b="1" dirty="0"/>
              <a:t> Implication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fa-IR" dirty="0"/>
              </a:p>
              <a:p>
                <a:pPr algn="r" rtl="1"/>
                <a:r>
                  <a:rPr lang="fa-IR" dirty="0"/>
                  <a:t>مکمل فازی اولیه</a:t>
                </a:r>
              </a:p>
              <a:p>
                <a:pPr algn="r" rtl="1"/>
                <a:r>
                  <a:rPr lang="fa-IR" dirty="0"/>
                  <a:t>اجتماع فازی اولیه</a:t>
                </a:r>
              </a:p>
              <a:p>
                <a:pPr algn="r" rtl="1"/>
                <a:endParaRPr lang="fa-IR" dirty="0"/>
              </a:p>
              <a:p>
                <a:pPr algn="r" rtl="1"/>
                <a:r>
                  <a:rPr lang="fa-IR" dirty="0"/>
                  <a:t>تفسیر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𝑝</m:t>
                        </m:r>
                      </m:e>
                    </m:acc>
                    <m:r>
                      <a:rPr lang="en-US" i="1">
                        <a:latin typeface="Cambria Math" panose="02040503050406030204" pitchFamily="18" charset="0"/>
                      </a:rPr>
                      <m:t>∨</m:t>
                    </m:r>
                    <m:r>
                      <a:rPr lang="en-US" i="1">
                        <a:latin typeface="Cambria Math" panose="02040503050406030204" pitchFamily="18" charset="0"/>
                      </a:rPr>
                      <m:t>𝑞</m:t>
                    </m:r>
                  </m:oMath>
                </a14:m>
                <a:endParaRPr lang="en-US" dirty="0"/>
              </a:p>
              <a:p>
                <a:pPr algn="r" rtl="1"/>
                <a:r>
                  <a:rPr lang="fa-IR" dirty="0"/>
                  <a:t>قاعده فازی </a:t>
                </a:r>
                <a:r>
                  <a:rPr lang="en-US" dirty="0"/>
                  <a:t>IF &lt;FP1&gt; THEN &lt;FP2&gt;</a:t>
                </a:r>
                <a:r>
                  <a:rPr lang="fa-IR" dirty="0"/>
                  <a:t> به شکل زیر تفسیر میشود</a:t>
                </a:r>
              </a:p>
              <a:p>
                <a:pPr algn="r" rt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r="-284"/>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1167320" y="2273113"/>
            <a:ext cx="4928680" cy="508125"/>
          </a:xfrm>
          <a:prstGeom prst="rect">
            <a:avLst/>
          </a:prstGeom>
        </p:spPr>
      </p:pic>
      <p:pic>
        <p:nvPicPr>
          <p:cNvPr id="6" name="Picture 5"/>
          <p:cNvPicPr>
            <a:picLocks noChangeAspect="1"/>
          </p:cNvPicPr>
          <p:nvPr/>
        </p:nvPicPr>
        <p:blipFill>
          <a:blip r:embed="rId4"/>
          <a:stretch>
            <a:fillRect/>
          </a:stretch>
        </p:blipFill>
        <p:spPr>
          <a:xfrm>
            <a:off x="1167320" y="2958984"/>
            <a:ext cx="2845424" cy="470016"/>
          </a:xfrm>
          <a:prstGeom prst="rect">
            <a:avLst/>
          </a:prstGeom>
        </p:spPr>
      </p:pic>
      <p:pic>
        <p:nvPicPr>
          <p:cNvPr id="7" name="Picture 6"/>
          <p:cNvPicPr>
            <a:picLocks noChangeAspect="1"/>
          </p:cNvPicPr>
          <p:nvPr/>
        </p:nvPicPr>
        <p:blipFill>
          <a:blip r:embed="rId5"/>
          <a:stretch>
            <a:fillRect/>
          </a:stretch>
        </p:blipFill>
        <p:spPr>
          <a:xfrm>
            <a:off x="1167320" y="4654040"/>
            <a:ext cx="5335169" cy="635156"/>
          </a:xfrm>
          <a:prstGeom prst="rect">
            <a:avLst/>
          </a:prstGeom>
        </p:spPr>
      </p:pic>
    </p:spTree>
    <p:extLst>
      <p:ext uri="{BB962C8B-B14F-4D97-AF65-F5344CB8AC3E}">
        <p14:creationId xmlns:p14="http://schemas.microsoft.com/office/powerpoint/2010/main" val="989243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t>استلزام لوکاشیویکز</a:t>
            </a:r>
            <a:br>
              <a:rPr lang="fa-IR" dirty="0"/>
            </a:br>
            <a:r>
              <a:rPr lang="en-US" b="1" dirty="0" err="1"/>
              <a:t>Lukasiewicz</a:t>
            </a:r>
            <a:r>
              <a:rPr lang="en-US" b="1" dirty="0"/>
              <a:t> Implication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gn="r" rtl="1"/>
                <a:r>
                  <a:rPr lang="fa-IR" dirty="0"/>
                  <a:t>استفاده از </a:t>
                </a:r>
                <a:r>
                  <a:rPr lang="en-US" dirty="0"/>
                  <a:t>s-norm</a:t>
                </a:r>
                <a:r>
                  <a:rPr lang="fa-IR" dirty="0"/>
                  <a:t> یاگر با </a:t>
                </a:r>
                <a:r>
                  <a:rPr lang="en-US" dirty="0"/>
                  <a:t>w=1</a:t>
                </a:r>
                <a:r>
                  <a:rPr lang="fa-IR" dirty="0"/>
                  <a:t>. مکمل فازی اولیه</a:t>
                </a:r>
                <a:endParaRPr lang="en-US" dirty="0"/>
              </a:p>
              <a:p>
                <a:pPr algn="r" rtl="1"/>
                <a:endParaRPr lang="fa-IR" dirty="0"/>
              </a:p>
              <a:p>
                <a:endParaRPr lang="fa-IR" dirty="0"/>
              </a:p>
              <a:p>
                <a:endParaRPr lang="fa-IR" dirty="0"/>
              </a:p>
              <a:p>
                <a:pPr algn="r" rtl="1"/>
                <a:endParaRPr lang="fa-IR" dirty="0"/>
              </a:p>
              <a:p>
                <a:pPr algn="r" rtl="1"/>
                <a:r>
                  <a:rPr lang="fa-IR" dirty="0"/>
                  <a:t>تفسیر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𝑝</m:t>
                        </m:r>
                      </m:e>
                    </m:acc>
                    <m:r>
                      <a:rPr lang="en-US" i="1">
                        <a:latin typeface="Cambria Math" panose="02040503050406030204" pitchFamily="18" charset="0"/>
                      </a:rPr>
                      <m:t>∨</m:t>
                    </m:r>
                    <m:r>
                      <a:rPr lang="en-US" i="1">
                        <a:latin typeface="Cambria Math" panose="02040503050406030204" pitchFamily="18" charset="0"/>
                      </a:rPr>
                      <m:t>𝑞</m:t>
                    </m:r>
                  </m:oMath>
                </a14:m>
                <a:endParaRPr lang="en-US" dirty="0"/>
              </a:p>
              <a:p>
                <a:pPr algn="r" rtl="1"/>
                <a:r>
                  <a:rPr lang="fa-IR" dirty="0"/>
                  <a:t>قاعده فازی </a:t>
                </a:r>
                <a:r>
                  <a:rPr lang="en-US" dirty="0"/>
                  <a:t>IF &lt;FP1&gt; THEN &lt;FP2&gt;</a:t>
                </a:r>
                <a:r>
                  <a:rPr lang="fa-IR" dirty="0"/>
                  <a:t> به شکل زیر تفسیر میشود</a:t>
                </a:r>
              </a:p>
              <a:p>
                <a:pPr algn="r" rtl="1"/>
                <a:endParaRPr lang="fa-IR" dirty="0"/>
              </a:p>
              <a:p>
                <a:pPr marL="0" indent="0" algn="r" rtl="1">
                  <a:buNone/>
                </a:pPr>
                <a:endParaRPr lang="fa-I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785" r="-284"/>
                </a:stretch>
              </a:blipFill>
            </p:spPr>
            <p:txBody>
              <a:bodyPr/>
              <a:lstStyle/>
              <a:p>
                <a:r>
                  <a:rPr lang="en-US">
                    <a:noFill/>
                  </a:rPr>
                  <a:t> </a:t>
                </a:r>
              </a:p>
            </p:txBody>
          </p:sp>
        </mc:Fallback>
      </mc:AlternateContent>
      <p:pic>
        <p:nvPicPr>
          <p:cNvPr id="6" name="Picture 5"/>
          <p:cNvPicPr>
            <a:picLocks noChangeAspect="1"/>
          </p:cNvPicPr>
          <p:nvPr/>
        </p:nvPicPr>
        <p:blipFill>
          <a:blip r:embed="rId3"/>
          <a:stretch>
            <a:fillRect/>
          </a:stretch>
        </p:blipFill>
        <p:spPr>
          <a:xfrm>
            <a:off x="1008821" y="3577629"/>
            <a:ext cx="2845424" cy="470016"/>
          </a:xfrm>
          <a:prstGeom prst="rect">
            <a:avLst/>
          </a:prstGeom>
        </p:spPr>
      </p:pic>
      <p:pic>
        <p:nvPicPr>
          <p:cNvPr id="4" name="Picture 3"/>
          <p:cNvPicPr>
            <a:picLocks noChangeAspect="1"/>
          </p:cNvPicPr>
          <p:nvPr/>
        </p:nvPicPr>
        <p:blipFill>
          <a:blip r:embed="rId4"/>
          <a:stretch>
            <a:fillRect/>
          </a:stretch>
        </p:blipFill>
        <p:spPr>
          <a:xfrm>
            <a:off x="983416" y="5037212"/>
            <a:ext cx="5741658" cy="711375"/>
          </a:xfrm>
          <a:prstGeom prst="rect">
            <a:avLst/>
          </a:prstGeom>
        </p:spPr>
      </p:pic>
      <p:pic>
        <p:nvPicPr>
          <p:cNvPr id="8" name="Picture 7"/>
          <p:cNvPicPr>
            <a:picLocks noChangeAspect="1"/>
          </p:cNvPicPr>
          <p:nvPr/>
        </p:nvPicPr>
        <p:blipFill>
          <a:blip r:embed="rId5"/>
          <a:stretch>
            <a:fillRect/>
          </a:stretch>
        </p:blipFill>
        <p:spPr>
          <a:xfrm>
            <a:off x="983416" y="2594452"/>
            <a:ext cx="4318946" cy="800297"/>
          </a:xfrm>
          <a:prstGeom prst="rect">
            <a:avLst/>
          </a:prstGeom>
        </p:spPr>
      </p:pic>
    </p:spTree>
    <p:extLst>
      <p:ext uri="{BB962C8B-B14F-4D97-AF65-F5344CB8AC3E}">
        <p14:creationId xmlns:p14="http://schemas.microsoft.com/office/powerpoint/2010/main" val="4294275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t>استلزام زاده</a:t>
            </a:r>
            <a:br>
              <a:rPr lang="fa-IR" dirty="0"/>
            </a:br>
            <a:r>
              <a:rPr lang="en-US" b="1" dirty="0" err="1"/>
              <a:t>Zadeh</a:t>
            </a:r>
            <a:r>
              <a:rPr lang="en-US" b="1" dirty="0"/>
              <a:t> Implication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fa-IR" dirty="0"/>
              </a:p>
              <a:p>
                <a:endParaRPr lang="fa-IR" dirty="0"/>
              </a:p>
              <a:p>
                <a:endParaRPr lang="fa-IR" dirty="0"/>
              </a:p>
              <a:p>
                <a:pPr algn="r" rtl="1"/>
                <a:endParaRPr lang="fa-IR" dirty="0"/>
              </a:p>
              <a:p>
                <a:pPr algn="r" rtl="1"/>
                <a:endParaRPr lang="fa-IR" dirty="0"/>
              </a:p>
              <a:p>
                <a:pPr algn="r" rtl="1"/>
                <a:r>
                  <a:rPr lang="fa-IR" dirty="0"/>
                  <a:t>تفسیر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𝑞</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𝑝</m:t>
                        </m:r>
                      </m:e>
                    </m:acc>
                  </m:oMath>
                </a14:m>
                <a:endParaRPr lang="en-US" dirty="0"/>
              </a:p>
              <a:p>
                <a:pPr algn="r" rtl="1"/>
                <a:r>
                  <a:rPr lang="fa-IR" dirty="0"/>
                  <a:t>قاعده فازی </a:t>
                </a:r>
                <a:r>
                  <a:rPr lang="en-US" dirty="0"/>
                  <a:t>IF &lt;FP1&gt; THEN &lt;FP2&gt;</a:t>
                </a:r>
                <a:r>
                  <a:rPr lang="fa-IR" dirty="0"/>
                  <a:t> به شکل زیر تفسیر میشود</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r="-284"/>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1167320" y="2273113"/>
            <a:ext cx="4928680" cy="508125"/>
          </a:xfrm>
          <a:prstGeom prst="rect">
            <a:avLst/>
          </a:prstGeom>
        </p:spPr>
      </p:pic>
      <p:pic>
        <p:nvPicPr>
          <p:cNvPr id="6" name="Picture 5"/>
          <p:cNvPicPr>
            <a:picLocks noChangeAspect="1"/>
          </p:cNvPicPr>
          <p:nvPr/>
        </p:nvPicPr>
        <p:blipFill>
          <a:blip r:embed="rId4"/>
          <a:stretch>
            <a:fillRect/>
          </a:stretch>
        </p:blipFill>
        <p:spPr>
          <a:xfrm>
            <a:off x="1167320" y="3548390"/>
            <a:ext cx="2845424" cy="470016"/>
          </a:xfrm>
          <a:prstGeom prst="rect">
            <a:avLst/>
          </a:prstGeom>
        </p:spPr>
      </p:pic>
      <p:pic>
        <p:nvPicPr>
          <p:cNvPr id="8" name="Picture 7"/>
          <p:cNvPicPr>
            <a:picLocks noChangeAspect="1"/>
          </p:cNvPicPr>
          <p:nvPr/>
        </p:nvPicPr>
        <p:blipFill>
          <a:blip r:embed="rId5"/>
          <a:stretch>
            <a:fillRect/>
          </a:stretch>
        </p:blipFill>
        <p:spPr>
          <a:xfrm>
            <a:off x="1167320" y="2905010"/>
            <a:ext cx="4877869" cy="533531"/>
          </a:xfrm>
          <a:prstGeom prst="rect">
            <a:avLst/>
          </a:prstGeom>
        </p:spPr>
      </p:pic>
      <p:pic>
        <p:nvPicPr>
          <p:cNvPr id="12" name="Picture 11"/>
          <p:cNvPicPr>
            <a:picLocks noChangeAspect="1"/>
          </p:cNvPicPr>
          <p:nvPr/>
        </p:nvPicPr>
        <p:blipFill>
          <a:blip r:embed="rId6"/>
          <a:stretch>
            <a:fillRect/>
          </a:stretch>
        </p:blipFill>
        <p:spPr>
          <a:xfrm>
            <a:off x="1167320" y="5104149"/>
            <a:ext cx="6724319" cy="804477"/>
          </a:xfrm>
          <a:prstGeom prst="rect">
            <a:avLst/>
          </a:prstGeom>
        </p:spPr>
      </p:pic>
    </p:spTree>
    <p:extLst>
      <p:ext uri="{BB962C8B-B14F-4D97-AF65-F5344CB8AC3E}">
        <p14:creationId xmlns:p14="http://schemas.microsoft.com/office/powerpoint/2010/main" val="3966214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t>استلزام ممدانی</a:t>
            </a:r>
            <a:br>
              <a:rPr lang="fa-IR" dirty="0"/>
            </a:br>
            <a:r>
              <a:rPr lang="en-US" b="1" dirty="0" err="1"/>
              <a:t>Mamdani</a:t>
            </a:r>
            <a:r>
              <a:rPr lang="en-US" b="1" dirty="0"/>
              <a:t> Implication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fa-IR" dirty="0"/>
              </a:p>
              <a:p>
                <a:endParaRPr lang="fa-IR" dirty="0"/>
              </a:p>
              <a:p>
                <a:pPr algn="r" rtl="1"/>
                <a:r>
                  <a:rPr lang="fa-IR" dirty="0"/>
                  <a:t>تفسیر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𝑞</m:t>
                    </m:r>
                  </m:oMath>
                </a14:m>
                <a:r>
                  <a:rPr lang="fa-IR" dirty="0"/>
                  <a:t> برای </a:t>
                </a:r>
                <a:r>
                  <a:rPr lang="en-US" dirty="0"/>
                  <a:t>p-&gt;q</a:t>
                </a:r>
                <a:r>
                  <a:rPr lang="fa-IR" dirty="0"/>
                  <a:t> . این استلزام به این دلیل که قواعد اگر-آنگاه فازی محلی هستند، تایید میگردد.</a:t>
                </a:r>
                <a:endParaRPr lang="en-US" dirty="0"/>
              </a:p>
              <a:p>
                <a:pPr algn="r" rtl="1"/>
                <a:r>
                  <a:rPr lang="fa-IR" dirty="0"/>
                  <a:t>قاعده فازی </a:t>
                </a:r>
                <a:r>
                  <a:rPr lang="en-US" dirty="0"/>
                  <a:t>IF &lt;FP1&gt; THEN &lt;FP2&gt;</a:t>
                </a:r>
                <a:r>
                  <a:rPr lang="fa-IR" dirty="0"/>
                  <a:t> به شکل زیر تفسیر میشود</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r="-284"/>
                </a:stretch>
              </a:blipFill>
            </p:spPr>
            <p:txBody>
              <a:bodyPr/>
              <a:lstStyle/>
              <a:p>
                <a:r>
                  <a:rPr lang="en-US">
                    <a:noFill/>
                  </a:rPr>
                  <a:t> </a:t>
                </a:r>
              </a:p>
            </p:txBody>
          </p:sp>
        </mc:Fallback>
      </mc:AlternateContent>
      <p:pic>
        <p:nvPicPr>
          <p:cNvPr id="8" name="Picture 7"/>
          <p:cNvPicPr>
            <a:picLocks noChangeAspect="1"/>
          </p:cNvPicPr>
          <p:nvPr/>
        </p:nvPicPr>
        <p:blipFill>
          <a:blip r:embed="rId3"/>
          <a:stretch>
            <a:fillRect/>
          </a:stretch>
        </p:blipFill>
        <p:spPr>
          <a:xfrm>
            <a:off x="1218131" y="2320958"/>
            <a:ext cx="4877869" cy="533531"/>
          </a:xfrm>
          <a:prstGeom prst="rect">
            <a:avLst/>
          </a:prstGeom>
        </p:spPr>
      </p:pic>
      <p:pic>
        <p:nvPicPr>
          <p:cNvPr id="4" name="Picture 3"/>
          <p:cNvPicPr>
            <a:picLocks noChangeAspect="1"/>
          </p:cNvPicPr>
          <p:nvPr/>
        </p:nvPicPr>
        <p:blipFill>
          <a:blip r:embed="rId4"/>
          <a:stretch>
            <a:fillRect/>
          </a:stretch>
        </p:blipFill>
        <p:spPr>
          <a:xfrm>
            <a:off x="677334" y="4100975"/>
            <a:ext cx="7926537" cy="1448156"/>
          </a:xfrm>
          <a:prstGeom prst="rect">
            <a:avLst/>
          </a:prstGeom>
        </p:spPr>
      </p:pic>
    </p:spTree>
    <p:extLst>
      <p:ext uri="{BB962C8B-B14F-4D97-AF65-F5344CB8AC3E}">
        <p14:creationId xmlns:p14="http://schemas.microsoft.com/office/powerpoint/2010/main" val="3103758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t>مقدمه</a:t>
            </a:r>
            <a:endParaRPr lang="en-US" dirty="0"/>
          </a:p>
        </p:txBody>
      </p:sp>
      <p:sp>
        <p:nvSpPr>
          <p:cNvPr id="3" name="Content Placeholder 2"/>
          <p:cNvSpPr>
            <a:spLocks noGrp="1"/>
          </p:cNvSpPr>
          <p:nvPr>
            <p:ph idx="1"/>
          </p:nvPr>
        </p:nvSpPr>
        <p:spPr/>
        <p:txBody>
          <a:bodyPr/>
          <a:lstStyle/>
          <a:p>
            <a:pPr algn="r" rtl="1"/>
            <a:r>
              <a:rPr lang="fa-IR" dirty="0"/>
              <a:t>متغیرهای زبانی (</a:t>
            </a:r>
            <a:r>
              <a:rPr lang="en-US" dirty="0"/>
              <a:t>Linguistic Variables</a:t>
            </a:r>
            <a:r>
              <a:rPr lang="fa-IR" dirty="0"/>
              <a:t>)</a:t>
            </a:r>
          </a:p>
          <a:p>
            <a:pPr algn="r" rtl="1"/>
            <a:r>
              <a:rPr lang="fa-IR" dirty="0"/>
              <a:t>گزاره های فازی (</a:t>
            </a:r>
            <a:r>
              <a:rPr lang="en-US" dirty="0"/>
              <a:t>Fuzzy Propositions</a:t>
            </a:r>
            <a:r>
              <a:rPr lang="fa-IR" dirty="0"/>
              <a:t>) </a:t>
            </a:r>
          </a:p>
          <a:p>
            <a:pPr algn="r" rtl="1"/>
            <a:r>
              <a:rPr lang="fa-IR" dirty="0"/>
              <a:t>قواعد اگر-آنگاه فازی (</a:t>
            </a:r>
            <a:r>
              <a:rPr lang="en-US" dirty="0"/>
              <a:t>Fuzzy if-then Rules</a:t>
            </a:r>
            <a:r>
              <a:rPr lang="fa-IR" dirty="0"/>
              <a:t>)</a:t>
            </a:r>
            <a:endParaRPr lang="en-US" dirty="0"/>
          </a:p>
        </p:txBody>
      </p:sp>
    </p:spTree>
    <p:extLst>
      <p:ext uri="{BB962C8B-B14F-4D97-AF65-F5344CB8AC3E}">
        <p14:creationId xmlns:p14="http://schemas.microsoft.com/office/powerpoint/2010/main" val="3305435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BE845-CF93-4B4B-A2B7-B2A0D9DCF8B0}"/>
              </a:ext>
            </a:extLst>
          </p:cNvPr>
          <p:cNvSpPr>
            <a:spLocks noGrp="1"/>
          </p:cNvSpPr>
          <p:nvPr>
            <p:ph type="title"/>
          </p:nvPr>
        </p:nvSpPr>
        <p:spPr/>
        <p:txBody>
          <a:bodyPr/>
          <a:lstStyle/>
          <a:p>
            <a:pPr algn="ctr" rtl="1"/>
            <a:r>
              <a:rPr lang="fa-IR" dirty="0"/>
              <a:t>مثال</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C28309-0930-4DB3-8923-1D073D836AE4}"/>
                  </a:ext>
                </a:extLst>
              </p:cNvPr>
              <p:cNvSpPr>
                <a:spLocks noGrp="1"/>
              </p:cNvSpPr>
              <p:nvPr>
                <p:ph idx="1"/>
              </p:nvPr>
            </p:nvSpPr>
            <p:spPr/>
            <p:txBody>
              <a:bodyPr/>
              <a:lstStyle/>
              <a:p>
                <a:pPr algn="r" rtl="1"/>
                <a:r>
                  <a:rPr lang="fa-IR" dirty="0"/>
                  <a:t>استفاده از ضرب برای </a:t>
                </a:r>
                <a:r>
                  <a:rPr lang="en-US" dirty="0"/>
                  <a:t>t-norm</a:t>
                </a:r>
                <a:r>
                  <a:rPr lang="fa-IR" dirty="0"/>
                  <a:t> </a:t>
                </a:r>
              </a:p>
              <a:p>
                <a:pPr algn="r" rtl="1"/>
                <a:r>
                  <a:rPr lang="fa-IR" dirty="0"/>
                  <a:t>استفاده از استلزام دنیس رشر</a:t>
                </a:r>
              </a:p>
              <a:p>
                <a:pPr algn="r" rtl="1"/>
                <a:r>
                  <a:rPr lang="fa-IR" dirty="0"/>
                  <a:t>تفسیر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𝑝</m:t>
                        </m:r>
                      </m:e>
                    </m:acc>
                    <m:r>
                      <a:rPr lang="en-US" i="1">
                        <a:latin typeface="Cambria Math" panose="02040503050406030204" pitchFamily="18" charset="0"/>
                      </a:rPr>
                      <m:t>∨</m:t>
                    </m:r>
                    <m:r>
                      <a:rPr lang="en-US" i="1">
                        <a:latin typeface="Cambria Math" panose="02040503050406030204" pitchFamily="18" charset="0"/>
                      </a:rPr>
                      <m:t>𝑞</m:t>
                    </m:r>
                  </m:oMath>
                </a14:m>
                <a:endParaRPr lang="en-US" dirty="0"/>
              </a:p>
              <a:p>
                <a:pPr algn="r" rtl="1"/>
                <a:r>
                  <a:rPr lang="fa-IR" dirty="0"/>
                  <a:t>قاعده فازی </a:t>
                </a:r>
                <a:r>
                  <a:rPr lang="en-US" dirty="0"/>
                  <a:t>IF &lt;FP1&gt; THEN &lt;FP2&gt;</a:t>
                </a:r>
                <a:r>
                  <a:rPr lang="fa-IR" dirty="0"/>
                  <a:t> به شکل زیر تفسیر میشود</a:t>
                </a:r>
              </a:p>
              <a:p>
                <a:pPr algn="r" rtl="1"/>
                <a:endParaRPr lang="fa-IR" dirty="0"/>
              </a:p>
              <a:p>
                <a:pPr algn="r" rtl="1"/>
                <a:endParaRPr lang="en-US" dirty="0"/>
              </a:p>
              <a:p>
                <a:pPr algn="r" rtl="1"/>
                <a:endParaRPr lang="fa-IR" dirty="0"/>
              </a:p>
              <a:p>
                <a:pPr algn="r" rtl="1"/>
                <a:endParaRPr lang="fa-IR" dirty="0"/>
              </a:p>
              <a:p>
                <a:pPr algn="r" rtl="1"/>
                <a:endParaRPr lang="en-US" dirty="0"/>
              </a:p>
            </p:txBody>
          </p:sp>
        </mc:Choice>
        <mc:Fallback xmlns="">
          <p:sp>
            <p:nvSpPr>
              <p:cNvPr id="3" name="Content Placeholder 2">
                <a:extLst>
                  <a:ext uri="{FF2B5EF4-FFF2-40B4-BE49-F238E27FC236}">
                    <a16:creationId xmlns:a16="http://schemas.microsoft.com/office/drawing/2014/main" id="{30C28309-0930-4DB3-8923-1D073D836AE4}"/>
                  </a:ext>
                </a:extLst>
              </p:cNvPr>
              <p:cNvSpPr>
                <a:spLocks noGrp="1" noRot="1" noChangeAspect="1" noMove="1" noResize="1" noEditPoints="1" noAdjustHandles="1" noChangeArrowheads="1" noChangeShapeType="1" noTextEdit="1"/>
              </p:cNvSpPr>
              <p:nvPr>
                <p:ph idx="1"/>
              </p:nvPr>
            </p:nvSpPr>
            <p:spPr>
              <a:blipFill>
                <a:blip r:embed="rId2"/>
                <a:stretch>
                  <a:fillRect t="-942" r="-28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8A20C91F-8B44-43B7-9464-78EF17FAEEDA}"/>
              </a:ext>
            </a:extLst>
          </p:cNvPr>
          <p:cNvPicPr>
            <a:picLocks noChangeAspect="1"/>
          </p:cNvPicPr>
          <p:nvPr/>
        </p:nvPicPr>
        <p:blipFill>
          <a:blip r:embed="rId3"/>
          <a:stretch>
            <a:fillRect/>
          </a:stretch>
        </p:blipFill>
        <p:spPr>
          <a:xfrm>
            <a:off x="999680" y="4100975"/>
            <a:ext cx="5335169" cy="635156"/>
          </a:xfrm>
          <a:prstGeom prst="rect">
            <a:avLst/>
          </a:prstGeom>
        </p:spPr>
      </p:pic>
    </p:spTree>
    <p:extLst>
      <p:ext uri="{BB962C8B-B14F-4D97-AF65-F5344CB8AC3E}">
        <p14:creationId xmlns:p14="http://schemas.microsoft.com/office/powerpoint/2010/main" val="1515977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endParaRPr lang="en-US" dirty="0"/>
          </a:p>
        </p:txBody>
      </p:sp>
      <p:sp>
        <p:nvSpPr>
          <p:cNvPr id="3" name="Content Placeholder 2"/>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AF37401-82EF-4630-A522-0A77B90F14C8}"/>
              </a:ext>
            </a:extLst>
          </p:cNvPr>
          <p:cNvPicPr>
            <a:picLocks noChangeAspect="1"/>
          </p:cNvPicPr>
          <p:nvPr/>
        </p:nvPicPr>
        <p:blipFill>
          <a:blip r:embed="rId2"/>
          <a:stretch>
            <a:fillRect/>
          </a:stretch>
        </p:blipFill>
        <p:spPr>
          <a:xfrm>
            <a:off x="2204074" y="816638"/>
            <a:ext cx="5894092" cy="508125"/>
          </a:xfrm>
          <a:prstGeom prst="rect">
            <a:avLst/>
          </a:prstGeom>
        </p:spPr>
      </p:pic>
      <p:pic>
        <p:nvPicPr>
          <p:cNvPr id="5" name="Picture 4">
            <a:extLst>
              <a:ext uri="{FF2B5EF4-FFF2-40B4-BE49-F238E27FC236}">
                <a16:creationId xmlns:a16="http://schemas.microsoft.com/office/drawing/2014/main" id="{012B7510-7BB9-4048-9A52-C3B8F95DD964}"/>
              </a:ext>
            </a:extLst>
          </p:cNvPr>
          <p:cNvPicPr>
            <a:picLocks noChangeAspect="1"/>
          </p:cNvPicPr>
          <p:nvPr/>
        </p:nvPicPr>
        <p:blipFill>
          <a:blip r:embed="rId3"/>
          <a:stretch>
            <a:fillRect/>
          </a:stretch>
        </p:blipFill>
        <p:spPr>
          <a:xfrm>
            <a:off x="689488" y="1738640"/>
            <a:ext cx="9298438" cy="5119360"/>
          </a:xfrm>
          <a:prstGeom prst="rect">
            <a:avLst/>
          </a:prstGeom>
        </p:spPr>
      </p:pic>
    </p:spTree>
    <p:extLst>
      <p:ext uri="{BB962C8B-B14F-4D97-AF65-F5344CB8AC3E}">
        <p14:creationId xmlns:p14="http://schemas.microsoft.com/office/powerpoint/2010/main" val="381864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0F21C-51FC-495C-A9D0-A6DA5B5AD63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D532C1D-3923-4A8C-AF9D-8D02A75202A7}"/>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C83BC0EA-2F14-4106-84F7-6D6C73FFB831}"/>
              </a:ext>
            </a:extLst>
          </p:cNvPr>
          <p:cNvPicPr>
            <a:picLocks noChangeAspect="1"/>
          </p:cNvPicPr>
          <p:nvPr/>
        </p:nvPicPr>
        <p:blipFill>
          <a:blip r:embed="rId2"/>
          <a:stretch>
            <a:fillRect/>
          </a:stretch>
        </p:blipFill>
        <p:spPr>
          <a:xfrm>
            <a:off x="2994034" y="1041343"/>
            <a:ext cx="3963268" cy="457313"/>
          </a:xfrm>
          <a:prstGeom prst="rect">
            <a:avLst/>
          </a:prstGeom>
        </p:spPr>
      </p:pic>
      <p:pic>
        <p:nvPicPr>
          <p:cNvPr id="6" name="Picture 5">
            <a:extLst>
              <a:ext uri="{FF2B5EF4-FFF2-40B4-BE49-F238E27FC236}">
                <a16:creationId xmlns:a16="http://schemas.microsoft.com/office/drawing/2014/main" id="{218EA6E2-06BC-4C5D-B51A-27D3B6F9B229}"/>
              </a:ext>
            </a:extLst>
          </p:cNvPr>
          <p:cNvPicPr>
            <a:picLocks noChangeAspect="1"/>
          </p:cNvPicPr>
          <p:nvPr/>
        </p:nvPicPr>
        <p:blipFill>
          <a:blip r:embed="rId3"/>
          <a:stretch>
            <a:fillRect/>
          </a:stretch>
        </p:blipFill>
        <p:spPr>
          <a:xfrm>
            <a:off x="580505" y="2160589"/>
            <a:ext cx="4827058" cy="1092469"/>
          </a:xfrm>
          <a:prstGeom prst="rect">
            <a:avLst/>
          </a:prstGeom>
        </p:spPr>
      </p:pic>
      <p:pic>
        <p:nvPicPr>
          <p:cNvPr id="7" name="Picture 6">
            <a:extLst>
              <a:ext uri="{FF2B5EF4-FFF2-40B4-BE49-F238E27FC236}">
                <a16:creationId xmlns:a16="http://schemas.microsoft.com/office/drawing/2014/main" id="{17C3F777-C601-40D8-9E9D-9C6AAFB12559}"/>
              </a:ext>
            </a:extLst>
          </p:cNvPr>
          <p:cNvPicPr>
            <a:picLocks noChangeAspect="1"/>
          </p:cNvPicPr>
          <p:nvPr/>
        </p:nvPicPr>
        <p:blipFill>
          <a:blip r:embed="rId4"/>
          <a:stretch>
            <a:fillRect/>
          </a:stretch>
        </p:blipFill>
        <p:spPr>
          <a:xfrm>
            <a:off x="5504392" y="2221549"/>
            <a:ext cx="4573002" cy="787594"/>
          </a:xfrm>
          <a:prstGeom prst="rect">
            <a:avLst/>
          </a:prstGeom>
        </p:spPr>
      </p:pic>
      <p:pic>
        <p:nvPicPr>
          <p:cNvPr id="8" name="Picture 7">
            <a:extLst>
              <a:ext uri="{FF2B5EF4-FFF2-40B4-BE49-F238E27FC236}">
                <a16:creationId xmlns:a16="http://schemas.microsoft.com/office/drawing/2014/main" id="{3D401750-E643-4880-8EA6-868E95BB1059}"/>
              </a:ext>
            </a:extLst>
          </p:cNvPr>
          <p:cNvPicPr>
            <a:picLocks noChangeAspect="1"/>
          </p:cNvPicPr>
          <p:nvPr/>
        </p:nvPicPr>
        <p:blipFill>
          <a:blip r:embed="rId5"/>
          <a:stretch>
            <a:fillRect/>
          </a:stretch>
        </p:blipFill>
        <p:spPr>
          <a:xfrm>
            <a:off x="2257272" y="3635423"/>
            <a:ext cx="7113559" cy="1549781"/>
          </a:xfrm>
          <a:prstGeom prst="rect">
            <a:avLst/>
          </a:prstGeom>
        </p:spPr>
      </p:pic>
    </p:spTree>
    <p:extLst>
      <p:ext uri="{BB962C8B-B14F-4D97-AF65-F5344CB8AC3E}">
        <p14:creationId xmlns:p14="http://schemas.microsoft.com/office/powerpoint/2010/main" val="3032181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81D53-2F7B-49F2-B477-8EC9422DC70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E63D9D-529C-4562-9F21-E19CAA3B2B5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05C9EF2-5932-4887-ACDD-1944B8DA0A66}"/>
              </a:ext>
            </a:extLst>
          </p:cNvPr>
          <p:cNvPicPr>
            <a:picLocks noChangeAspect="1"/>
          </p:cNvPicPr>
          <p:nvPr/>
        </p:nvPicPr>
        <p:blipFill>
          <a:blip r:embed="rId2"/>
          <a:stretch>
            <a:fillRect/>
          </a:stretch>
        </p:blipFill>
        <p:spPr>
          <a:xfrm>
            <a:off x="677334" y="816638"/>
            <a:ext cx="7113559" cy="1549781"/>
          </a:xfrm>
          <a:prstGeom prst="rect">
            <a:avLst/>
          </a:prstGeom>
        </p:spPr>
      </p:pic>
      <p:pic>
        <p:nvPicPr>
          <p:cNvPr id="5" name="Picture 4">
            <a:extLst>
              <a:ext uri="{FF2B5EF4-FFF2-40B4-BE49-F238E27FC236}">
                <a16:creationId xmlns:a16="http://schemas.microsoft.com/office/drawing/2014/main" id="{A79F8D33-024C-4371-92C9-E5647AD597B7}"/>
              </a:ext>
            </a:extLst>
          </p:cNvPr>
          <p:cNvPicPr>
            <a:picLocks noChangeAspect="1"/>
          </p:cNvPicPr>
          <p:nvPr/>
        </p:nvPicPr>
        <p:blipFill>
          <a:blip r:embed="rId3"/>
          <a:stretch>
            <a:fillRect/>
          </a:stretch>
        </p:blipFill>
        <p:spPr>
          <a:xfrm>
            <a:off x="834560" y="3216619"/>
            <a:ext cx="8282215" cy="1067063"/>
          </a:xfrm>
          <a:prstGeom prst="rect">
            <a:avLst/>
          </a:prstGeom>
        </p:spPr>
      </p:pic>
    </p:spTree>
    <p:extLst>
      <p:ext uri="{BB962C8B-B14F-4D97-AF65-F5344CB8AC3E}">
        <p14:creationId xmlns:p14="http://schemas.microsoft.com/office/powerpoint/2010/main" val="3335133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B8831-21EA-45CC-A6D2-0BBFD99B8E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044C809-7658-4F03-8F21-E86975172826}"/>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9B01E1AE-7884-4692-AAEA-8B81B67F5BB6}"/>
              </a:ext>
            </a:extLst>
          </p:cNvPr>
          <p:cNvPicPr>
            <a:picLocks noChangeAspect="1"/>
          </p:cNvPicPr>
          <p:nvPr/>
        </p:nvPicPr>
        <p:blipFill>
          <a:blip r:embed="rId2"/>
          <a:stretch>
            <a:fillRect/>
          </a:stretch>
        </p:blipFill>
        <p:spPr>
          <a:xfrm>
            <a:off x="677334" y="1134166"/>
            <a:ext cx="8282215" cy="1067063"/>
          </a:xfrm>
          <a:prstGeom prst="rect">
            <a:avLst/>
          </a:prstGeom>
        </p:spPr>
      </p:pic>
      <p:pic>
        <p:nvPicPr>
          <p:cNvPr id="5" name="Picture 4">
            <a:extLst>
              <a:ext uri="{FF2B5EF4-FFF2-40B4-BE49-F238E27FC236}">
                <a16:creationId xmlns:a16="http://schemas.microsoft.com/office/drawing/2014/main" id="{935EDA7E-77CA-4CD9-AF23-7FECA14C037B}"/>
              </a:ext>
            </a:extLst>
          </p:cNvPr>
          <p:cNvPicPr>
            <a:picLocks noChangeAspect="1"/>
          </p:cNvPicPr>
          <p:nvPr/>
        </p:nvPicPr>
        <p:blipFill>
          <a:blip r:embed="rId3"/>
          <a:stretch>
            <a:fillRect/>
          </a:stretch>
        </p:blipFill>
        <p:spPr>
          <a:xfrm>
            <a:off x="2023828" y="594333"/>
            <a:ext cx="5589225" cy="444609"/>
          </a:xfrm>
          <a:prstGeom prst="rect">
            <a:avLst/>
          </a:prstGeom>
        </p:spPr>
      </p:pic>
      <p:pic>
        <p:nvPicPr>
          <p:cNvPr id="6" name="Picture 5">
            <a:extLst>
              <a:ext uri="{FF2B5EF4-FFF2-40B4-BE49-F238E27FC236}">
                <a16:creationId xmlns:a16="http://schemas.microsoft.com/office/drawing/2014/main" id="{F52004EA-3DBA-4C10-8FA7-DBF8B60CF87E}"/>
              </a:ext>
            </a:extLst>
          </p:cNvPr>
          <p:cNvPicPr>
            <a:picLocks noChangeAspect="1"/>
          </p:cNvPicPr>
          <p:nvPr/>
        </p:nvPicPr>
        <p:blipFill>
          <a:blip r:embed="rId4"/>
          <a:stretch>
            <a:fillRect/>
          </a:stretch>
        </p:blipFill>
        <p:spPr>
          <a:xfrm>
            <a:off x="463974" y="3758437"/>
            <a:ext cx="7875726" cy="3099563"/>
          </a:xfrm>
          <a:prstGeom prst="rect">
            <a:avLst/>
          </a:prstGeom>
        </p:spPr>
      </p:pic>
      <p:pic>
        <p:nvPicPr>
          <p:cNvPr id="7" name="Picture 6">
            <a:extLst>
              <a:ext uri="{FF2B5EF4-FFF2-40B4-BE49-F238E27FC236}">
                <a16:creationId xmlns:a16="http://schemas.microsoft.com/office/drawing/2014/main" id="{D883DDC4-7E6F-4B0B-822B-41AE5B8F3468}"/>
              </a:ext>
            </a:extLst>
          </p:cNvPr>
          <p:cNvPicPr>
            <a:picLocks noChangeAspect="1"/>
          </p:cNvPicPr>
          <p:nvPr/>
        </p:nvPicPr>
        <p:blipFill>
          <a:blip r:embed="rId5"/>
          <a:stretch>
            <a:fillRect/>
          </a:stretch>
        </p:blipFill>
        <p:spPr>
          <a:xfrm>
            <a:off x="677334" y="2268926"/>
            <a:ext cx="4268135" cy="1054360"/>
          </a:xfrm>
          <a:prstGeom prst="rect">
            <a:avLst/>
          </a:prstGeom>
        </p:spPr>
      </p:pic>
    </p:spTree>
    <p:extLst>
      <p:ext uri="{BB962C8B-B14F-4D97-AF65-F5344CB8AC3E}">
        <p14:creationId xmlns:p14="http://schemas.microsoft.com/office/powerpoint/2010/main" val="3384606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A48E8-4130-492B-84D5-FF83E1E3ACAD}"/>
              </a:ext>
            </a:extLst>
          </p:cNvPr>
          <p:cNvSpPr>
            <a:spLocks noGrp="1"/>
          </p:cNvSpPr>
          <p:nvPr>
            <p:ph type="title"/>
          </p:nvPr>
        </p:nvSpPr>
        <p:spPr/>
        <p:txBody>
          <a:bodyPr/>
          <a:lstStyle/>
          <a:p>
            <a:pPr algn="ctr" rtl="1"/>
            <a:r>
              <a:rPr lang="fa-IR" dirty="0"/>
              <a:t>مثال</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B40A02-DFC3-44BC-9C97-AD27D80540CF}"/>
                  </a:ext>
                </a:extLst>
              </p:cNvPr>
              <p:cNvSpPr>
                <a:spLocks noGrp="1"/>
              </p:cNvSpPr>
              <p:nvPr>
                <p:ph idx="1"/>
              </p:nvPr>
            </p:nvSpPr>
            <p:spPr/>
            <p:txBody>
              <a:bodyPr/>
              <a:lstStyle/>
              <a:p>
                <a:pPr algn="r" rtl="1"/>
                <a:r>
                  <a:rPr lang="fa-IR" dirty="0"/>
                  <a:t>ضرب جبری برای </a:t>
                </a:r>
                <a:r>
                  <a:rPr lang="en-US" dirty="0"/>
                  <a:t>t-norm</a:t>
                </a:r>
              </a:p>
              <a:p>
                <a:pPr algn="r" rtl="1"/>
                <a:r>
                  <a:rPr lang="fa-IR" dirty="0"/>
                  <a:t>استلزام حاصلضرب ممدانی</a:t>
                </a:r>
              </a:p>
              <a:p>
                <a:pPr algn="r" rtl="1"/>
                <a:r>
                  <a:rPr lang="fa-IR" dirty="0"/>
                  <a:t>تفسیر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𝑞</m:t>
                    </m:r>
                  </m:oMath>
                </a14:m>
                <a:r>
                  <a:rPr lang="fa-IR" dirty="0"/>
                  <a:t> برای </a:t>
                </a:r>
                <a:r>
                  <a:rPr lang="en-US" dirty="0"/>
                  <a:t>p-&gt;q</a:t>
                </a:r>
                <a:r>
                  <a:rPr lang="fa-IR" dirty="0"/>
                  <a:t> . این استلزام به این دلیل که قواعد اگر-آنگاه فازی محلی هستند، تایید میگردد. قاعده فازی </a:t>
                </a:r>
                <a:r>
                  <a:rPr lang="en-US" dirty="0"/>
                  <a:t>IF &lt;FP1&gt; THEN &lt;FP2&gt;</a:t>
                </a:r>
                <a:r>
                  <a:rPr lang="fa-IR" dirty="0"/>
                  <a:t> به شکل زیر تفسیر میشود</a:t>
                </a:r>
                <a:endParaRPr lang="en-US" dirty="0"/>
              </a:p>
              <a:p>
                <a:pPr algn="r" rtl="1"/>
                <a:endParaRPr lang="fa-IR" dirty="0"/>
              </a:p>
              <a:p>
                <a:pPr algn="r" rtl="1"/>
                <a:endParaRPr lang="en-US" dirty="0"/>
              </a:p>
            </p:txBody>
          </p:sp>
        </mc:Choice>
        <mc:Fallback xmlns="">
          <p:sp>
            <p:nvSpPr>
              <p:cNvPr id="3" name="Content Placeholder 2">
                <a:extLst>
                  <a:ext uri="{FF2B5EF4-FFF2-40B4-BE49-F238E27FC236}">
                    <a16:creationId xmlns:a16="http://schemas.microsoft.com/office/drawing/2014/main" id="{E9B40A02-DFC3-44BC-9C97-AD27D80540CF}"/>
                  </a:ext>
                </a:extLst>
              </p:cNvPr>
              <p:cNvSpPr>
                <a:spLocks noGrp="1" noRot="1" noChangeAspect="1" noMove="1" noResize="1" noEditPoints="1" noAdjustHandles="1" noChangeArrowheads="1" noChangeShapeType="1" noTextEdit="1"/>
              </p:cNvSpPr>
              <p:nvPr>
                <p:ph idx="1"/>
              </p:nvPr>
            </p:nvSpPr>
            <p:spPr>
              <a:blipFill>
                <a:blip r:embed="rId2"/>
                <a:stretch>
                  <a:fillRect t="-942" r="-28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EA37DB47-E024-41FC-A9C1-5DD026B8B9A9}"/>
              </a:ext>
            </a:extLst>
          </p:cNvPr>
          <p:cNvPicPr>
            <a:picLocks noChangeAspect="1"/>
          </p:cNvPicPr>
          <p:nvPr/>
        </p:nvPicPr>
        <p:blipFill>
          <a:blip r:embed="rId3"/>
          <a:stretch>
            <a:fillRect/>
          </a:stretch>
        </p:blipFill>
        <p:spPr>
          <a:xfrm>
            <a:off x="677334" y="4100975"/>
            <a:ext cx="7926537" cy="1448156"/>
          </a:xfrm>
          <a:prstGeom prst="rect">
            <a:avLst/>
          </a:prstGeom>
        </p:spPr>
      </p:pic>
    </p:spTree>
    <p:extLst>
      <p:ext uri="{BB962C8B-B14F-4D97-AF65-F5344CB8AC3E}">
        <p14:creationId xmlns:p14="http://schemas.microsoft.com/office/powerpoint/2010/main" val="375566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F6CB1-8193-4F68-901B-04BBD97B86D3}"/>
              </a:ext>
            </a:extLst>
          </p:cNvPr>
          <p:cNvSpPr>
            <a:spLocks noGrp="1"/>
          </p:cNvSpPr>
          <p:nvPr>
            <p:ph type="title"/>
          </p:nvPr>
        </p:nvSpPr>
        <p:spPr/>
        <p:txBody>
          <a:bodyPr/>
          <a:lstStyle/>
          <a:p>
            <a:pPr algn="ctr" rtl="1"/>
            <a:r>
              <a:rPr lang="fa-IR" dirty="0"/>
              <a:t>مثال</a:t>
            </a:r>
            <a:endParaRPr lang="en-US" dirty="0"/>
          </a:p>
        </p:txBody>
      </p:sp>
      <p:sp>
        <p:nvSpPr>
          <p:cNvPr id="3" name="Content Placeholder 2">
            <a:extLst>
              <a:ext uri="{FF2B5EF4-FFF2-40B4-BE49-F238E27FC236}">
                <a16:creationId xmlns:a16="http://schemas.microsoft.com/office/drawing/2014/main" id="{E7245E1E-E5D8-493B-A4BF-38FA892D39EE}"/>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4A66312D-34E1-4078-90D2-BFE929D34E22}"/>
              </a:ext>
            </a:extLst>
          </p:cNvPr>
          <p:cNvPicPr>
            <a:picLocks noChangeAspect="1"/>
          </p:cNvPicPr>
          <p:nvPr/>
        </p:nvPicPr>
        <p:blipFill>
          <a:blip r:embed="rId2"/>
          <a:stretch>
            <a:fillRect/>
          </a:stretch>
        </p:blipFill>
        <p:spPr>
          <a:xfrm>
            <a:off x="-137161" y="0"/>
            <a:ext cx="8006127" cy="5027060"/>
          </a:xfrm>
          <a:prstGeom prst="rect">
            <a:avLst/>
          </a:prstGeom>
        </p:spPr>
      </p:pic>
      <p:pic>
        <p:nvPicPr>
          <p:cNvPr id="8" name="Picture 7">
            <a:extLst>
              <a:ext uri="{FF2B5EF4-FFF2-40B4-BE49-F238E27FC236}">
                <a16:creationId xmlns:a16="http://schemas.microsoft.com/office/drawing/2014/main" id="{2D9CC117-C7CF-417B-9AB4-8A8E0D04E00D}"/>
              </a:ext>
            </a:extLst>
          </p:cNvPr>
          <p:cNvPicPr>
            <a:picLocks noChangeAspect="1"/>
          </p:cNvPicPr>
          <p:nvPr/>
        </p:nvPicPr>
        <p:blipFill>
          <a:blip r:embed="rId3"/>
          <a:stretch>
            <a:fillRect/>
          </a:stretch>
        </p:blipFill>
        <p:spPr>
          <a:xfrm>
            <a:off x="-137161" y="5027060"/>
            <a:ext cx="12192000" cy="2300226"/>
          </a:xfrm>
          <a:prstGeom prst="rect">
            <a:avLst/>
          </a:prstGeom>
        </p:spPr>
      </p:pic>
    </p:spTree>
    <p:extLst>
      <p:ext uri="{BB962C8B-B14F-4D97-AF65-F5344CB8AC3E}">
        <p14:creationId xmlns:p14="http://schemas.microsoft.com/office/powerpoint/2010/main" val="1077146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t>متغیر زبانی</a:t>
            </a:r>
            <a:endParaRPr lang="en-US" dirty="0"/>
          </a:p>
        </p:txBody>
      </p:sp>
      <p:sp>
        <p:nvSpPr>
          <p:cNvPr id="3" name="Content Placeholder 2"/>
          <p:cNvSpPr>
            <a:spLocks noGrp="1"/>
          </p:cNvSpPr>
          <p:nvPr>
            <p:ph idx="1"/>
          </p:nvPr>
        </p:nvSpPr>
        <p:spPr/>
        <p:txBody>
          <a:bodyPr/>
          <a:lstStyle/>
          <a:p>
            <a:pPr algn="r" rtl="1"/>
            <a:r>
              <a:rPr lang="fa-IR" dirty="0"/>
              <a:t>اگر یک متعیر بتواند واژه هایی از زبان طبیعی را به عنوان مقدار خود بپذیرد، انگاه یک متغیر زبانی نامیده میشود.</a:t>
            </a:r>
          </a:p>
          <a:p>
            <a:pPr algn="r" rtl="1"/>
            <a:r>
              <a:rPr lang="fa-IR" dirty="0"/>
              <a:t>واژه ها به وسیله مجموعه های فازی در محدوده ای که متغیرها تعریف شده اند، مشخص میشوند. </a:t>
            </a:r>
          </a:p>
          <a:p>
            <a:pPr algn="r" rtl="1"/>
            <a:r>
              <a:rPr lang="fa-IR" dirty="0"/>
              <a:t>مثال:</a:t>
            </a:r>
          </a:p>
          <a:p>
            <a:pPr algn="r" rtl="1"/>
            <a:r>
              <a:rPr lang="fa-IR" dirty="0"/>
              <a:t>قد (بلند، متوسط، کوتاه)</a:t>
            </a:r>
          </a:p>
          <a:p>
            <a:pPr algn="r" rtl="1"/>
            <a:r>
              <a:rPr lang="fa-IR" dirty="0"/>
              <a:t>وزن (چاق، متوسط، لاغر)</a:t>
            </a:r>
          </a:p>
          <a:p>
            <a:pPr algn="r" rtl="1"/>
            <a:r>
              <a:rPr lang="fa-IR" dirty="0"/>
              <a:t>سرعت (کند، متوسط، تند)</a:t>
            </a:r>
          </a:p>
          <a:p>
            <a:pPr algn="r" rtl="1"/>
            <a:r>
              <a:rPr lang="fa-IR" dirty="0"/>
              <a:t>سود (زیاد، معمولی، کم)</a:t>
            </a:r>
          </a:p>
          <a:p>
            <a:pPr algn="r" rtl="1"/>
            <a:r>
              <a:rPr lang="fa-IR" dirty="0"/>
              <a:t>قیمت (گران، به قیمت، ارزان)</a:t>
            </a:r>
          </a:p>
        </p:txBody>
      </p:sp>
    </p:spTree>
    <p:extLst>
      <p:ext uri="{BB962C8B-B14F-4D97-AF65-F5344CB8AC3E}">
        <p14:creationId xmlns:p14="http://schemas.microsoft.com/office/powerpoint/2010/main" val="4039247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t>مثال : سرعت ماشین</a:t>
            </a:r>
            <a:endParaRPr lang="en-US" dirty="0"/>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pPr algn="r" rtl="1"/>
            <a:r>
              <a:rPr lang="fa-IR" dirty="0"/>
              <a:t>سرعت ماشین یک متغیر </a:t>
            </a:r>
            <a:r>
              <a:rPr lang="en-US" dirty="0"/>
              <a:t>x</a:t>
            </a:r>
            <a:r>
              <a:rPr lang="fa-IR" dirty="0"/>
              <a:t> است که میتواند مقادیری در محدوده </a:t>
            </a:r>
            <a:r>
              <a:rPr lang="en-US" dirty="0"/>
              <a:t>[0,V</a:t>
            </a:r>
            <a:r>
              <a:rPr lang="en-US" baseline="-25000" dirty="0"/>
              <a:t>max</a:t>
            </a:r>
            <a:r>
              <a:rPr lang="en-US" dirty="0"/>
              <a:t>]</a:t>
            </a:r>
            <a:r>
              <a:rPr lang="fa-IR" dirty="0"/>
              <a:t> را بپذیرد (به عنوان یک متغیر عددی)</a:t>
            </a:r>
          </a:p>
          <a:p>
            <a:pPr algn="r" rtl="1"/>
            <a:r>
              <a:rPr lang="en-US" dirty="0"/>
              <a:t>X</a:t>
            </a:r>
            <a:r>
              <a:rPr lang="fa-IR" dirty="0"/>
              <a:t> به عنوان یک متغیر زبانی میتواند مقادیر کند (</a:t>
            </a:r>
            <a:r>
              <a:rPr lang="en-US" dirty="0"/>
              <a:t>slow</a:t>
            </a:r>
            <a:r>
              <a:rPr lang="fa-IR" dirty="0"/>
              <a:t>)، متوسط (</a:t>
            </a:r>
            <a:r>
              <a:rPr lang="en-US" dirty="0"/>
              <a:t>medium</a:t>
            </a:r>
            <a:r>
              <a:rPr lang="fa-IR" dirty="0"/>
              <a:t>) و تند (</a:t>
            </a:r>
            <a:r>
              <a:rPr lang="en-US" dirty="0"/>
              <a:t>fast</a:t>
            </a:r>
            <a:r>
              <a:rPr lang="fa-IR" dirty="0"/>
              <a:t>) را به عنوان مقدار بپذیرد</a:t>
            </a:r>
          </a:p>
          <a:p>
            <a:pPr algn="r" rtl="1"/>
            <a:r>
              <a:rPr lang="fa-IR" dirty="0"/>
              <a:t>میتوانیم بگوییم </a:t>
            </a:r>
          </a:p>
          <a:p>
            <a:pPr lvl="1" algn="r" rtl="1"/>
            <a:r>
              <a:rPr lang="en-US" dirty="0"/>
              <a:t>X</a:t>
            </a:r>
            <a:r>
              <a:rPr lang="fa-IR" dirty="0"/>
              <a:t> کند است</a:t>
            </a:r>
          </a:p>
          <a:p>
            <a:pPr lvl="1" algn="r" rtl="1"/>
            <a:r>
              <a:rPr lang="en-US" dirty="0"/>
              <a:t>X</a:t>
            </a:r>
            <a:r>
              <a:rPr lang="fa-IR" dirty="0"/>
              <a:t> تند است</a:t>
            </a:r>
          </a:p>
          <a:p>
            <a:pPr algn="r" rtl="1"/>
            <a:endParaRPr lang="en-US" dirty="0"/>
          </a:p>
        </p:txBody>
      </p:sp>
      <p:pic>
        <p:nvPicPr>
          <p:cNvPr id="6" name="Picture 5"/>
          <p:cNvPicPr>
            <a:picLocks noChangeAspect="1"/>
          </p:cNvPicPr>
          <p:nvPr/>
        </p:nvPicPr>
        <p:blipFill>
          <a:blip r:embed="rId2"/>
          <a:stretch>
            <a:fillRect/>
          </a:stretch>
        </p:blipFill>
        <p:spPr>
          <a:xfrm>
            <a:off x="677334" y="2160589"/>
            <a:ext cx="4184035" cy="4181217"/>
          </a:xfrm>
          <a:prstGeom prst="rect">
            <a:avLst/>
          </a:prstGeom>
        </p:spPr>
      </p:pic>
    </p:spTree>
    <p:extLst>
      <p:ext uri="{BB962C8B-B14F-4D97-AF65-F5344CB8AC3E}">
        <p14:creationId xmlns:p14="http://schemas.microsoft.com/office/powerpoint/2010/main" val="663896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rtl="1"/>
            <a:r>
              <a:rPr lang="fa-IR" dirty="0"/>
              <a:t>تعریف رسمی متغیر زبانی</a:t>
            </a:r>
            <a:endParaRPr lang="en-US" dirty="0"/>
          </a:p>
        </p:txBody>
      </p:sp>
      <p:sp>
        <p:nvSpPr>
          <p:cNvPr id="6" name="Content Placeholder 5"/>
          <p:cNvSpPr>
            <a:spLocks noGrp="1"/>
          </p:cNvSpPr>
          <p:nvPr>
            <p:ph idx="1"/>
          </p:nvPr>
        </p:nvSpPr>
        <p:spPr/>
        <p:txBody>
          <a:bodyPr/>
          <a:lstStyle/>
          <a:p>
            <a:endParaRPr lang="en-US"/>
          </a:p>
        </p:txBody>
      </p:sp>
      <p:pic>
        <p:nvPicPr>
          <p:cNvPr id="7" name="Picture 6"/>
          <p:cNvPicPr>
            <a:picLocks noChangeAspect="1"/>
          </p:cNvPicPr>
          <p:nvPr/>
        </p:nvPicPr>
        <p:blipFill>
          <a:blip r:embed="rId2"/>
          <a:stretch>
            <a:fillRect/>
          </a:stretch>
        </p:blipFill>
        <p:spPr>
          <a:xfrm>
            <a:off x="103239" y="1623865"/>
            <a:ext cx="10619527" cy="4954220"/>
          </a:xfrm>
          <a:prstGeom prst="rect">
            <a:avLst/>
          </a:prstGeom>
        </p:spPr>
      </p:pic>
    </p:spTree>
    <p:extLst>
      <p:ext uri="{BB962C8B-B14F-4D97-AF65-F5344CB8AC3E}">
        <p14:creationId xmlns:p14="http://schemas.microsoft.com/office/powerpoint/2010/main" val="3353024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t>چرا مفهوم متغیر زبانی اهمیت دارد؟</a:t>
            </a:r>
            <a:endParaRPr lang="en-US" dirty="0"/>
          </a:p>
        </p:txBody>
      </p:sp>
      <p:sp>
        <p:nvSpPr>
          <p:cNvPr id="3" name="Content Placeholder 2"/>
          <p:cNvSpPr>
            <a:spLocks noGrp="1"/>
          </p:cNvSpPr>
          <p:nvPr>
            <p:ph idx="1"/>
          </p:nvPr>
        </p:nvSpPr>
        <p:spPr/>
        <p:txBody>
          <a:bodyPr/>
          <a:lstStyle/>
          <a:p>
            <a:pPr algn="r" rtl="1"/>
            <a:r>
              <a:rPr lang="fa-IR" dirty="0"/>
              <a:t>متغیرهای زبانی عناصر اساسی در نمایش دانش بشری محسوب میشوند.</a:t>
            </a:r>
          </a:p>
          <a:p>
            <a:pPr algn="r" rtl="1"/>
            <a:r>
              <a:rPr lang="fa-IR" dirty="0"/>
              <a:t>هنگامی که ما از سنسورها برای اندازه گیری یک متغیر استفاده میکنیم، به ما مقادیر عددی میدهند، هنگامی که ما از انسانهای خبره میخواهیم که بک متغیر را ارزیابی کنند، نظرات خود را با کلمات و واژه ها بیان میکنند.</a:t>
            </a:r>
          </a:p>
          <a:p>
            <a:pPr algn="r" rtl="1"/>
            <a:endParaRPr lang="fa-IR" dirty="0"/>
          </a:p>
          <a:p>
            <a:pPr algn="r" rtl="1"/>
            <a:r>
              <a:rPr lang="fa-IR" dirty="0"/>
              <a:t>با استفاده از متغیرهای زبانی ما مبتوانیم </a:t>
            </a:r>
            <a:r>
              <a:rPr lang="fa-IR" b="1" dirty="0"/>
              <a:t>توصیف های مبهم و نامعلوم در زبانهای طبیعی</a:t>
            </a:r>
            <a:r>
              <a:rPr lang="fa-IR" dirty="0"/>
              <a:t> را </a:t>
            </a:r>
            <a:r>
              <a:rPr lang="fa-IR" b="1" dirty="0"/>
              <a:t>در گزاره های ریاضی دقیق فرموله کنیم</a:t>
            </a:r>
            <a:r>
              <a:rPr lang="fa-IR" dirty="0"/>
              <a:t>.</a:t>
            </a:r>
            <a:endParaRPr lang="en-US" dirty="0"/>
          </a:p>
        </p:txBody>
      </p:sp>
    </p:spTree>
    <p:extLst>
      <p:ext uri="{BB962C8B-B14F-4D97-AF65-F5344CB8AC3E}">
        <p14:creationId xmlns:p14="http://schemas.microsoft.com/office/powerpoint/2010/main" val="1745543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t>قیود زبانی</a:t>
            </a:r>
            <a:endParaRPr lang="en-US" dirty="0"/>
          </a:p>
        </p:txBody>
      </p:sp>
      <p:sp>
        <p:nvSpPr>
          <p:cNvPr id="8" name="Content Placeholder 7">
            <a:extLst>
              <a:ext uri="{FF2B5EF4-FFF2-40B4-BE49-F238E27FC236}">
                <a16:creationId xmlns:a16="http://schemas.microsoft.com/office/drawing/2014/main" id="{76B6D033-14B9-4243-AEDF-FB7598FC8D22}"/>
              </a:ext>
            </a:extLst>
          </p:cNvPr>
          <p:cNvSpPr>
            <a:spLocks noGrp="1"/>
          </p:cNvSpPr>
          <p:nvPr>
            <p:ph idx="1"/>
          </p:nvPr>
        </p:nvSpPr>
        <p:spPr/>
        <p:txBody>
          <a:bodyPr/>
          <a:lstStyle/>
          <a:p>
            <a:r>
              <a:rPr lang="en-US" dirty="0"/>
              <a:t>Primary terms, which are labels of fuzzy sets; in Example 5.1, they are “slow,"</a:t>
            </a:r>
          </a:p>
          <a:p>
            <a:r>
              <a:rPr lang="en-US" dirty="0"/>
              <a:t>"medium," and "fast."</a:t>
            </a:r>
          </a:p>
          <a:p>
            <a:r>
              <a:rPr lang="en-US" dirty="0"/>
              <a:t>Complement "not" and connections "and" and "or."</a:t>
            </a:r>
          </a:p>
          <a:p>
            <a:r>
              <a:rPr lang="en-US" dirty="0"/>
              <a:t>Hedges, such as "very</a:t>
            </a:r>
            <a:r>
              <a:rPr lang="en-US"/>
              <a:t>," “slightly</a:t>
            </a:r>
            <a:r>
              <a:rPr lang="en-US" dirty="0"/>
              <a:t>," "more or less," etc.</a:t>
            </a:r>
          </a:p>
        </p:txBody>
      </p:sp>
    </p:spTree>
    <p:extLst>
      <p:ext uri="{BB962C8B-B14F-4D97-AF65-F5344CB8AC3E}">
        <p14:creationId xmlns:p14="http://schemas.microsoft.com/office/powerpoint/2010/main" val="2826380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t>قیود زبانی</a:t>
            </a:r>
            <a:endParaRPr lang="en-US" dirty="0"/>
          </a:p>
        </p:txBody>
      </p:sp>
      <p:sp>
        <p:nvSpPr>
          <p:cNvPr id="8" name="Content Placeholder 7">
            <a:extLst>
              <a:ext uri="{FF2B5EF4-FFF2-40B4-BE49-F238E27FC236}">
                <a16:creationId xmlns:a16="http://schemas.microsoft.com/office/drawing/2014/main" id="{76B6D033-14B9-4243-AEDF-FB7598FC8D22}"/>
              </a:ext>
            </a:extLst>
          </p:cNvPr>
          <p:cNvSpPr>
            <a:spLocks noGrp="1"/>
          </p:cNvSpPr>
          <p:nvPr>
            <p:ph idx="1"/>
          </p:nvPr>
        </p:nvSpPr>
        <p:spPr/>
        <p:txBody>
          <a:bodyPr/>
          <a:lstStyle/>
          <a:p>
            <a:endParaRPr lang="en-US" dirty="0"/>
          </a:p>
        </p:txBody>
      </p:sp>
      <p:pic>
        <p:nvPicPr>
          <p:cNvPr id="3" name="Picture 2">
            <a:extLst>
              <a:ext uri="{FF2B5EF4-FFF2-40B4-BE49-F238E27FC236}">
                <a16:creationId xmlns:a16="http://schemas.microsoft.com/office/drawing/2014/main" id="{5F90CF6A-3B18-48E0-BC21-8B437706052C}"/>
              </a:ext>
            </a:extLst>
          </p:cNvPr>
          <p:cNvPicPr>
            <a:picLocks noChangeAspect="1"/>
          </p:cNvPicPr>
          <p:nvPr/>
        </p:nvPicPr>
        <p:blipFill>
          <a:blip r:embed="rId2"/>
          <a:stretch>
            <a:fillRect/>
          </a:stretch>
        </p:blipFill>
        <p:spPr>
          <a:xfrm>
            <a:off x="677334" y="2203148"/>
            <a:ext cx="9704927" cy="2451703"/>
          </a:xfrm>
          <a:prstGeom prst="rect">
            <a:avLst/>
          </a:prstGeom>
        </p:spPr>
      </p:pic>
    </p:spTree>
    <p:extLst>
      <p:ext uri="{BB962C8B-B14F-4D97-AF65-F5344CB8AC3E}">
        <p14:creationId xmlns:p14="http://schemas.microsoft.com/office/powerpoint/2010/main" val="164577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t>قیود زبانی</a:t>
            </a:r>
            <a:endParaRPr lang="en-US" dirty="0"/>
          </a:p>
        </p:txBody>
      </p:sp>
      <p:sp>
        <p:nvSpPr>
          <p:cNvPr id="8" name="Content Placeholder 7">
            <a:extLst>
              <a:ext uri="{FF2B5EF4-FFF2-40B4-BE49-F238E27FC236}">
                <a16:creationId xmlns:a16="http://schemas.microsoft.com/office/drawing/2014/main" id="{76B6D033-14B9-4243-AEDF-FB7598FC8D22}"/>
              </a:ext>
            </a:extLst>
          </p:cNvPr>
          <p:cNvSpPr>
            <a:spLocks noGrp="1"/>
          </p:cNvSpPr>
          <p:nvPr>
            <p:ph idx="1"/>
          </p:nvPr>
        </p:nvSpPr>
        <p:spPr/>
        <p:txBody>
          <a:bodyPr/>
          <a:lstStyle/>
          <a:p>
            <a:endParaRPr lang="en-US" dirty="0"/>
          </a:p>
        </p:txBody>
      </p:sp>
      <p:pic>
        <p:nvPicPr>
          <p:cNvPr id="3" name="Picture 2">
            <a:extLst>
              <a:ext uri="{FF2B5EF4-FFF2-40B4-BE49-F238E27FC236}">
                <a16:creationId xmlns:a16="http://schemas.microsoft.com/office/drawing/2014/main" id="{E7B40FA2-01CB-490B-97B3-A6CA02C08282}"/>
              </a:ext>
            </a:extLst>
          </p:cNvPr>
          <p:cNvPicPr>
            <a:picLocks noChangeAspect="1"/>
          </p:cNvPicPr>
          <p:nvPr/>
        </p:nvPicPr>
        <p:blipFill>
          <a:blip r:embed="rId2"/>
          <a:stretch>
            <a:fillRect/>
          </a:stretch>
        </p:blipFill>
        <p:spPr>
          <a:xfrm>
            <a:off x="677334" y="2217850"/>
            <a:ext cx="8891949" cy="4001485"/>
          </a:xfrm>
          <a:prstGeom prst="rect">
            <a:avLst/>
          </a:prstGeom>
        </p:spPr>
      </p:pic>
    </p:spTree>
    <p:extLst>
      <p:ext uri="{BB962C8B-B14F-4D97-AF65-F5344CB8AC3E}">
        <p14:creationId xmlns:p14="http://schemas.microsoft.com/office/powerpoint/2010/main" val="335438037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3017</TotalTime>
  <Words>964</Words>
  <Application>Microsoft Office PowerPoint</Application>
  <PresentationFormat>Widescreen</PresentationFormat>
  <Paragraphs>111</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Cambria Math</vt:lpstr>
      <vt:lpstr>Trebuchet MS</vt:lpstr>
      <vt:lpstr>Wingdings 3</vt:lpstr>
      <vt:lpstr>Facet</vt:lpstr>
      <vt:lpstr>فصل پنجم</vt:lpstr>
      <vt:lpstr>مقدمه</vt:lpstr>
      <vt:lpstr>متغیر زبانی</vt:lpstr>
      <vt:lpstr>مثال : سرعت ماشین</vt:lpstr>
      <vt:lpstr>تعریف رسمی متغیر زبانی</vt:lpstr>
      <vt:lpstr>چرا مفهوم متغیر زبانی اهمیت دارد؟</vt:lpstr>
      <vt:lpstr>قیود زبانی</vt:lpstr>
      <vt:lpstr>قیود زبانی</vt:lpstr>
      <vt:lpstr>قیود زبانی</vt:lpstr>
      <vt:lpstr>گزاره های فازی (Fuzzy Proposition)</vt:lpstr>
      <vt:lpstr>توابع عضویت برای گزاره های فازی</vt:lpstr>
      <vt:lpstr>توابع عضویت برای گزاره های فازی</vt:lpstr>
      <vt:lpstr>قواعد اگر-آنگاه فازی</vt:lpstr>
      <vt:lpstr>تفسیر قواعد اگر-آنگاه فازی</vt:lpstr>
      <vt:lpstr>تفسیر قواعد اگر-آنگاه فازی</vt:lpstr>
      <vt:lpstr>استلزام دنیس – رشر Dienes-Rescher Implication</vt:lpstr>
      <vt:lpstr>استلزام لوکاشیویکز Lukasiewicz Implication</vt:lpstr>
      <vt:lpstr>استلزام زاده Zadeh Implication</vt:lpstr>
      <vt:lpstr>استلزام ممدانی Mamdani Implication</vt:lpstr>
      <vt:lpstr>مثال</vt:lpstr>
      <vt:lpstr>PowerPoint Presentation</vt:lpstr>
      <vt:lpstr>PowerPoint Presentation</vt:lpstr>
      <vt:lpstr>PowerPoint Presentation</vt:lpstr>
      <vt:lpstr>PowerPoint Presentation</vt:lpstr>
      <vt:lpstr>مثال</vt:lpstr>
      <vt:lpstr>مثال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فصل چهارم</dc:title>
  <dc:creator>a</dc:creator>
  <cp:lastModifiedBy>rahmani</cp:lastModifiedBy>
  <cp:revision>130</cp:revision>
  <dcterms:created xsi:type="dcterms:W3CDTF">2018-11-11T06:24:48Z</dcterms:created>
  <dcterms:modified xsi:type="dcterms:W3CDTF">2021-11-25T05:27:43Z</dcterms:modified>
</cp:coreProperties>
</file>