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84" r:id="rId5"/>
    <p:sldId id="285" r:id="rId6"/>
    <p:sldId id="316" r:id="rId7"/>
    <p:sldId id="287" r:id="rId8"/>
    <p:sldId id="271" r:id="rId9"/>
    <p:sldId id="288" r:id="rId10"/>
    <p:sldId id="289" r:id="rId11"/>
    <p:sldId id="269" r:id="rId12"/>
    <p:sldId id="290" r:id="rId13"/>
    <p:sldId id="270" r:id="rId14"/>
    <p:sldId id="291" r:id="rId15"/>
    <p:sldId id="268" r:id="rId16"/>
    <p:sldId id="292" r:id="rId17"/>
    <p:sldId id="293" r:id="rId18"/>
    <p:sldId id="294" r:id="rId19"/>
    <p:sldId id="295" r:id="rId20"/>
    <p:sldId id="297" r:id="rId21"/>
    <p:sldId id="296" r:id="rId22"/>
    <p:sldId id="298" r:id="rId23"/>
    <p:sldId id="299" r:id="rId24"/>
    <p:sldId id="300" r:id="rId25"/>
    <p:sldId id="301" r:id="rId26"/>
    <p:sldId id="312" r:id="rId27"/>
    <p:sldId id="302" r:id="rId28"/>
    <p:sldId id="303" r:id="rId29"/>
    <p:sldId id="304" r:id="rId30"/>
    <p:sldId id="305" r:id="rId31"/>
    <p:sldId id="306" r:id="rId32"/>
    <p:sldId id="307" r:id="rId33"/>
    <p:sldId id="308" r:id="rId34"/>
    <p:sldId id="309" r:id="rId35"/>
    <p:sldId id="310" r:id="rId36"/>
    <p:sldId id="311" r:id="rId37"/>
    <p:sldId id="313" r:id="rId38"/>
    <p:sldId id="31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showGuides="1">
      <p:cViewPr varScale="1">
        <p:scale>
          <a:sx n="63" d="100"/>
          <a:sy n="63" d="100"/>
        </p:scale>
        <p:origin x="10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40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85494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731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678083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97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4463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8764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416121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97067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D09DF-7EB9-4C9A-ABB1-B18D54E5130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415210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D09DF-7EB9-4C9A-ABB1-B18D54E5130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87354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D09DF-7EB9-4C9A-ABB1-B18D54E51300}" type="datetimeFigureOut">
              <a:rPr lang="en-US" smtClean="0"/>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43795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D09DF-7EB9-4C9A-ABB1-B18D54E51300}" type="datetimeFigureOut">
              <a:rPr lang="en-US" smtClean="0"/>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59887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D09DF-7EB9-4C9A-ABB1-B18D54E51300}" type="datetimeFigureOut">
              <a:rPr lang="en-US" smtClean="0"/>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205747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D09DF-7EB9-4C9A-ABB1-B18D54E5130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164248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D09DF-7EB9-4C9A-ABB1-B18D54E5130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DC9B-3604-4435-A633-A95F14AB5917}" type="slidenum">
              <a:rPr lang="en-US" smtClean="0"/>
              <a:t>‹#›</a:t>
            </a:fld>
            <a:endParaRPr lang="en-US"/>
          </a:p>
        </p:txBody>
      </p:sp>
    </p:spTree>
    <p:extLst>
      <p:ext uri="{BB962C8B-B14F-4D97-AF65-F5344CB8AC3E}">
        <p14:creationId xmlns:p14="http://schemas.microsoft.com/office/powerpoint/2010/main" val="392188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6D09DF-7EB9-4C9A-ABB1-B18D54E51300}" type="datetimeFigureOut">
              <a:rPr lang="en-US" smtClean="0"/>
              <a:t>12/28/2020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44DC9B-3604-4435-A633-A95F14AB5917}" type="slidenum">
              <a:rPr lang="en-US" smtClean="0"/>
              <a:t>‹#›</a:t>
            </a:fld>
            <a:endParaRPr lang="en-US"/>
          </a:p>
        </p:txBody>
      </p:sp>
    </p:spTree>
    <p:extLst>
      <p:ext uri="{BB962C8B-B14F-4D97-AF65-F5344CB8AC3E}">
        <p14:creationId xmlns:p14="http://schemas.microsoft.com/office/powerpoint/2010/main" val="231489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a:t>فصل هفتم</a:t>
            </a:r>
            <a:endParaRPr lang="en-US" dirty="0"/>
          </a:p>
        </p:txBody>
      </p:sp>
      <p:sp>
        <p:nvSpPr>
          <p:cNvPr id="3" name="Subtitle 2"/>
          <p:cNvSpPr>
            <a:spLocks noGrp="1"/>
          </p:cNvSpPr>
          <p:nvPr>
            <p:ph type="subTitle" idx="1"/>
          </p:nvPr>
        </p:nvSpPr>
        <p:spPr/>
        <p:txBody>
          <a:bodyPr/>
          <a:lstStyle/>
          <a:p>
            <a:pPr algn="ctr" rtl="1"/>
            <a:r>
              <a:rPr lang="fa-IR" dirty="0"/>
              <a:t>سیستمهای فازی و کنترل فازی</a:t>
            </a:r>
            <a:endParaRPr lang="en-US" dirty="0"/>
          </a:p>
          <a:p>
            <a:pPr algn="ctr" rtl="1"/>
            <a:r>
              <a:rPr lang="fa-IR" dirty="0"/>
              <a:t>پایگاه قواعد و موتور استنتاج فازی</a:t>
            </a:r>
            <a:endParaRPr lang="en-US" dirty="0"/>
          </a:p>
        </p:txBody>
      </p:sp>
    </p:spTree>
    <p:extLst>
      <p:ext uri="{BB962C8B-B14F-4D97-AF65-F5344CB8AC3E}">
        <p14:creationId xmlns:p14="http://schemas.microsoft.com/office/powerpoint/2010/main" val="291226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en-US" dirty="0"/>
              <a:t>Minimum Inference Engine</a:t>
            </a:r>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موتور استنتاج مینیمم</a:t>
            </a:r>
          </a:p>
          <a:p>
            <a:pPr lvl="1" algn="r" rtl="1"/>
            <a:r>
              <a:rPr lang="fa-IR" dirty="0"/>
              <a:t>ترکیب اجتماع برای قواعد</a:t>
            </a:r>
          </a:p>
          <a:p>
            <a:pPr lvl="1" algn="r" rtl="1"/>
            <a:r>
              <a:rPr lang="fa-IR" dirty="0"/>
              <a:t>استلزام مینیمم ممدانی</a:t>
            </a:r>
          </a:p>
          <a:p>
            <a:pPr lvl="1" algn="r" rtl="1"/>
            <a:r>
              <a:rPr lang="fa-IR" dirty="0"/>
              <a:t>عملگر مینیمم برای </a:t>
            </a:r>
            <a:r>
              <a:rPr lang="en-US" dirty="0"/>
              <a:t>t-norm</a:t>
            </a:r>
            <a:r>
              <a:rPr lang="fa-IR" dirty="0"/>
              <a:t> ها</a:t>
            </a:r>
          </a:p>
          <a:p>
            <a:pPr lvl="1" algn="r" rtl="1"/>
            <a:r>
              <a:rPr lang="en-US" dirty="0"/>
              <a:t>Max</a:t>
            </a:r>
            <a:r>
              <a:rPr lang="fa-IR" dirty="0"/>
              <a:t> برای </a:t>
            </a:r>
            <a:r>
              <a:rPr lang="en-US" dirty="0"/>
              <a:t>s-norm</a:t>
            </a:r>
            <a:r>
              <a:rPr lang="fa-IR" dirty="0"/>
              <a:t> ها</a:t>
            </a:r>
          </a:p>
          <a:p>
            <a:pPr algn="r" rtl="1"/>
            <a:endParaRPr lang="fa-IR" dirty="0"/>
          </a:p>
        </p:txBody>
      </p:sp>
      <p:pic>
        <p:nvPicPr>
          <p:cNvPr id="5" name="Picture 4">
            <a:extLst>
              <a:ext uri="{FF2B5EF4-FFF2-40B4-BE49-F238E27FC236}">
                <a16:creationId xmlns:a16="http://schemas.microsoft.com/office/drawing/2014/main" id="{781687C4-CB48-4784-BB8D-3E51F93049CE}"/>
              </a:ext>
            </a:extLst>
          </p:cNvPr>
          <p:cNvPicPr>
            <a:picLocks noChangeAspect="1"/>
          </p:cNvPicPr>
          <p:nvPr/>
        </p:nvPicPr>
        <p:blipFill>
          <a:blip r:embed="rId2"/>
          <a:stretch>
            <a:fillRect/>
          </a:stretch>
        </p:blipFill>
        <p:spPr>
          <a:xfrm>
            <a:off x="100286" y="4809160"/>
            <a:ext cx="11991428" cy="1232203"/>
          </a:xfrm>
          <a:prstGeom prst="rect">
            <a:avLst/>
          </a:prstGeom>
        </p:spPr>
      </p:pic>
    </p:spTree>
    <p:extLst>
      <p:ext uri="{BB962C8B-B14F-4D97-AF65-F5344CB8AC3E}">
        <p14:creationId xmlns:p14="http://schemas.microsoft.com/office/powerpoint/2010/main" val="91455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لوکاشیویکز</a:t>
            </a:r>
            <a:br>
              <a:rPr lang="fa-IR" dirty="0"/>
            </a:br>
            <a:r>
              <a:rPr lang="en-US" b="1" dirty="0" err="1"/>
              <a:t>Lukasiewicz</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r" rtl="1"/>
                <a:r>
                  <a:rPr lang="fa-IR" dirty="0"/>
                  <a:t>استفاده از </a:t>
                </a:r>
                <a:r>
                  <a:rPr lang="en-US" dirty="0"/>
                  <a:t>s-norm</a:t>
                </a:r>
                <a:r>
                  <a:rPr lang="fa-IR" dirty="0"/>
                  <a:t> یاگر با </a:t>
                </a:r>
                <a:r>
                  <a:rPr lang="en-US" dirty="0"/>
                  <a:t>w=1</a:t>
                </a:r>
                <a:r>
                  <a:rPr lang="fa-IR" dirty="0"/>
                  <a:t>. مکمل فازی اولیه</a:t>
                </a:r>
                <a:endParaRPr lang="en-US" dirty="0"/>
              </a:p>
              <a:p>
                <a:pPr algn="r" rtl="1"/>
                <a:endParaRPr lang="fa-IR" dirty="0"/>
              </a:p>
              <a:p>
                <a:endParaRPr lang="fa-IR" dirty="0"/>
              </a:p>
              <a:p>
                <a:endParaRPr lang="fa-IR" dirty="0"/>
              </a:p>
              <a:p>
                <a:pPr algn="r" rtl="1"/>
                <a:endParaRPr lang="fa-IR" dirty="0"/>
              </a:p>
              <a:p>
                <a:pPr algn="r" rtl="1"/>
                <a:r>
                  <a:rPr lang="fa-IR" dirty="0"/>
                  <a:t>تفسیر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pPr algn="r" rtl="1"/>
                <a:r>
                  <a:rPr lang="fa-IR" dirty="0"/>
                  <a:t>قاعده فازی </a:t>
                </a:r>
                <a:r>
                  <a:rPr lang="en-US" dirty="0"/>
                  <a:t>IF &lt;FP1&gt; THEN &lt;FP2&gt;</a:t>
                </a:r>
                <a:r>
                  <a:rPr lang="fa-IR" dirty="0"/>
                  <a:t> به شکل زیر تفسیر میشود</a:t>
                </a:r>
              </a:p>
              <a:p>
                <a:pPr algn="r" rtl="1"/>
                <a:endParaRPr lang="fa-IR" dirty="0"/>
              </a:p>
              <a:p>
                <a:pPr marL="0" indent="0" algn="r" rtl="1">
                  <a:buNone/>
                </a:pP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85" r="-28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008821" y="3577629"/>
            <a:ext cx="2845424" cy="470016"/>
          </a:xfrm>
          <a:prstGeom prst="rect">
            <a:avLst/>
          </a:prstGeom>
        </p:spPr>
      </p:pic>
      <p:pic>
        <p:nvPicPr>
          <p:cNvPr id="4" name="Picture 3"/>
          <p:cNvPicPr>
            <a:picLocks noChangeAspect="1"/>
          </p:cNvPicPr>
          <p:nvPr/>
        </p:nvPicPr>
        <p:blipFill>
          <a:blip r:embed="rId4"/>
          <a:stretch>
            <a:fillRect/>
          </a:stretch>
        </p:blipFill>
        <p:spPr>
          <a:xfrm>
            <a:off x="983416" y="5037212"/>
            <a:ext cx="5741658" cy="711375"/>
          </a:xfrm>
          <a:prstGeom prst="rect">
            <a:avLst/>
          </a:prstGeom>
        </p:spPr>
      </p:pic>
      <p:pic>
        <p:nvPicPr>
          <p:cNvPr id="8" name="Picture 7"/>
          <p:cNvPicPr>
            <a:picLocks noChangeAspect="1"/>
          </p:cNvPicPr>
          <p:nvPr/>
        </p:nvPicPr>
        <p:blipFill>
          <a:blip r:embed="rId5"/>
          <a:stretch>
            <a:fillRect/>
          </a:stretch>
        </p:blipFill>
        <p:spPr>
          <a:xfrm>
            <a:off x="983416" y="2594452"/>
            <a:ext cx="4318946" cy="800297"/>
          </a:xfrm>
          <a:prstGeom prst="rect">
            <a:avLst/>
          </a:prstGeom>
        </p:spPr>
      </p:pic>
    </p:spTree>
    <p:extLst>
      <p:ext uri="{BB962C8B-B14F-4D97-AF65-F5344CB8AC3E}">
        <p14:creationId xmlns:p14="http://schemas.microsoft.com/office/powerpoint/2010/main" val="429427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en-US" dirty="0"/>
              <a:t>Lukasiewicz Inference Engine</a:t>
            </a:r>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موتور استنتاج لوکاشیویکز</a:t>
            </a:r>
          </a:p>
          <a:p>
            <a:pPr lvl="1" algn="r" rtl="1"/>
            <a:r>
              <a:rPr lang="fa-IR" dirty="0"/>
              <a:t>ترکیب اشتراک برای قواعد</a:t>
            </a:r>
          </a:p>
          <a:p>
            <a:pPr lvl="1" algn="r" rtl="1"/>
            <a:r>
              <a:rPr lang="fa-IR" dirty="0"/>
              <a:t>استلزام لوکاشیویکز</a:t>
            </a:r>
          </a:p>
          <a:p>
            <a:pPr lvl="1" algn="r" rtl="1"/>
            <a:r>
              <a:rPr lang="fa-IR" dirty="0"/>
              <a:t>عملگر مینیمم برای </a:t>
            </a:r>
            <a:r>
              <a:rPr lang="en-US" dirty="0"/>
              <a:t>t-norm</a:t>
            </a:r>
            <a:r>
              <a:rPr lang="fa-IR" dirty="0"/>
              <a:t> ها</a:t>
            </a:r>
          </a:p>
          <a:p>
            <a:pPr marL="0" indent="0" algn="r" rtl="1">
              <a:buNone/>
            </a:pPr>
            <a:endParaRPr lang="fa-IR" dirty="0"/>
          </a:p>
        </p:txBody>
      </p:sp>
      <p:pic>
        <p:nvPicPr>
          <p:cNvPr id="5" name="Picture 4">
            <a:extLst>
              <a:ext uri="{FF2B5EF4-FFF2-40B4-BE49-F238E27FC236}">
                <a16:creationId xmlns:a16="http://schemas.microsoft.com/office/drawing/2014/main" id="{C26A7022-342E-4637-93E0-F023837A1704}"/>
              </a:ext>
            </a:extLst>
          </p:cNvPr>
          <p:cNvPicPr>
            <a:picLocks noChangeAspect="1"/>
          </p:cNvPicPr>
          <p:nvPr/>
        </p:nvPicPr>
        <p:blipFill>
          <a:blip r:embed="rId2"/>
          <a:stretch>
            <a:fillRect/>
          </a:stretch>
        </p:blipFill>
        <p:spPr>
          <a:xfrm>
            <a:off x="339202" y="3918545"/>
            <a:ext cx="10568716" cy="1219500"/>
          </a:xfrm>
          <a:prstGeom prst="rect">
            <a:avLst/>
          </a:prstGeom>
        </p:spPr>
      </p:pic>
    </p:spTree>
    <p:extLst>
      <p:ext uri="{BB962C8B-B14F-4D97-AF65-F5344CB8AC3E}">
        <p14:creationId xmlns:p14="http://schemas.microsoft.com/office/powerpoint/2010/main" val="195856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زاده</a:t>
            </a:r>
            <a:br>
              <a:rPr lang="fa-IR" dirty="0"/>
            </a:br>
            <a:r>
              <a:rPr lang="en-US" b="1" dirty="0" err="1"/>
              <a:t>Zadeh</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endParaRPr lang="fa-IR" dirty="0"/>
              </a:p>
              <a:p>
                <a:endParaRPr lang="fa-IR" dirty="0"/>
              </a:p>
              <a:p>
                <a:pPr algn="r" rtl="1"/>
                <a:endParaRPr lang="fa-IR" dirty="0"/>
              </a:p>
              <a:p>
                <a:pPr algn="r" rtl="1"/>
                <a:endParaRPr lang="fa-IR" dirty="0"/>
              </a:p>
              <a:p>
                <a:pPr algn="r" rtl="1"/>
                <a:r>
                  <a:rPr lang="fa-IR" dirty="0"/>
                  <a:t>تفسیر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pPr algn="r" rtl="1"/>
                <a:r>
                  <a:rPr lang="fa-IR" dirty="0"/>
                  <a:t>قاعده فازی </a:t>
                </a:r>
                <a:r>
                  <a:rPr lang="en-US" dirty="0"/>
                  <a:t>IF &lt;FP1&gt; THEN &lt;FP2&gt;</a:t>
                </a:r>
                <a:r>
                  <a:rPr lang="fa-IR" dirty="0"/>
                  <a:t> به شکل زیر تفسیر میشود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r="-28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67320" y="2273113"/>
            <a:ext cx="4928680" cy="508125"/>
          </a:xfrm>
          <a:prstGeom prst="rect">
            <a:avLst/>
          </a:prstGeom>
        </p:spPr>
      </p:pic>
      <p:pic>
        <p:nvPicPr>
          <p:cNvPr id="6" name="Picture 5"/>
          <p:cNvPicPr>
            <a:picLocks noChangeAspect="1"/>
          </p:cNvPicPr>
          <p:nvPr/>
        </p:nvPicPr>
        <p:blipFill>
          <a:blip r:embed="rId4"/>
          <a:stretch>
            <a:fillRect/>
          </a:stretch>
        </p:blipFill>
        <p:spPr>
          <a:xfrm>
            <a:off x="1167320" y="3548390"/>
            <a:ext cx="2845424" cy="470016"/>
          </a:xfrm>
          <a:prstGeom prst="rect">
            <a:avLst/>
          </a:prstGeom>
        </p:spPr>
      </p:pic>
      <p:pic>
        <p:nvPicPr>
          <p:cNvPr id="8" name="Picture 7"/>
          <p:cNvPicPr>
            <a:picLocks noChangeAspect="1"/>
          </p:cNvPicPr>
          <p:nvPr/>
        </p:nvPicPr>
        <p:blipFill>
          <a:blip r:embed="rId5"/>
          <a:stretch>
            <a:fillRect/>
          </a:stretch>
        </p:blipFill>
        <p:spPr>
          <a:xfrm>
            <a:off x="1167320" y="2905010"/>
            <a:ext cx="4877869" cy="533531"/>
          </a:xfrm>
          <a:prstGeom prst="rect">
            <a:avLst/>
          </a:prstGeom>
        </p:spPr>
      </p:pic>
      <p:pic>
        <p:nvPicPr>
          <p:cNvPr id="12" name="Picture 11"/>
          <p:cNvPicPr>
            <a:picLocks noChangeAspect="1"/>
          </p:cNvPicPr>
          <p:nvPr/>
        </p:nvPicPr>
        <p:blipFill>
          <a:blip r:embed="rId6"/>
          <a:stretch>
            <a:fillRect/>
          </a:stretch>
        </p:blipFill>
        <p:spPr>
          <a:xfrm>
            <a:off x="1167320" y="5104149"/>
            <a:ext cx="6724319" cy="804477"/>
          </a:xfrm>
          <a:prstGeom prst="rect">
            <a:avLst/>
          </a:prstGeom>
        </p:spPr>
      </p:pic>
    </p:spTree>
    <p:extLst>
      <p:ext uri="{BB962C8B-B14F-4D97-AF65-F5344CB8AC3E}">
        <p14:creationId xmlns:p14="http://schemas.microsoft.com/office/powerpoint/2010/main" val="396621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en-US" dirty="0"/>
              <a:t>Zadeh Inference Engine</a:t>
            </a:r>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موتور استنتاج زاده</a:t>
            </a:r>
          </a:p>
          <a:p>
            <a:pPr lvl="1" algn="r" rtl="1"/>
            <a:r>
              <a:rPr lang="fa-IR" dirty="0"/>
              <a:t>ترکیب اشتراک برای قواعد</a:t>
            </a:r>
          </a:p>
          <a:p>
            <a:pPr lvl="1" algn="r" rtl="1"/>
            <a:r>
              <a:rPr lang="fa-IR" dirty="0"/>
              <a:t>استلزام زاده</a:t>
            </a:r>
          </a:p>
          <a:p>
            <a:pPr lvl="1" algn="r" rtl="1"/>
            <a:r>
              <a:rPr lang="fa-IR" dirty="0"/>
              <a:t>عملگر مینیمم برای </a:t>
            </a:r>
            <a:r>
              <a:rPr lang="en-US" dirty="0"/>
              <a:t>t-norm</a:t>
            </a:r>
            <a:r>
              <a:rPr lang="fa-IR" dirty="0"/>
              <a:t> ها</a:t>
            </a:r>
          </a:p>
          <a:p>
            <a:pPr marL="0" indent="0" algn="r" rtl="1">
              <a:buNone/>
            </a:pPr>
            <a:endParaRPr lang="fa-IR" dirty="0"/>
          </a:p>
        </p:txBody>
      </p:sp>
      <p:pic>
        <p:nvPicPr>
          <p:cNvPr id="4" name="Picture 3">
            <a:extLst>
              <a:ext uri="{FF2B5EF4-FFF2-40B4-BE49-F238E27FC236}">
                <a16:creationId xmlns:a16="http://schemas.microsoft.com/office/drawing/2014/main" id="{F5CB64E7-549F-43FD-A50D-7B91747CF55C}"/>
              </a:ext>
            </a:extLst>
          </p:cNvPr>
          <p:cNvPicPr>
            <a:picLocks noChangeAspect="1"/>
          </p:cNvPicPr>
          <p:nvPr/>
        </p:nvPicPr>
        <p:blipFill>
          <a:blip r:embed="rId2"/>
          <a:stretch>
            <a:fillRect/>
          </a:stretch>
        </p:blipFill>
        <p:spPr>
          <a:xfrm>
            <a:off x="22398" y="3944233"/>
            <a:ext cx="12192000" cy="2566172"/>
          </a:xfrm>
          <a:prstGeom prst="rect">
            <a:avLst/>
          </a:prstGeom>
        </p:spPr>
      </p:pic>
    </p:spTree>
    <p:extLst>
      <p:ext uri="{BB962C8B-B14F-4D97-AF65-F5344CB8AC3E}">
        <p14:creationId xmlns:p14="http://schemas.microsoft.com/office/powerpoint/2010/main" val="185460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دنیس – رشر</a:t>
            </a:r>
            <a:br>
              <a:rPr lang="fa-IR" dirty="0"/>
            </a:br>
            <a:r>
              <a:rPr lang="en-US" b="1" dirty="0" err="1"/>
              <a:t>Dienes-Rescher</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pPr algn="r" rtl="1"/>
                <a:r>
                  <a:rPr lang="fa-IR" dirty="0"/>
                  <a:t>مکمل فازی اولیه</a:t>
                </a:r>
              </a:p>
              <a:p>
                <a:pPr algn="r" rtl="1"/>
                <a:r>
                  <a:rPr lang="fa-IR" dirty="0"/>
                  <a:t>اجتماع فازی اولیه</a:t>
                </a:r>
              </a:p>
              <a:p>
                <a:pPr algn="r" rtl="1"/>
                <a:endParaRPr lang="fa-IR" dirty="0"/>
              </a:p>
              <a:p>
                <a:pPr algn="r" rtl="1"/>
                <a:r>
                  <a:rPr lang="fa-IR" dirty="0"/>
                  <a:t>تفسیر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𝑞</m:t>
                    </m:r>
                  </m:oMath>
                </a14:m>
                <a:endParaRPr lang="en-US" dirty="0"/>
              </a:p>
              <a:p>
                <a:pPr algn="r" rtl="1"/>
                <a:r>
                  <a:rPr lang="fa-IR" dirty="0"/>
                  <a:t>قاعده فازی </a:t>
                </a:r>
                <a:r>
                  <a:rPr lang="en-US" dirty="0"/>
                  <a:t>IF &lt;FP1&gt; THEN &lt;FP2&gt;</a:t>
                </a:r>
                <a:r>
                  <a:rPr lang="fa-IR" dirty="0"/>
                  <a:t> به شکل زیر تفسیر میشود</a:t>
                </a:r>
              </a:p>
              <a:p>
                <a:pPr algn="r" rt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28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67320" y="2273113"/>
            <a:ext cx="4928680" cy="508125"/>
          </a:xfrm>
          <a:prstGeom prst="rect">
            <a:avLst/>
          </a:prstGeom>
        </p:spPr>
      </p:pic>
      <p:pic>
        <p:nvPicPr>
          <p:cNvPr id="6" name="Picture 5"/>
          <p:cNvPicPr>
            <a:picLocks noChangeAspect="1"/>
          </p:cNvPicPr>
          <p:nvPr/>
        </p:nvPicPr>
        <p:blipFill>
          <a:blip r:embed="rId4"/>
          <a:stretch>
            <a:fillRect/>
          </a:stretch>
        </p:blipFill>
        <p:spPr>
          <a:xfrm>
            <a:off x="1167320" y="2958984"/>
            <a:ext cx="2845424" cy="470016"/>
          </a:xfrm>
          <a:prstGeom prst="rect">
            <a:avLst/>
          </a:prstGeom>
        </p:spPr>
      </p:pic>
      <p:pic>
        <p:nvPicPr>
          <p:cNvPr id="7" name="Picture 6"/>
          <p:cNvPicPr>
            <a:picLocks noChangeAspect="1"/>
          </p:cNvPicPr>
          <p:nvPr/>
        </p:nvPicPr>
        <p:blipFill>
          <a:blip r:embed="rId5"/>
          <a:stretch>
            <a:fillRect/>
          </a:stretch>
        </p:blipFill>
        <p:spPr>
          <a:xfrm>
            <a:off x="1167320" y="4654040"/>
            <a:ext cx="5335169" cy="635156"/>
          </a:xfrm>
          <a:prstGeom prst="rect">
            <a:avLst/>
          </a:prstGeom>
        </p:spPr>
      </p:pic>
    </p:spTree>
    <p:extLst>
      <p:ext uri="{BB962C8B-B14F-4D97-AF65-F5344CB8AC3E}">
        <p14:creationId xmlns:p14="http://schemas.microsoft.com/office/powerpoint/2010/main" val="98924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en-US" dirty="0"/>
              <a:t>Dienes-</a:t>
            </a:r>
            <a:r>
              <a:rPr lang="en-US" dirty="0" err="1"/>
              <a:t>Rescher</a:t>
            </a:r>
            <a:r>
              <a:rPr lang="en-US" dirty="0"/>
              <a:t> Inference Engine</a:t>
            </a:r>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موتور استنتاج دنیس - رشر</a:t>
            </a:r>
          </a:p>
          <a:p>
            <a:pPr lvl="1" algn="r" rtl="1"/>
            <a:r>
              <a:rPr lang="fa-IR" dirty="0"/>
              <a:t>ترکیب اشتراک برای قواعد</a:t>
            </a:r>
          </a:p>
          <a:p>
            <a:pPr lvl="1" algn="r" rtl="1"/>
            <a:r>
              <a:rPr lang="fa-IR" dirty="0"/>
              <a:t>استلزام دنیس - رشر</a:t>
            </a:r>
          </a:p>
          <a:p>
            <a:pPr lvl="1" algn="r" rtl="1"/>
            <a:r>
              <a:rPr lang="fa-IR" dirty="0"/>
              <a:t>عملگر مینیمم برای </a:t>
            </a:r>
            <a:r>
              <a:rPr lang="en-US" dirty="0"/>
              <a:t>t-norm</a:t>
            </a:r>
            <a:r>
              <a:rPr lang="fa-IR" dirty="0"/>
              <a:t> ها</a:t>
            </a:r>
          </a:p>
          <a:p>
            <a:pPr marL="0" indent="0" algn="r" rtl="1">
              <a:buNone/>
            </a:pPr>
            <a:endParaRPr lang="fa-IR" dirty="0"/>
          </a:p>
        </p:txBody>
      </p:sp>
      <p:pic>
        <p:nvPicPr>
          <p:cNvPr id="4" name="Picture 3">
            <a:extLst>
              <a:ext uri="{FF2B5EF4-FFF2-40B4-BE49-F238E27FC236}">
                <a16:creationId xmlns:a16="http://schemas.microsoft.com/office/drawing/2014/main" id="{78F0E970-AFCF-454F-B0FF-E78B94936C65}"/>
              </a:ext>
            </a:extLst>
          </p:cNvPr>
          <p:cNvPicPr>
            <a:picLocks noChangeAspect="1"/>
          </p:cNvPicPr>
          <p:nvPr/>
        </p:nvPicPr>
        <p:blipFill>
          <a:blip r:embed="rId2"/>
          <a:stretch>
            <a:fillRect/>
          </a:stretch>
        </p:blipFill>
        <p:spPr>
          <a:xfrm>
            <a:off x="437839" y="4886760"/>
            <a:ext cx="11076827" cy="1626000"/>
          </a:xfrm>
          <a:prstGeom prst="rect">
            <a:avLst/>
          </a:prstGeom>
        </p:spPr>
      </p:pic>
    </p:spTree>
    <p:extLst>
      <p:ext uri="{BB962C8B-B14F-4D97-AF65-F5344CB8AC3E}">
        <p14:creationId xmlns:p14="http://schemas.microsoft.com/office/powerpoint/2010/main" val="43560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مثال</a:t>
            </a:r>
            <a:endParaRPr lang="en-US" dirty="0"/>
          </a:p>
        </p:txBody>
      </p:sp>
      <p:sp>
        <p:nvSpPr>
          <p:cNvPr id="3" name="Content Placeholder 2"/>
          <p:cNvSpPr>
            <a:spLocks noGrp="1"/>
          </p:cNvSpPr>
          <p:nvPr>
            <p:ph idx="1"/>
          </p:nvPr>
        </p:nvSpPr>
        <p:spPr/>
        <p:txBody>
          <a:bodyPr/>
          <a:lstStyle/>
          <a:p>
            <a:pPr algn="r" rtl="1"/>
            <a:r>
              <a:rPr lang="fa-IR" dirty="0"/>
              <a:t>فرض کنید یک پایگاه قواعد فازی شامل تنها یک قاعده زیر باشد</a:t>
            </a:r>
          </a:p>
          <a:p>
            <a:pPr algn="r" rtl="1"/>
            <a:endParaRPr lang="fa-IR" dirty="0"/>
          </a:p>
        </p:txBody>
      </p:sp>
      <p:pic>
        <p:nvPicPr>
          <p:cNvPr id="4" name="Picture 3">
            <a:extLst>
              <a:ext uri="{FF2B5EF4-FFF2-40B4-BE49-F238E27FC236}">
                <a16:creationId xmlns:a16="http://schemas.microsoft.com/office/drawing/2014/main" id="{F7DE60E9-619F-442C-8B45-208B847BE9F3}"/>
              </a:ext>
            </a:extLst>
          </p:cNvPr>
          <p:cNvPicPr>
            <a:picLocks noChangeAspect="1"/>
          </p:cNvPicPr>
          <p:nvPr/>
        </p:nvPicPr>
        <p:blipFill>
          <a:blip r:embed="rId2"/>
          <a:stretch>
            <a:fillRect/>
          </a:stretch>
        </p:blipFill>
        <p:spPr>
          <a:xfrm>
            <a:off x="0" y="2825381"/>
            <a:ext cx="8046720" cy="1462499"/>
          </a:xfrm>
          <a:prstGeom prst="rect">
            <a:avLst/>
          </a:prstGeom>
        </p:spPr>
      </p:pic>
      <p:pic>
        <p:nvPicPr>
          <p:cNvPr id="9" name="Picture 8">
            <a:extLst>
              <a:ext uri="{FF2B5EF4-FFF2-40B4-BE49-F238E27FC236}">
                <a16:creationId xmlns:a16="http://schemas.microsoft.com/office/drawing/2014/main" id="{79094348-C97D-46E4-894F-5AE37F1A9149}"/>
              </a:ext>
            </a:extLst>
          </p:cNvPr>
          <p:cNvPicPr>
            <a:picLocks noChangeAspect="1"/>
          </p:cNvPicPr>
          <p:nvPr/>
        </p:nvPicPr>
        <p:blipFill>
          <a:blip r:embed="rId3"/>
          <a:stretch>
            <a:fillRect/>
          </a:stretch>
        </p:blipFill>
        <p:spPr>
          <a:xfrm>
            <a:off x="0" y="5287076"/>
            <a:ext cx="12192000" cy="1601404"/>
          </a:xfrm>
          <a:prstGeom prst="rect">
            <a:avLst/>
          </a:prstGeom>
        </p:spPr>
      </p:pic>
    </p:spTree>
    <p:extLst>
      <p:ext uri="{BB962C8B-B14F-4D97-AF65-F5344CB8AC3E}">
        <p14:creationId xmlns:p14="http://schemas.microsoft.com/office/powerpoint/2010/main" val="252013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E9B8FA61-252D-40B2-A9CE-7C0191A146F9}"/>
              </a:ext>
            </a:extLst>
          </p:cNvPr>
          <p:cNvPicPr>
            <a:picLocks noChangeAspect="1"/>
          </p:cNvPicPr>
          <p:nvPr/>
        </p:nvPicPr>
        <p:blipFill>
          <a:blip r:embed="rId2"/>
          <a:stretch>
            <a:fillRect/>
          </a:stretch>
        </p:blipFill>
        <p:spPr>
          <a:xfrm>
            <a:off x="0" y="2174128"/>
            <a:ext cx="12192000" cy="4097423"/>
          </a:xfrm>
          <a:prstGeom prst="rect">
            <a:avLst/>
          </a:prstGeom>
        </p:spPr>
      </p:pic>
    </p:spTree>
    <p:extLst>
      <p:ext uri="{BB962C8B-B14F-4D97-AF65-F5344CB8AC3E}">
        <p14:creationId xmlns:p14="http://schemas.microsoft.com/office/powerpoint/2010/main" val="290866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5" name="Picture 4">
            <a:extLst>
              <a:ext uri="{FF2B5EF4-FFF2-40B4-BE49-F238E27FC236}">
                <a16:creationId xmlns:a16="http://schemas.microsoft.com/office/drawing/2014/main" id="{A82A5847-6B61-476E-B6BE-5538DFD52444}"/>
              </a:ext>
            </a:extLst>
          </p:cNvPr>
          <p:cNvPicPr>
            <a:picLocks noChangeAspect="1"/>
          </p:cNvPicPr>
          <p:nvPr/>
        </p:nvPicPr>
        <p:blipFill>
          <a:blip r:embed="rId2"/>
          <a:stretch>
            <a:fillRect/>
          </a:stretch>
        </p:blipFill>
        <p:spPr>
          <a:xfrm>
            <a:off x="1630446" y="0"/>
            <a:ext cx="8931107" cy="6858000"/>
          </a:xfrm>
          <a:prstGeom prst="rect">
            <a:avLst/>
          </a:prstGeom>
        </p:spPr>
      </p:pic>
    </p:spTree>
    <p:extLst>
      <p:ext uri="{BB962C8B-B14F-4D97-AF65-F5344CB8AC3E}">
        <p14:creationId xmlns:p14="http://schemas.microsoft.com/office/powerpoint/2010/main" val="25426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63AA-0BF6-486B-8A3C-CA2959480D63}"/>
              </a:ext>
            </a:extLst>
          </p:cNvPr>
          <p:cNvSpPr>
            <a:spLocks noGrp="1"/>
          </p:cNvSpPr>
          <p:nvPr>
            <p:ph type="title"/>
          </p:nvPr>
        </p:nvSpPr>
        <p:spPr/>
        <p:txBody>
          <a:bodyPr/>
          <a:lstStyle/>
          <a:p>
            <a:pPr algn="ctr" rtl="1"/>
            <a:r>
              <a:rPr lang="fa-IR" dirty="0"/>
              <a:t>سیستمهای فازی</a:t>
            </a:r>
            <a:endParaRPr lang="en-US" dirty="0"/>
          </a:p>
        </p:txBody>
      </p:sp>
      <p:sp>
        <p:nvSpPr>
          <p:cNvPr id="3" name="Content Placeholder 2">
            <a:extLst>
              <a:ext uri="{FF2B5EF4-FFF2-40B4-BE49-F238E27FC236}">
                <a16:creationId xmlns:a16="http://schemas.microsoft.com/office/drawing/2014/main" id="{D2891FD4-80CC-4BA2-8013-A1F0DE1A6F48}"/>
              </a:ext>
            </a:extLst>
          </p:cNvPr>
          <p:cNvSpPr>
            <a:spLocks noGrp="1"/>
          </p:cNvSpPr>
          <p:nvPr>
            <p:ph idx="1"/>
          </p:nvPr>
        </p:nvSpPr>
        <p:spPr/>
        <p:txBody>
          <a:bodyPr/>
          <a:lstStyle/>
          <a:p>
            <a:pPr algn="r" rtl="1"/>
            <a:r>
              <a:rPr lang="fa-IR" dirty="0"/>
              <a:t>چرا سیستمهای فازی؟</a:t>
            </a:r>
          </a:p>
          <a:p>
            <a:pPr algn="r" rtl="1"/>
            <a:endParaRPr lang="en-US" dirty="0"/>
          </a:p>
        </p:txBody>
      </p:sp>
      <p:pic>
        <p:nvPicPr>
          <p:cNvPr id="5" name="Picture 4">
            <a:extLst>
              <a:ext uri="{FF2B5EF4-FFF2-40B4-BE49-F238E27FC236}">
                <a16:creationId xmlns:a16="http://schemas.microsoft.com/office/drawing/2014/main" id="{F80E113D-3210-4779-9140-A29D52E57297}"/>
              </a:ext>
            </a:extLst>
          </p:cNvPr>
          <p:cNvPicPr>
            <a:picLocks noChangeAspect="1"/>
          </p:cNvPicPr>
          <p:nvPr/>
        </p:nvPicPr>
        <p:blipFill>
          <a:blip r:embed="rId2"/>
          <a:stretch>
            <a:fillRect/>
          </a:stretch>
        </p:blipFill>
        <p:spPr>
          <a:xfrm>
            <a:off x="109194" y="2727960"/>
            <a:ext cx="7579847" cy="3999687"/>
          </a:xfrm>
          <a:prstGeom prst="rect">
            <a:avLst/>
          </a:prstGeom>
        </p:spPr>
      </p:pic>
    </p:spTree>
    <p:extLst>
      <p:ext uri="{BB962C8B-B14F-4D97-AF65-F5344CB8AC3E}">
        <p14:creationId xmlns:p14="http://schemas.microsoft.com/office/powerpoint/2010/main" val="398856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35D66A9B-F433-410E-AE0C-43B0FA184D31}"/>
              </a:ext>
            </a:extLst>
          </p:cNvPr>
          <p:cNvPicPr>
            <a:picLocks noChangeAspect="1"/>
          </p:cNvPicPr>
          <p:nvPr/>
        </p:nvPicPr>
        <p:blipFill>
          <a:blip r:embed="rId2"/>
          <a:stretch>
            <a:fillRect/>
          </a:stretch>
        </p:blipFill>
        <p:spPr>
          <a:xfrm>
            <a:off x="1812025" y="0"/>
            <a:ext cx="8567949" cy="6858000"/>
          </a:xfrm>
          <a:prstGeom prst="rect">
            <a:avLst/>
          </a:prstGeom>
        </p:spPr>
      </p:pic>
    </p:spTree>
    <p:extLst>
      <p:ext uri="{BB962C8B-B14F-4D97-AF65-F5344CB8AC3E}">
        <p14:creationId xmlns:p14="http://schemas.microsoft.com/office/powerpoint/2010/main" val="333093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B93EC9E1-8EC1-4DD3-A070-FF5FA963C95D}"/>
              </a:ext>
            </a:extLst>
          </p:cNvPr>
          <p:cNvPicPr>
            <a:picLocks noChangeAspect="1"/>
          </p:cNvPicPr>
          <p:nvPr/>
        </p:nvPicPr>
        <p:blipFill>
          <a:blip r:embed="rId2"/>
          <a:stretch>
            <a:fillRect/>
          </a:stretch>
        </p:blipFill>
        <p:spPr>
          <a:xfrm>
            <a:off x="1639284" y="0"/>
            <a:ext cx="8913432" cy="6858000"/>
          </a:xfrm>
          <a:prstGeom prst="rect">
            <a:avLst/>
          </a:prstGeom>
        </p:spPr>
      </p:pic>
    </p:spTree>
    <p:extLst>
      <p:ext uri="{BB962C8B-B14F-4D97-AF65-F5344CB8AC3E}">
        <p14:creationId xmlns:p14="http://schemas.microsoft.com/office/powerpoint/2010/main" val="274891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5" name="Picture 4">
            <a:extLst>
              <a:ext uri="{FF2B5EF4-FFF2-40B4-BE49-F238E27FC236}">
                <a16:creationId xmlns:a16="http://schemas.microsoft.com/office/drawing/2014/main" id="{82EF3FD0-BAD9-4A8D-92C2-DA421BE62316}"/>
              </a:ext>
            </a:extLst>
          </p:cNvPr>
          <p:cNvPicPr>
            <a:picLocks noChangeAspect="1"/>
          </p:cNvPicPr>
          <p:nvPr/>
        </p:nvPicPr>
        <p:blipFill>
          <a:blip r:embed="rId2"/>
          <a:stretch>
            <a:fillRect/>
          </a:stretch>
        </p:blipFill>
        <p:spPr>
          <a:xfrm>
            <a:off x="2249114" y="0"/>
            <a:ext cx="7693772" cy="6858000"/>
          </a:xfrm>
          <a:prstGeom prst="rect">
            <a:avLst/>
          </a:prstGeom>
        </p:spPr>
      </p:pic>
    </p:spTree>
    <p:extLst>
      <p:ext uri="{BB962C8B-B14F-4D97-AF65-F5344CB8AC3E}">
        <p14:creationId xmlns:p14="http://schemas.microsoft.com/office/powerpoint/2010/main" val="9808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مثال</a:t>
            </a:r>
            <a:endParaRPr lang="en-US" dirty="0"/>
          </a:p>
        </p:txBody>
      </p:sp>
      <p:sp>
        <p:nvSpPr>
          <p:cNvPr id="3" name="Content Placeholder 2"/>
          <p:cNvSpPr>
            <a:spLocks noGrp="1"/>
          </p:cNvSpPr>
          <p:nvPr>
            <p:ph idx="1"/>
          </p:nvPr>
        </p:nvSpPr>
        <p:spPr/>
        <p:txBody>
          <a:bodyPr/>
          <a:lstStyle/>
          <a:p>
            <a:pPr algn="r" rtl="1"/>
            <a:r>
              <a:rPr lang="fa-IR" dirty="0"/>
              <a:t>سیستم فازی با دو قاعده، یکی قاعده قبلی و دیگری </a:t>
            </a:r>
          </a:p>
          <a:p>
            <a:pPr algn="r" rtl="1"/>
            <a:endParaRPr lang="fa-IR" dirty="0"/>
          </a:p>
          <a:p>
            <a:pPr algn="r" rtl="1"/>
            <a:endParaRPr lang="en-US" dirty="0"/>
          </a:p>
        </p:txBody>
      </p:sp>
      <p:pic>
        <p:nvPicPr>
          <p:cNvPr id="5" name="Picture 4">
            <a:extLst>
              <a:ext uri="{FF2B5EF4-FFF2-40B4-BE49-F238E27FC236}">
                <a16:creationId xmlns:a16="http://schemas.microsoft.com/office/drawing/2014/main" id="{E1D21F82-D39C-45F5-8D53-4C70EAD6C30E}"/>
              </a:ext>
            </a:extLst>
          </p:cNvPr>
          <p:cNvPicPr>
            <a:picLocks noChangeAspect="1"/>
          </p:cNvPicPr>
          <p:nvPr/>
        </p:nvPicPr>
        <p:blipFill>
          <a:blip r:embed="rId2"/>
          <a:stretch>
            <a:fillRect/>
          </a:stretch>
        </p:blipFill>
        <p:spPr>
          <a:xfrm>
            <a:off x="137160" y="2653375"/>
            <a:ext cx="12192000" cy="2895200"/>
          </a:xfrm>
          <a:prstGeom prst="rect">
            <a:avLst/>
          </a:prstGeom>
        </p:spPr>
      </p:pic>
      <p:pic>
        <p:nvPicPr>
          <p:cNvPr id="6" name="Picture 5">
            <a:extLst>
              <a:ext uri="{FF2B5EF4-FFF2-40B4-BE49-F238E27FC236}">
                <a16:creationId xmlns:a16="http://schemas.microsoft.com/office/drawing/2014/main" id="{6F6F0F9C-8DE1-4263-B434-9F30DC87A965}"/>
              </a:ext>
            </a:extLst>
          </p:cNvPr>
          <p:cNvPicPr>
            <a:picLocks noChangeAspect="1"/>
          </p:cNvPicPr>
          <p:nvPr/>
        </p:nvPicPr>
        <p:blipFill>
          <a:blip r:embed="rId3"/>
          <a:stretch>
            <a:fillRect/>
          </a:stretch>
        </p:blipFill>
        <p:spPr>
          <a:xfrm>
            <a:off x="0" y="5981634"/>
            <a:ext cx="6961125" cy="533531"/>
          </a:xfrm>
          <a:prstGeom prst="rect">
            <a:avLst/>
          </a:prstGeom>
        </p:spPr>
      </p:pic>
    </p:spTree>
    <p:extLst>
      <p:ext uri="{BB962C8B-B14F-4D97-AF65-F5344CB8AC3E}">
        <p14:creationId xmlns:p14="http://schemas.microsoft.com/office/powerpoint/2010/main" val="4824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ادامه مثال</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2F6CC937-0261-4525-9CEC-97136FC0670B}"/>
              </a:ext>
            </a:extLst>
          </p:cNvPr>
          <p:cNvPicPr>
            <a:picLocks noChangeAspect="1"/>
          </p:cNvPicPr>
          <p:nvPr/>
        </p:nvPicPr>
        <p:blipFill>
          <a:blip r:embed="rId2"/>
          <a:stretch>
            <a:fillRect/>
          </a:stretch>
        </p:blipFill>
        <p:spPr>
          <a:xfrm>
            <a:off x="1449087" y="653367"/>
            <a:ext cx="7824915" cy="5551266"/>
          </a:xfrm>
          <a:prstGeom prst="rect">
            <a:avLst/>
          </a:prstGeom>
        </p:spPr>
      </p:pic>
    </p:spTree>
    <p:extLst>
      <p:ext uri="{BB962C8B-B14F-4D97-AF65-F5344CB8AC3E}">
        <p14:creationId xmlns:p14="http://schemas.microsoft.com/office/powerpoint/2010/main" val="368446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a:t>فصل نهم: سیستمهای </a:t>
            </a:r>
            <a:r>
              <a:rPr lang="fa-IR" dirty="0"/>
              <a:t>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r>
              <a:rPr lang="fa-IR" dirty="0"/>
              <a:t>انتخابهای متعددی برای بخشهای </a:t>
            </a:r>
          </a:p>
          <a:p>
            <a:pPr lvl="1" algn="r" rtl="1"/>
            <a:r>
              <a:rPr lang="fa-IR" dirty="0"/>
              <a:t>موتور استنتاج فازی (ضرب، مینیمم، لوکاشیویکز، زاده، دنیس - رشر)، </a:t>
            </a:r>
          </a:p>
          <a:p>
            <a:pPr lvl="1" algn="r" rtl="1"/>
            <a:r>
              <a:rPr lang="fa-IR" dirty="0"/>
              <a:t>فازی ساز (منفرد، گوسین، مثلثی)، </a:t>
            </a:r>
          </a:p>
          <a:p>
            <a:pPr lvl="1" algn="r" rtl="1"/>
            <a:r>
              <a:rPr lang="fa-IR" dirty="0"/>
              <a:t>غیرفازی ساز (مرکز ثقل، میانگین مراکز، ماکزیمم) </a:t>
            </a:r>
          </a:p>
          <a:p>
            <a:pPr algn="r" rtl="1"/>
            <a:r>
              <a:rPr lang="fa-IR" dirty="0"/>
              <a:t>5*3*3 = 45 نوع سیستم فازی مختلف</a:t>
            </a:r>
          </a:p>
          <a:p>
            <a:pPr algn="r" rtl="1"/>
            <a:endParaRPr lang="fa-IR" dirty="0"/>
          </a:p>
          <a:p>
            <a:pPr algn="r" rtl="1"/>
            <a:r>
              <a:rPr lang="fa-IR" dirty="0"/>
              <a:t>برخی از انواع سیستمهای فازی بسیار کارساز و مفید هستند. در حالی که برخی دیگر آنچنان معنا ندارند.</a:t>
            </a:r>
            <a:endParaRPr lang="en-US" dirty="0"/>
          </a:p>
        </p:txBody>
      </p:sp>
    </p:spTree>
    <p:extLst>
      <p:ext uri="{BB962C8B-B14F-4D97-AF65-F5344CB8AC3E}">
        <p14:creationId xmlns:p14="http://schemas.microsoft.com/office/powerpoint/2010/main" val="229127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با غیر فازی ساز میانگین مراکز</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spTree>
    <p:extLst>
      <p:ext uri="{BB962C8B-B14F-4D97-AF65-F5344CB8AC3E}">
        <p14:creationId xmlns:p14="http://schemas.microsoft.com/office/powerpoint/2010/main" val="28286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A669FC42-155A-4AF2-BE1C-C1CA42860B56}"/>
              </a:ext>
            </a:extLst>
          </p:cNvPr>
          <p:cNvPicPr>
            <a:picLocks noChangeAspect="1"/>
          </p:cNvPicPr>
          <p:nvPr/>
        </p:nvPicPr>
        <p:blipFill>
          <a:blip r:embed="rId2"/>
          <a:stretch>
            <a:fillRect/>
          </a:stretch>
        </p:blipFill>
        <p:spPr>
          <a:xfrm>
            <a:off x="336216" y="3272080"/>
            <a:ext cx="11178450" cy="2769282"/>
          </a:xfrm>
          <a:prstGeom prst="rect">
            <a:avLst/>
          </a:prstGeom>
        </p:spPr>
      </p:pic>
      <p:pic>
        <p:nvPicPr>
          <p:cNvPr id="5" name="Picture 4">
            <a:extLst>
              <a:ext uri="{FF2B5EF4-FFF2-40B4-BE49-F238E27FC236}">
                <a16:creationId xmlns:a16="http://schemas.microsoft.com/office/drawing/2014/main" id="{21532371-8104-44C1-B6AD-1E8B5C17732B}"/>
              </a:ext>
            </a:extLst>
          </p:cNvPr>
          <p:cNvPicPr>
            <a:picLocks noChangeAspect="1"/>
          </p:cNvPicPr>
          <p:nvPr/>
        </p:nvPicPr>
        <p:blipFill>
          <a:blip r:embed="rId3"/>
          <a:stretch>
            <a:fillRect/>
          </a:stretch>
        </p:blipFill>
        <p:spPr>
          <a:xfrm>
            <a:off x="336216" y="2242361"/>
            <a:ext cx="9349249" cy="609750"/>
          </a:xfrm>
          <a:prstGeom prst="rect">
            <a:avLst/>
          </a:prstGeom>
        </p:spPr>
      </p:pic>
    </p:spTree>
    <p:extLst>
      <p:ext uri="{BB962C8B-B14F-4D97-AF65-F5344CB8AC3E}">
        <p14:creationId xmlns:p14="http://schemas.microsoft.com/office/powerpoint/2010/main" val="2046840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pPr algn="r" rtl="1"/>
                <a:r>
                  <a:rPr lang="fa-IR" dirty="0"/>
                  <a:t>سیستم فازی یک نگاشت غیر خطی از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r>
                      <a:rPr lang="fa-IR" b="0" i="1" smtClean="0">
                        <a:latin typeface="Cambria Math" panose="02040503050406030204" pitchFamily="18" charset="0"/>
                        <a:ea typeface="Cambria Math" panose="02040503050406030204" pitchFamily="18" charset="0"/>
                      </a:rPr>
                      <m:t> </m:t>
                    </m:r>
                  </m:oMath>
                </a14:m>
                <a:r>
                  <a:rPr lang="fa-IR" dirty="0"/>
                  <a:t>   به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fa-IR" dirty="0"/>
                  <a:t> میباشد.</a:t>
                </a:r>
              </a:p>
              <a:p>
                <a:pPr algn="r" rtl="1"/>
                <a:r>
                  <a:rPr lang="fa-IR" dirty="0"/>
                  <a:t>سیستم فازی فوق متداولترین سیستم فازی مورد استفاده میباشد. از نظر محاسباتی ساده بوده و از نظر شهودی قابل توجیه است.</a:t>
                </a:r>
              </a:p>
              <a:p>
                <a:pPr algn="r" rtl="1"/>
                <a:r>
                  <a:rPr lang="fa-IR" dirty="0"/>
                  <a:t>خروجی سیستم فازی یک میانگین وزنی از مراکز مجموعه فازی واقع در بخش آنگاه قواعد می باشد که وزنها مقدار تعلق مجموعه های فازی در بخش اگر قواعد در نقطه ورودی است = مقدار تعلق بزرگتر یک قاعده برای یک ورودی، وزن بیشتری به آن قاعده میدهد که اینکار منطقی به نظر میرسد.</a:t>
                </a:r>
              </a:p>
              <a:p>
                <a:pPr algn="r" rtl="1"/>
                <a:endParaRPr lang="fa-IR" dirty="0"/>
              </a:p>
              <a:p>
                <a:pPr algn="r" rt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26" r="-284"/>
                </a:stretch>
              </a:blipFill>
            </p:spPr>
            <p:txBody>
              <a:bodyPr/>
              <a:lstStyle/>
              <a:p>
                <a:r>
                  <a:rPr lang="en-US">
                    <a:noFill/>
                  </a:rPr>
                  <a:t> </a:t>
                </a:r>
              </a:p>
            </p:txBody>
          </p:sp>
        </mc:Fallback>
      </mc:AlternateContent>
    </p:spTree>
    <p:extLst>
      <p:ext uri="{BB962C8B-B14F-4D97-AF65-F5344CB8AC3E}">
        <p14:creationId xmlns:p14="http://schemas.microsoft.com/office/powerpoint/2010/main" val="2528715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نقش دوگانه سیستمهای فازی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5DE77B6D-E954-48A7-8913-CA7EC64CDF45}"/>
              </a:ext>
            </a:extLst>
          </p:cNvPr>
          <p:cNvPicPr>
            <a:picLocks noChangeAspect="1"/>
          </p:cNvPicPr>
          <p:nvPr/>
        </p:nvPicPr>
        <p:blipFill>
          <a:blip r:embed="rId2"/>
          <a:stretch>
            <a:fillRect/>
          </a:stretch>
        </p:blipFill>
        <p:spPr>
          <a:xfrm>
            <a:off x="760831" y="1961789"/>
            <a:ext cx="10670338" cy="2934422"/>
          </a:xfrm>
          <a:prstGeom prst="rect">
            <a:avLst/>
          </a:prstGeom>
        </p:spPr>
      </p:pic>
    </p:spTree>
    <p:extLst>
      <p:ext uri="{BB962C8B-B14F-4D97-AF65-F5344CB8AC3E}">
        <p14:creationId xmlns:p14="http://schemas.microsoft.com/office/powerpoint/2010/main" val="156591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914D-D3FF-42D7-AA76-C75A1BB6B064}"/>
              </a:ext>
            </a:extLst>
          </p:cNvPr>
          <p:cNvSpPr>
            <a:spLocks noGrp="1"/>
          </p:cNvSpPr>
          <p:nvPr>
            <p:ph type="title"/>
          </p:nvPr>
        </p:nvSpPr>
        <p:spPr/>
        <p:txBody>
          <a:bodyPr/>
          <a:lstStyle/>
          <a:p>
            <a:pPr algn="ctr"/>
            <a:r>
              <a:rPr lang="fa-IR" dirty="0"/>
              <a:t>سیستمهای فازی با فازی ساز و نافازی ساز</a:t>
            </a:r>
            <a:endParaRPr lang="en-US" dirty="0"/>
          </a:p>
        </p:txBody>
      </p:sp>
      <p:sp>
        <p:nvSpPr>
          <p:cNvPr id="3" name="Content Placeholder 2">
            <a:extLst>
              <a:ext uri="{FF2B5EF4-FFF2-40B4-BE49-F238E27FC236}">
                <a16:creationId xmlns:a16="http://schemas.microsoft.com/office/drawing/2014/main" id="{AA0DD665-D509-4863-89A5-366FB4E5A91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2073E4-9C77-497C-A9BE-4B2AE07A5C62}"/>
              </a:ext>
            </a:extLst>
          </p:cNvPr>
          <p:cNvPicPr>
            <a:picLocks noChangeAspect="1"/>
          </p:cNvPicPr>
          <p:nvPr/>
        </p:nvPicPr>
        <p:blipFill>
          <a:blip r:embed="rId2"/>
          <a:stretch>
            <a:fillRect/>
          </a:stretch>
        </p:blipFill>
        <p:spPr>
          <a:xfrm>
            <a:off x="1063601" y="1550989"/>
            <a:ext cx="7824133" cy="4697411"/>
          </a:xfrm>
          <a:prstGeom prst="rect">
            <a:avLst/>
          </a:prstGeom>
        </p:spPr>
      </p:pic>
    </p:spTree>
    <p:extLst>
      <p:ext uri="{BB962C8B-B14F-4D97-AF65-F5344CB8AC3E}">
        <p14:creationId xmlns:p14="http://schemas.microsoft.com/office/powerpoint/2010/main" val="17492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BB4908A9-FFCD-4D05-9C43-B1DB02FEC6B3}"/>
              </a:ext>
            </a:extLst>
          </p:cNvPr>
          <p:cNvPicPr>
            <a:picLocks noChangeAspect="1"/>
          </p:cNvPicPr>
          <p:nvPr/>
        </p:nvPicPr>
        <p:blipFill>
          <a:blip r:embed="rId2"/>
          <a:stretch>
            <a:fillRect/>
          </a:stretch>
        </p:blipFill>
        <p:spPr>
          <a:xfrm>
            <a:off x="455964" y="2298290"/>
            <a:ext cx="11280072" cy="3328219"/>
          </a:xfrm>
          <a:prstGeom prst="rect">
            <a:avLst/>
          </a:prstGeom>
        </p:spPr>
      </p:pic>
    </p:spTree>
    <p:extLst>
      <p:ext uri="{BB962C8B-B14F-4D97-AF65-F5344CB8AC3E}">
        <p14:creationId xmlns:p14="http://schemas.microsoft.com/office/powerpoint/2010/main" val="401239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EC828FD2-F39E-4416-8496-4E73E58AE24E}"/>
              </a:ext>
            </a:extLst>
          </p:cNvPr>
          <p:cNvPicPr>
            <a:picLocks noChangeAspect="1"/>
          </p:cNvPicPr>
          <p:nvPr/>
        </p:nvPicPr>
        <p:blipFill>
          <a:blip r:embed="rId2"/>
          <a:stretch>
            <a:fillRect/>
          </a:stretch>
        </p:blipFill>
        <p:spPr>
          <a:xfrm>
            <a:off x="0" y="2160589"/>
            <a:ext cx="11330883" cy="2807391"/>
          </a:xfrm>
          <a:prstGeom prst="rect">
            <a:avLst/>
          </a:prstGeom>
        </p:spPr>
      </p:pic>
    </p:spTree>
    <p:extLst>
      <p:ext uri="{BB962C8B-B14F-4D97-AF65-F5344CB8AC3E}">
        <p14:creationId xmlns:p14="http://schemas.microsoft.com/office/powerpoint/2010/main" val="1998430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98B7B492-56ED-4D72-8224-090591295AD8}"/>
              </a:ext>
            </a:extLst>
          </p:cNvPr>
          <p:cNvPicPr>
            <a:picLocks noChangeAspect="1"/>
          </p:cNvPicPr>
          <p:nvPr/>
        </p:nvPicPr>
        <p:blipFill>
          <a:blip r:embed="rId2"/>
          <a:stretch>
            <a:fillRect/>
          </a:stretch>
        </p:blipFill>
        <p:spPr>
          <a:xfrm>
            <a:off x="384888" y="2160589"/>
            <a:ext cx="10873583" cy="419203"/>
          </a:xfrm>
          <a:prstGeom prst="rect">
            <a:avLst/>
          </a:prstGeom>
        </p:spPr>
      </p:pic>
      <p:pic>
        <p:nvPicPr>
          <p:cNvPr id="5" name="Picture 4">
            <a:extLst>
              <a:ext uri="{FF2B5EF4-FFF2-40B4-BE49-F238E27FC236}">
                <a16:creationId xmlns:a16="http://schemas.microsoft.com/office/drawing/2014/main" id="{3B16E69F-A3BB-4869-A310-EE5C13865474}"/>
              </a:ext>
            </a:extLst>
          </p:cNvPr>
          <p:cNvPicPr>
            <a:picLocks noChangeAspect="1"/>
          </p:cNvPicPr>
          <p:nvPr/>
        </p:nvPicPr>
        <p:blipFill>
          <a:blip r:embed="rId3"/>
          <a:stretch>
            <a:fillRect/>
          </a:stretch>
        </p:blipFill>
        <p:spPr>
          <a:xfrm>
            <a:off x="3250576" y="2772233"/>
            <a:ext cx="5690847" cy="1435453"/>
          </a:xfrm>
          <a:prstGeom prst="rect">
            <a:avLst/>
          </a:prstGeom>
        </p:spPr>
      </p:pic>
    </p:spTree>
    <p:extLst>
      <p:ext uri="{BB962C8B-B14F-4D97-AF65-F5344CB8AC3E}">
        <p14:creationId xmlns:p14="http://schemas.microsoft.com/office/powerpoint/2010/main" val="253146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E103E853-25A3-4AEC-B62B-979F3A315222}"/>
              </a:ext>
            </a:extLst>
          </p:cNvPr>
          <p:cNvPicPr>
            <a:picLocks noChangeAspect="1"/>
          </p:cNvPicPr>
          <p:nvPr/>
        </p:nvPicPr>
        <p:blipFill>
          <a:blip r:embed="rId2"/>
          <a:stretch>
            <a:fillRect/>
          </a:stretch>
        </p:blipFill>
        <p:spPr>
          <a:xfrm>
            <a:off x="677334" y="2160589"/>
            <a:ext cx="11381694" cy="2807391"/>
          </a:xfrm>
          <a:prstGeom prst="rect">
            <a:avLst/>
          </a:prstGeom>
        </p:spPr>
      </p:pic>
    </p:spTree>
    <p:extLst>
      <p:ext uri="{BB962C8B-B14F-4D97-AF65-F5344CB8AC3E}">
        <p14:creationId xmlns:p14="http://schemas.microsoft.com/office/powerpoint/2010/main" val="2914642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با غیر فازی ساز ماکزیمم</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spTree>
    <p:extLst>
      <p:ext uri="{BB962C8B-B14F-4D97-AF65-F5344CB8AC3E}">
        <p14:creationId xmlns:p14="http://schemas.microsoft.com/office/powerpoint/2010/main" val="3200351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660C9058-089B-4F88-A626-0D988CBAA592}"/>
              </a:ext>
            </a:extLst>
          </p:cNvPr>
          <p:cNvPicPr>
            <a:picLocks noChangeAspect="1"/>
          </p:cNvPicPr>
          <p:nvPr/>
        </p:nvPicPr>
        <p:blipFill>
          <a:blip r:embed="rId2"/>
          <a:stretch>
            <a:fillRect/>
          </a:stretch>
        </p:blipFill>
        <p:spPr>
          <a:xfrm>
            <a:off x="303530" y="2160589"/>
            <a:ext cx="11584939" cy="3912563"/>
          </a:xfrm>
          <a:prstGeom prst="rect">
            <a:avLst/>
          </a:prstGeom>
        </p:spPr>
      </p:pic>
    </p:spTree>
    <p:extLst>
      <p:ext uri="{BB962C8B-B14F-4D97-AF65-F5344CB8AC3E}">
        <p14:creationId xmlns:p14="http://schemas.microsoft.com/office/powerpoint/2010/main" val="3207784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نگاشتهای غیرخطی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424C858F-0BFD-4548-8974-2871BD5355AE}"/>
              </a:ext>
            </a:extLst>
          </p:cNvPr>
          <p:cNvPicPr>
            <a:picLocks noChangeAspect="1"/>
          </p:cNvPicPr>
          <p:nvPr/>
        </p:nvPicPr>
        <p:blipFill>
          <a:blip r:embed="rId2"/>
          <a:stretch>
            <a:fillRect/>
          </a:stretch>
        </p:blipFill>
        <p:spPr>
          <a:xfrm>
            <a:off x="481369" y="2177742"/>
            <a:ext cx="11229261" cy="2502516"/>
          </a:xfrm>
          <a:prstGeom prst="rect">
            <a:avLst/>
          </a:prstGeom>
        </p:spPr>
      </p:pic>
    </p:spTree>
    <p:extLst>
      <p:ext uri="{BB962C8B-B14F-4D97-AF65-F5344CB8AC3E}">
        <p14:creationId xmlns:p14="http://schemas.microsoft.com/office/powerpoint/2010/main" val="196157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تقریب گرهای عمومی</a:t>
            </a:r>
            <a:endParaRPr lang="en-US" dirty="0"/>
          </a:p>
        </p:txBody>
      </p:sp>
      <p:sp>
        <p:nvSpPr>
          <p:cNvPr id="3" name="Content Placeholder 2"/>
          <p:cNvSpPr>
            <a:spLocks noGrp="1"/>
          </p:cNvSpPr>
          <p:nvPr>
            <p:ph idx="1"/>
          </p:nvPr>
        </p:nvSpPr>
        <p:spPr/>
        <p:txBody>
          <a:bodyPr/>
          <a:lstStyle/>
          <a:p>
            <a:endParaRPr lang="fa-IR" dirty="0"/>
          </a:p>
          <a:p>
            <a:pPr algn="r" rtl="1"/>
            <a:r>
              <a:rPr lang="fa-IR" dirty="0"/>
              <a:t>بعضی از انواع سیستمهای فازی را میتوان به شکل فرمولهای غیرخطی بسته نوشت</a:t>
            </a:r>
          </a:p>
          <a:p>
            <a:pPr algn="r" rtl="1"/>
            <a:r>
              <a:rPr lang="fa-IR" dirty="0"/>
              <a:t>سیستمهای فازی نوع خاصی از توابع غیر خطی هستند</a:t>
            </a:r>
          </a:p>
          <a:p>
            <a:pPr algn="r" rtl="1"/>
            <a:r>
              <a:rPr lang="fa-IR" dirty="0"/>
              <a:t>قابلیتهای سیستمهای فازی از نقطه نظر یک تابع تقریب. سیستمهای فازی کدام نوع از توابع غیرخطی را میتوانند نشان دهند یا آن را تقریب بزنند؟</a:t>
            </a:r>
          </a:p>
          <a:p>
            <a:pPr algn="r" rtl="1"/>
            <a:endParaRPr lang="fa-IR" dirty="0"/>
          </a:p>
          <a:p>
            <a:pPr algn="r" rtl="1"/>
            <a:endParaRPr lang="fa-IR" dirty="0"/>
          </a:p>
          <a:p>
            <a:pPr algn="r" rtl="1"/>
            <a:r>
              <a:rPr lang="fa-IR" dirty="0"/>
              <a:t>قضیه 9.1 : سیستمهای فازی میتوانند توابع پیوسته را با دقت دلخواهی تقریب بزنند. </a:t>
            </a:r>
            <a:endParaRPr lang="en-US" dirty="0"/>
          </a:p>
        </p:txBody>
      </p:sp>
    </p:spTree>
    <p:extLst>
      <p:ext uri="{BB962C8B-B14F-4D97-AF65-F5344CB8AC3E}">
        <p14:creationId xmlns:p14="http://schemas.microsoft.com/office/powerpoint/2010/main" val="1663386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تقریب گرهای عمومی</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93D58960-D25D-4D24-A5EA-BC80CB700171}"/>
              </a:ext>
            </a:extLst>
          </p:cNvPr>
          <p:cNvPicPr>
            <a:picLocks noChangeAspect="1"/>
          </p:cNvPicPr>
          <p:nvPr/>
        </p:nvPicPr>
        <p:blipFill>
          <a:blip r:embed="rId2"/>
          <a:stretch>
            <a:fillRect/>
          </a:stretch>
        </p:blipFill>
        <p:spPr>
          <a:xfrm>
            <a:off x="430558" y="2021840"/>
            <a:ext cx="11330883" cy="3671204"/>
          </a:xfrm>
          <a:prstGeom prst="rect">
            <a:avLst/>
          </a:prstGeom>
        </p:spPr>
      </p:pic>
    </p:spTree>
    <p:extLst>
      <p:ext uri="{BB962C8B-B14F-4D97-AF65-F5344CB8AC3E}">
        <p14:creationId xmlns:p14="http://schemas.microsoft.com/office/powerpoint/2010/main" val="1269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سیستمهای فازی به عنوان تقریب گرهای عمومی – توابع گسسته</a:t>
            </a:r>
            <a:endParaRPr lang="en-US" dirty="0"/>
          </a:p>
        </p:txBody>
      </p:sp>
      <p:sp>
        <p:nvSpPr>
          <p:cNvPr id="3" name="Content Placeholder 2"/>
          <p:cNvSpPr>
            <a:spLocks noGrp="1"/>
          </p:cNvSpPr>
          <p:nvPr>
            <p:ph idx="1"/>
          </p:nvPr>
        </p:nvSpPr>
        <p:spPr/>
        <p:txBody>
          <a:bodyPr/>
          <a:lstStyle/>
          <a:p>
            <a:endParaRPr lang="fa-IR" dirty="0"/>
          </a:p>
          <a:p>
            <a:pPr algn="r" rtl="1"/>
            <a:endParaRPr lang="en-US" dirty="0"/>
          </a:p>
        </p:txBody>
      </p:sp>
      <p:pic>
        <p:nvPicPr>
          <p:cNvPr id="4" name="Picture 3">
            <a:extLst>
              <a:ext uri="{FF2B5EF4-FFF2-40B4-BE49-F238E27FC236}">
                <a16:creationId xmlns:a16="http://schemas.microsoft.com/office/drawing/2014/main" id="{C3209914-FA61-4DA4-8B10-8084C4A77C08}"/>
              </a:ext>
            </a:extLst>
          </p:cNvPr>
          <p:cNvPicPr>
            <a:picLocks noChangeAspect="1"/>
          </p:cNvPicPr>
          <p:nvPr/>
        </p:nvPicPr>
        <p:blipFill>
          <a:blip r:embed="rId2"/>
          <a:stretch>
            <a:fillRect/>
          </a:stretch>
        </p:blipFill>
        <p:spPr>
          <a:xfrm>
            <a:off x="0" y="2160589"/>
            <a:ext cx="11127638" cy="2273860"/>
          </a:xfrm>
          <a:prstGeom prst="rect">
            <a:avLst/>
          </a:prstGeom>
        </p:spPr>
      </p:pic>
    </p:spTree>
    <p:extLst>
      <p:ext uri="{BB962C8B-B14F-4D97-AF65-F5344CB8AC3E}">
        <p14:creationId xmlns:p14="http://schemas.microsoft.com/office/powerpoint/2010/main" val="258420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839C-D11E-4D7A-B0F2-C5E3A1EE36D0}"/>
              </a:ext>
            </a:extLst>
          </p:cNvPr>
          <p:cNvSpPr>
            <a:spLocks noGrp="1"/>
          </p:cNvSpPr>
          <p:nvPr>
            <p:ph type="title"/>
          </p:nvPr>
        </p:nvSpPr>
        <p:spPr/>
        <p:txBody>
          <a:bodyPr/>
          <a:lstStyle/>
          <a:p>
            <a:pPr algn="ctr" rtl="1"/>
            <a:endParaRPr lang="en-US" dirty="0"/>
          </a:p>
        </p:txBody>
      </p:sp>
      <p:sp>
        <p:nvSpPr>
          <p:cNvPr id="3" name="Content Placeholder 2">
            <a:extLst>
              <a:ext uri="{FF2B5EF4-FFF2-40B4-BE49-F238E27FC236}">
                <a16:creationId xmlns:a16="http://schemas.microsoft.com/office/drawing/2014/main" id="{8F83B07E-8095-42D5-9800-5C38D8105A6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8EF196C-15A7-4AE5-B7C4-6E8F1792EE07}"/>
              </a:ext>
            </a:extLst>
          </p:cNvPr>
          <p:cNvPicPr>
            <a:picLocks noChangeAspect="1"/>
          </p:cNvPicPr>
          <p:nvPr/>
        </p:nvPicPr>
        <p:blipFill>
          <a:blip r:embed="rId2"/>
          <a:stretch>
            <a:fillRect/>
          </a:stretch>
        </p:blipFill>
        <p:spPr>
          <a:xfrm>
            <a:off x="3815003" y="205740"/>
            <a:ext cx="4348634" cy="6446520"/>
          </a:xfrm>
          <a:prstGeom prst="rect">
            <a:avLst/>
          </a:prstGeom>
        </p:spPr>
      </p:pic>
    </p:spTree>
    <p:extLst>
      <p:ext uri="{BB962C8B-B14F-4D97-AF65-F5344CB8AC3E}">
        <p14:creationId xmlns:p14="http://schemas.microsoft.com/office/powerpoint/2010/main" val="158382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p:txBody>
          <a:bodyPr/>
          <a:lstStyle/>
          <a:p>
            <a:pPr algn="ctr" rtl="1"/>
            <a:r>
              <a:rPr lang="fa-IR" dirty="0"/>
              <a:t>کاربردها</a:t>
            </a:r>
            <a:endParaRPr lang="en-US" dirty="0"/>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fontScale="92500" lnSpcReduction="10000"/>
          </a:bodyPr>
          <a:lstStyle/>
          <a:p>
            <a:pPr algn="r" rtl="1"/>
            <a:r>
              <a:rPr lang="fa-IR" dirty="0"/>
              <a:t>1) ماشین لباسشویی فازی</a:t>
            </a:r>
          </a:p>
          <a:p>
            <a:pPr lvl="1" algn="r" rtl="1"/>
            <a:r>
              <a:rPr lang="fa-IR" dirty="0"/>
              <a:t>ورودیها: نوع کثیفی، میزان کثیفی، حجم لباس</a:t>
            </a:r>
          </a:p>
          <a:p>
            <a:pPr lvl="1" algn="r" rtl="1"/>
            <a:r>
              <a:rPr lang="fa-IR" dirty="0"/>
              <a:t>خروجی: تعداد دورهای مناسب شستشو</a:t>
            </a:r>
          </a:p>
          <a:p>
            <a:pPr lvl="1" algn="r" rtl="1"/>
            <a:endParaRPr lang="fa-IR" dirty="0"/>
          </a:p>
          <a:p>
            <a:pPr algn="r" rtl="1"/>
            <a:r>
              <a:rPr lang="fa-IR" dirty="0"/>
              <a:t>2) تثبیت کننده تصویر دیجیتال (</a:t>
            </a:r>
            <a:r>
              <a:rPr lang="en-US" dirty="0"/>
              <a:t>stabilizer</a:t>
            </a:r>
            <a:r>
              <a:rPr lang="fa-IR" dirty="0"/>
              <a:t>)</a:t>
            </a:r>
          </a:p>
          <a:p>
            <a:pPr lvl="1" algn="r" rtl="1"/>
            <a:r>
              <a:rPr lang="fa-IR" dirty="0"/>
              <a:t>اگر تمام نقاط تصویر در یک جهت حرکت کرده اند، آنگاه دست لرزش داشته است</a:t>
            </a:r>
          </a:p>
          <a:p>
            <a:pPr lvl="1" algn="r" rtl="1"/>
            <a:endParaRPr lang="fa-IR" dirty="0"/>
          </a:p>
          <a:p>
            <a:pPr algn="r" rtl="1"/>
            <a:r>
              <a:rPr lang="fa-IR" dirty="0"/>
              <a:t>3) سیستمهای فازی در اتومبیل</a:t>
            </a:r>
          </a:p>
          <a:p>
            <a:pPr lvl="1" algn="r" rtl="1"/>
            <a:r>
              <a:rPr lang="fa-IR" dirty="0"/>
              <a:t>شرکت نیسان </a:t>
            </a:r>
          </a:p>
          <a:p>
            <a:pPr lvl="2" algn="r" rtl="1"/>
            <a:r>
              <a:rPr lang="fa-IR" dirty="0"/>
              <a:t>سیستم فازی انتقال نیروی اتوماتیک - عمل تعویض دنده یا انتقال نیرو</a:t>
            </a:r>
          </a:p>
          <a:p>
            <a:pPr lvl="2" algn="r" rtl="1"/>
            <a:r>
              <a:rPr lang="fa-IR" dirty="0"/>
              <a:t>سیستم فازی ترمز ضد قفل</a:t>
            </a:r>
          </a:p>
          <a:p>
            <a:pPr lvl="1" algn="r" rtl="1"/>
            <a:r>
              <a:rPr lang="fa-IR" dirty="0"/>
              <a:t>شرکت میتسوبیشی</a:t>
            </a:r>
          </a:p>
          <a:p>
            <a:pPr lvl="2" algn="r" rtl="1"/>
            <a:r>
              <a:rPr lang="fa-IR" dirty="0"/>
              <a:t>سیستم فازی برای کنترل اتوماتیک عملیات انتقال، تعلیق، هدایت، تهویه</a:t>
            </a:r>
          </a:p>
          <a:p>
            <a:pPr lvl="1" algn="r" rtl="1"/>
            <a:endParaRPr lang="fa-IR" dirty="0"/>
          </a:p>
        </p:txBody>
      </p:sp>
    </p:spTree>
    <p:extLst>
      <p:ext uri="{BB962C8B-B14F-4D97-AF65-F5344CB8AC3E}">
        <p14:creationId xmlns:p14="http://schemas.microsoft.com/office/powerpoint/2010/main" val="323121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p:txBody>
          <a:bodyPr/>
          <a:lstStyle/>
          <a:p>
            <a:pPr algn="ctr" rtl="1"/>
            <a:r>
              <a:rPr lang="fa-IR" dirty="0"/>
              <a:t>کاربردها</a:t>
            </a:r>
            <a:endParaRPr lang="en-US" dirty="0"/>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fontScale="70000" lnSpcReduction="20000"/>
          </a:bodyPr>
          <a:lstStyle/>
          <a:p>
            <a:pPr algn="r" rtl="1"/>
            <a:r>
              <a:rPr lang="fa-IR" dirty="0"/>
              <a:t>4) کنترل فازی کوره سیمان</a:t>
            </a:r>
          </a:p>
          <a:p>
            <a:pPr lvl="1" algn="r" rtl="1"/>
            <a:r>
              <a:rPr lang="fa-IR" dirty="0"/>
              <a:t>ورودیها: درصد اکسیژن در گاز، درجه حرارت گاز، گشتاور آسیاب کوره، وزن حجمی کلینکر</a:t>
            </a:r>
          </a:p>
          <a:p>
            <a:pPr lvl="1" algn="r" rtl="1"/>
            <a:r>
              <a:rPr lang="fa-IR" dirty="0"/>
              <a:t>خروجیها: میزان زغالسنگ ریخته شده به کوره، میزان جریان (دبی) هوا</a:t>
            </a:r>
          </a:p>
          <a:p>
            <a:pPr lvl="1" algn="r" rtl="1"/>
            <a:r>
              <a:rPr lang="fa-IR" dirty="0"/>
              <a:t>استفاده از قواعدی مانند:</a:t>
            </a:r>
          </a:p>
          <a:p>
            <a:pPr lvl="1" algn="r" rtl="1"/>
            <a:r>
              <a:rPr lang="fa-IR" dirty="0"/>
              <a:t>اگر درصد اکسیژن بالا و درجه حرارت پایین است، آنگاه جریان (دبی) هوا را افزایش دهید</a:t>
            </a:r>
          </a:p>
          <a:p>
            <a:pPr lvl="1" algn="r" rtl="1"/>
            <a:r>
              <a:rPr lang="fa-IR" dirty="0"/>
              <a:t>اگر درصد اکسیژن بالا و درجه حرارت بالا است، آنگاه میزان زغالسنگ را اندکی کاهش دهید</a:t>
            </a:r>
          </a:p>
          <a:p>
            <a:pPr marL="457200" lvl="1" indent="0" algn="r" rtl="1">
              <a:buNone/>
            </a:pPr>
            <a:endParaRPr lang="fa-IR" dirty="0"/>
          </a:p>
          <a:p>
            <a:pPr algn="r" rtl="1"/>
            <a:r>
              <a:rPr lang="fa-IR" dirty="0"/>
              <a:t>5) سیستم فازی برای کنترل مترو</a:t>
            </a:r>
          </a:p>
          <a:p>
            <a:pPr lvl="1" algn="r" rtl="1"/>
            <a:r>
              <a:rPr lang="fa-IR" dirty="0"/>
              <a:t>پارامترها: ایمنی، راحتی سرنشینان، رسیدن به سرعت مطلوب، دقت ترمز</a:t>
            </a:r>
          </a:p>
          <a:p>
            <a:pPr lvl="1" algn="r" rtl="1"/>
            <a:r>
              <a:rPr lang="fa-IR" dirty="0"/>
              <a:t>سیستم فازی دارای دو بخش است، </a:t>
            </a:r>
          </a:p>
          <a:p>
            <a:pPr lvl="1" algn="r" rtl="1"/>
            <a:r>
              <a:rPr lang="fa-IR" dirty="0"/>
              <a:t>بخش کنترل کننده سرعت</a:t>
            </a:r>
          </a:p>
          <a:p>
            <a:pPr lvl="2" algn="r" rtl="1"/>
            <a:r>
              <a:rPr lang="fa-IR" dirty="0"/>
              <a:t>قواعد (برای ایمنی): اگر سرعت قطار دارد به ماکزیمم مجاز نزدیک میشود، آنگاه بیشترین میزان ترمز را انتخاب کنید</a:t>
            </a:r>
          </a:p>
          <a:p>
            <a:pPr lvl="2" algn="r" rtl="1"/>
            <a:r>
              <a:rPr lang="fa-IR" dirty="0"/>
              <a:t>قواعد (برای راحتی سرنشینان): اگر سرعت قطار در محدوده مجاز است، آنگاه عملکرد کنترل ترمز را تغییر ندهید</a:t>
            </a:r>
          </a:p>
          <a:p>
            <a:pPr lvl="1" algn="r" rtl="1"/>
            <a:r>
              <a:rPr lang="fa-IR" dirty="0"/>
              <a:t>بخش کنترل کننده توقف اتوماتیک</a:t>
            </a:r>
          </a:p>
          <a:p>
            <a:pPr lvl="1" algn="r" rtl="1"/>
            <a:r>
              <a:rPr lang="fa-IR" dirty="0"/>
              <a:t>قواعد (برای راحتی سرنشینان): اگر قطار در منطقه مجاز متوقف خواهد شد، آنگاه عملکرد کنترل ترمز را تغییر ندهید</a:t>
            </a:r>
          </a:p>
          <a:p>
            <a:pPr lvl="1" algn="r" rtl="1"/>
            <a:r>
              <a:rPr lang="fa-IR" dirty="0"/>
              <a:t>قواعد (برای ایمنی و راحتی سرنشینان): اگر قطار در منطقه مجاز قرار دارد، آنگاه عملکرد کنترل ترمز را از حالت شتاب به حالت ترمز تغییر دهید</a:t>
            </a:r>
          </a:p>
        </p:txBody>
      </p:sp>
    </p:spTree>
    <p:extLst>
      <p:ext uri="{BB962C8B-B14F-4D97-AF65-F5344CB8AC3E}">
        <p14:creationId xmlns:p14="http://schemas.microsoft.com/office/powerpoint/2010/main" val="31456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fa-IR" dirty="0"/>
              <a:t>جزئیات چند موتور استنتاج</a:t>
            </a:r>
            <a:endParaRPr lang="en-US" dirty="0"/>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انتخابهای مبتنی برای موتور استنتاج فازی وجود دارد</a:t>
            </a:r>
          </a:p>
          <a:p>
            <a:pPr lvl="1" algn="r" rtl="1"/>
            <a:r>
              <a:rPr lang="fa-IR" dirty="0"/>
              <a:t>استلزام ممدانی، استلزام گودل، استلزام دنیس – رشر، استلزام لوکاشیویکز، استلزام زاده</a:t>
            </a:r>
          </a:p>
          <a:p>
            <a:pPr lvl="1" algn="r" rtl="1"/>
            <a:r>
              <a:rPr lang="fa-IR" dirty="0"/>
              <a:t>عملگرهای مختلفی برای </a:t>
            </a:r>
            <a:r>
              <a:rPr lang="en-US" dirty="0"/>
              <a:t>t-norm</a:t>
            </a:r>
            <a:r>
              <a:rPr lang="fa-IR" dirty="0"/>
              <a:t> ها و </a:t>
            </a:r>
            <a:r>
              <a:rPr lang="en-US" dirty="0"/>
              <a:t>s-norm</a:t>
            </a:r>
            <a:r>
              <a:rPr lang="fa-IR" dirty="0"/>
              <a:t> ها</a:t>
            </a:r>
          </a:p>
          <a:p>
            <a:pPr algn="r" rtl="1"/>
            <a:r>
              <a:rPr lang="fa-IR" dirty="0"/>
              <a:t>ما کدامیک از این گزینه ها را انتخاب کنیم. سه معیار را میبایست در نظر گرفت</a:t>
            </a:r>
          </a:p>
          <a:p>
            <a:pPr lvl="1" algn="r" rtl="1"/>
            <a:r>
              <a:rPr lang="fa-IR" dirty="0"/>
              <a:t>معنای شهودی:  انتخاب باید از نظر شهودی دارای معنا باشد.</a:t>
            </a:r>
          </a:p>
          <a:p>
            <a:pPr lvl="1" algn="r" rtl="1"/>
            <a:r>
              <a:rPr lang="fa-IR" dirty="0"/>
              <a:t>راندمان محاسباتی: پیاده سازی محاسباتی آن ساده باشد.</a:t>
            </a:r>
          </a:p>
          <a:p>
            <a:pPr lvl="1" algn="r" rtl="1"/>
            <a:r>
              <a:rPr lang="fa-IR" dirty="0"/>
              <a:t>ویژگیهای خاص:بعضی انتخابها در یک موتور استنتاج ممکن است ویژگیهای خاصی را نتیجه دهند.</a:t>
            </a:r>
          </a:p>
        </p:txBody>
      </p:sp>
    </p:spTree>
    <p:extLst>
      <p:ext uri="{BB962C8B-B14F-4D97-AF65-F5344CB8AC3E}">
        <p14:creationId xmlns:p14="http://schemas.microsoft.com/office/powerpoint/2010/main" val="349410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استلزام ممدانی</a:t>
            </a:r>
            <a:br>
              <a:rPr lang="fa-IR" dirty="0"/>
            </a:br>
            <a:r>
              <a:rPr lang="en-US" b="1" dirty="0" err="1"/>
              <a:t>Mamdani</a:t>
            </a:r>
            <a:r>
              <a:rPr lang="en-US" b="1" dirty="0"/>
              <a:t> Implication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fa-IR" dirty="0"/>
              </a:p>
              <a:p>
                <a:pPr algn="r" rtl="1"/>
                <a:r>
                  <a:rPr lang="fa-IR" dirty="0"/>
                  <a:t>تفسیر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fa-IR" dirty="0"/>
                  <a:t> برای </a:t>
                </a:r>
                <a:r>
                  <a:rPr lang="en-US" dirty="0"/>
                  <a:t>p-&gt;q</a:t>
                </a:r>
                <a:r>
                  <a:rPr lang="fa-IR" dirty="0"/>
                  <a:t> . این استلزام به این دلیل که قواعد اگر-آنگاه فازی محلی هستند، تایید میگردد.</a:t>
                </a:r>
                <a:endParaRPr lang="en-US" dirty="0"/>
              </a:p>
              <a:p>
                <a:pPr algn="r" rtl="1"/>
                <a:r>
                  <a:rPr lang="fa-IR" dirty="0"/>
                  <a:t>قاعده فازی </a:t>
                </a:r>
                <a:r>
                  <a:rPr lang="en-US" dirty="0"/>
                  <a:t>IF &lt;FP1&gt; THEN &lt;FP2&gt;</a:t>
                </a:r>
                <a:r>
                  <a:rPr lang="fa-IR" dirty="0"/>
                  <a:t> به شکل زیر تفسیر میشود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28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77334" y="4100975"/>
            <a:ext cx="7926537" cy="1448156"/>
          </a:xfrm>
          <a:prstGeom prst="rect">
            <a:avLst/>
          </a:prstGeom>
        </p:spPr>
      </p:pic>
    </p:spTree>
    <p:extLst>
      <p:ext uri="{BB962C8B-B14F-4D97-AF65-F5344CB8AC3E}">
        <p14:creationId xmlns:p14="http://schemas.microsoft.com/office/powerpoint/2010/main" val="310375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6B2-1CA2-4D14-B621-74F5018BBB57}"/>
              </a:ext>
            </a:extLst>
          </p:cNvPr>
          <p:cNvSpPr>
            <a:spLocks noGrp="1"/>
          </p:cNvSpPr>
          <p:nvPr>
            <p:ph type="title"/>
          </p:nvPr>
        </p:nvSpPr>
        <p:spPr>
          <a:xfrm>
            <a:off x="677334" y="609600"/>
            <a:ext cx="8596668" cy="1021081"/>
          </a:xfrm>
        </p:spPr>
        <p:txBody>
          <a:bodyPr/>
          <a:lstStyle/>
          <a:p>
            <a:pPr algn="ctr" rtl="1"/>
            <a:r>
              <a:rPr lang="en-US" dirty="0"/>
              <a:t>Product Inference Engine</a:t>
            </a:r>
          </a:p>
        </p:txBody>
      </p:sp>
      <p:sp>
        <p:nvSpPr>
          <p:cNvPr id="3" name="Content Placeholder 2">
            <a:extLst>
              <a:ext uri="{FF2B5EF4-FFF2-40B4-BE49-F238E27FC236}">
                <a16:creationId xmlns:a16="http://schemas.microsoft.com/office/drawing/2014/main" id="{DA0334E7-A926-4318-BEF4-7AAB876221DB}"/>
              </a:ext>
            </a:extLst>
          </p:cNvPr>
          <p:cNvSpPr>
            <a:spLocks noGrp="1"/>
          </p:cNvSpPr>
          <p:nvPr>
            <p:ph idx="1"/>
          </p:nvPr>
        </p:nvSpPr>
        <p:spPr>
          <a:xfrm>
            <a:off x="677334" y="1630681"/>
            <a:ext cx="8596668" cy="4410682"/>
          </a:xfrm>
        </p:spPr>
        <p:txBody>
          <a:bodyPr>
            <a:normAutofit/>
          </a:bodyPr>
          <a:lstStyle/>
          <a:p>
            <a:pPr algn="r" rtl="1"/>
            <a:r>
              <a:rPr lang="fa-IR" dirty="0"/>
              <a:t>موتور استنتاج حاصلضرب</a:t>
            </a:r>
          </a:p>
          <a:p>
            <a:pPr lvl="1" algn="r" rtl="1"/>
            <a:r>
              <a:rPr lang="fa-IR" dirty="0"/>
              <a:t>ترکیب اجتماع برای قواعد</a:t>
            </a:r>
          </a:p>
          <a:p>
            <a:pPr lvl="1" algn="r" rtl="1"/>
            <a:r>
              <a:rPr lang="fa-IR" dirty="0"/>
              <a:t>استلزام حاصلضرب ممدانی</a:t>
            </a:r>
          </a:p>
          <a:p>
            <a:pPr lvl="1" algn="r" rtl="1"/>
            <a:r>
              <a:rPr lang="fa-IR" dirty="0"/>
              <a:t>ضرب جبری برای </a:t>
            </a:r>
            <a:r>
              <a:rPr lang="en-US" dirty="0"/>
              <a:t>t-norm</a:t>
            </a:r>
            <a:r>
              <a:rPr lang="fa-IR" dirty="0"/>
              <a:t> ها</a:t>
            </a:r>
          </a:p>
          <a:p>
            <a:pPr lvl="1" algn="r" rtl="1"/>
            <a:r>
              <a:rPr lang="en-US" dirty="0"/>
              <a:t>Max</a:t>
            </a:r>
            <a:r>
              <a:rPr lang="fa-IR" dirty="0"/>
              <a:t> برای </a:t>
            </a:r>
            <a:r>
              <a:rPr lang="en-US" dirty="0"/>
              <a:t>s-norm</a:t>
            </a:r>
            <a:r>
              <a:rPr lang="fa-IR" dirty="0"/>
              <a:t> ها</a:t>
            </a:r>
          </a:p>
          <a:p>
            <a:pPr algn="r" rtl="1"/>
            <a:endParaRPr lang="fa-IR" dirty="0"/>
          </a:p>
        </p:txBody>
      </p:sp>
      <p:pic>
        <p:nvPicPr>
          <p:cNvPr id="4" name="Picture 3">
            <a:extLst>
              <a:ext uri="{FF2B5EF4-FFF2-40B4-BE49-F238E27FC236}">
                <a16:creationId xmlns:a16="http://schemas.microsoft.com/office/drawing/2014/main" id="{EEAF159D-90E2-4F5C-B7FA-FFFF8DE37506}"/>
              </a:ext>
            </a:extLst>
          </p:cNvPr>
          <p:cNvPicPr>
            <a:picLocks noChangeAspect="1"/>
          </p:cNvPicPr>
          <p:nvPr/>
        </p:nvPicPr>
        <p:blipFill>
          <a:blip r:embed="rId2"/>
          <a:stretch>
            <a:fillRect/>
          </a:stretch>
        </p:blipFill>
        <p:spPr>
          <a:xfrm>
            <a:off x="1296654" y="3836022"/>
            <a:ext cx="7977348" cy="1714922"/>
          </a:xfrm>
          <a:prstGeom prst="rect">
            <a:avLst/>
          </a:prstGeom>
        </p:spPr>
      </p:pic>
    </p:spTree>
    <p:extLst>
      <p:ext uri="{BB962C8B-B14F-4D97-AF65-F5344CB8AC3E}">
        <p14:creationId xmlns:p14="http://schemas.microsoft.com/office/powerpoint/2010/main" val="1030599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3729</TotalTime>
  <Words>1026</Words>
  <Application>Microsoft Office PowerPoint</Application>
  <PresentationFormat>Widescreen</PresentationFormat>
  <Paragraphs>143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Cambria Math</vt:lpstr>
      <vt:lpstr>Trebuchet MS</vt:lpstr>
      <vt:lpstr>Wingdings 3</vt:lpstr>
      <vt:lpstr>Facet</vt:lpstr>
      <vt:lpstr>فصل هفتم</vt:lpstr>
      <vt:lpstr>سیستمهای فازی</vt:lpstr>
      <vt:lpstr>سیستمهای فازی با فازی ساز و نافازی ساز</vt:lpstr>
      <vt:lpstr>PowerPoint Presentation</vt:lpstr>
      <vt:lpstr>کاربردها</vt:lpstr>
      <vt:lpstr>کاربردها</vt:lpstr>
      <vt:lpstr>جزئیات چند موتور استنتاج</vt:lpstr>
      <vt:lpstr>استلزام ممدانی Mamdani Implication</vt:lpstr>
      <vt:lpstr>Product Inference Engine</vt:lpstr>
      <vt:lpstr>Minimum Inference Engine</vt:lpstr>
      <vt:lpstr>استلزام لوکاشیویکز Lukasiewicz Implication</vt:lpstr>
      <vt:lpstr>Lukasiewicz Inference Engine</vt:lpstr>
      <vt:lpstr>استلزام زاده Zadeh Implication</vt:lpstr>
      <vt:lpstr>Zadeh Inference Engine</vt:lpstr>
      <vt:lpstr>استلزام دنیس – رشر Dienes-Rescher Implication</vt:lpstr>
      <vt:lpstr>Dienes-Rescher Inference Engine</vt:lpstr>
      <vt:lpstr>مثال</vt:lpstr>
      <vt:lpstr>ادامه مثال</vt:lpstr>
      <vt:lpstr>ادامه مثال</vt:lpstr>
      <vt:lpstr>ادامه مثال</vt:lpstr>
      <vt:lpstr>ادامه مثال</vt:lpstr>
      <vt:lpstr>ادامه مثال</vt:lpstr>
      <vt:lpstr>مثال</vt:lpstr>
      <vt:lpstr>ادامه مثال</vt:lpstr>
      <vt:lpstr>فصل نهم: سیستمهای فازی به عنوان نگاشتهای غیرخطی</vt:lpstr>
      <vt:lpstr>سیستمهای فازی با غیر فازی ساز میانگین مراکز</vt:lpstr>
      <vt:lpstr>سیستمهای فازی به عنوان نگاشتهای غیرخطی</vt:lpstr>
      <vt:lpstr>سیستمهای فازی به عنوان نگاشتهای غیرخطی</vt:lpstr>
      <vt:lpstr>نقش دوگانه سیستمهای فازی</vt:lpstr>
      <vt:lpstr>سیستمهای فازی به عنوان نگاشتهای غیرخطی</vt:lpstr>
      <vt:lpstr>سیستمهای فازی به عنوان نگاشتهای غیرخطی</vt:lpstr>
      <vt:lpstr>سیستمهای فازی به عنوان نگاشتهای غیرخطی</vt:lpstr>
      <vt:lpstr>سیستمهای فازی به عنوان نگاشتهای غیرخطی</vt:lpstr>
      <vt:lpstr>سیستمهای فازی با غیر فازی ساز ماکزیمم</vt:lpstr>
      <vt:lpstr>سیستمهای فازی به عنوان نگاشتهای غیرخطی</vt:lpstr>
      <vt:lpstr>سیستمهای فازی به عنوان نگاشتهای غیرخطی</vt:lpstr>
      <vt:lpstr>سیستمهای فازی به عنوان تقریب گرهای عمومی</vt:lpstr>
      <vt:lpstr>سیستمهای فازی به عنوان تقریب گرهای عمومی</vt:lpstr>
      <vt:lpstr>سیستمهای فازی به عنوان تقریب گرهای عمومی – توابع گسسته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فصل چهارم</dc:title>
  <dc:creator>a</dc:creator>
  <cp:lastModifiedBy>rahmani</cp:lastModifiedBy>
  <cp:revision>191</cp:revision>
  <dcterms:created xsi:type="dcterms:W3CDTF">2018-11-11T06:24:48Z</dcterms:created>
  <dcterms:modified xsi:type="dcterms:W3CDTF">2020-12-28T07:20:19Z</dcterms:modified>
</cp:coreProperties>
</file>