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4" d="100"/>
          <a:sy n="84" d="100"/>
        </p:scale>
        <p:origin x="3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2A4565F-1468-4216-85BC-2F3133B92571}" type="datetimeFigureOut">
              <a:rPr lang="en-US" smtClean="0"/>
              <a:t>2/25/2023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B1BBC1D-BA1E-4606-A936-6DA11193158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1954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A4565F-1468-4216-85BC-2F3133B92571}"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BBC1D-BA1E-4606-A936-6DA111931587}" type="slidenum">
              <a:rPr lang="en-US" smtClean="0"/>
              <a:t>‹#›</a:t>
            </a:fld>
            <a:endParaRPr lang="en-US"/>
          </a:p>
        </p:txBody>
      </p:sp>
    </p:spTree>
    <p:extLst>
      <p:ext uri="{BB962C8B-B14F-4D97-AF65-F5344CB8AC3E}">
        <p14:creationId xmlns:p14="http://schemas.microsoft.com/office/powerpoint/2010/main" val="3311364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A4565F-1468-4216-85BC-2F3133B92571}"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BBC1D-BA1E-4606-A936-6DA11193158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874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A4565F-1468-4216-85BC-2F3133B92571}"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BBC1D-BA1E-4606-A936-6DA11193158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5214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A4565F-1468-4216-85BC-2F3133B92571}"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BBC1D-BA1E-4606-A936-6DA111931587}" type="slidenum">
              <a:rPr lang="en-US" smtClean="0"/>
              <a:t>‹#›</a:t>
            </a:fld>
            <a:endParaRPr lang="en-US"/>
          </a:p>
        </p:txBody>
      </p:sp>
    </p:spTree>
    <p:extLst>
      <p:ext uri="{BB962C8B-B14F-4D97-AF65-F5344CB8AC3E}">
        <p14:creationId xmlns:p14="http://schemas.microsoft.com/office/powerpoint/2010/main" val="980622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A4565F-1468-4216-85BC-2F3133B92571}"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BBC1D-BA1E-4606-A936-6DA11193158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8854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A4565F-1468-4216-85BC-2F3133B92571}"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BBC1D-BA1E-4606-A936-6DA11193158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1566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4565F-1468-4216-85BC-2F3133B92571}"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BBC1D-BA1E-4606-A936-6DA11193158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911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4565F-1468-4216-85BC-2F3133B92571}"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BBC1D-BA1E-4606-A936-6DA11193158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4976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4565F-1468-4216-85BC-2F3133B92571}"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BBC1D-BA1E-4606-A936-6DA111931587}" type="slidenum">
              <a:rPr lang="en-US" smtClean="0"/>
              <a:t>‹#›</a:t>
            </a:fld>
            <a:endParaRPr lang="en-US"/>
          </a:p>
        </p:txBody>
      </p:sp>
    </p:spTree>
    <p:extLst>
      <p:ext uri="{BB962C8B-B14F-4D97-AF65-F5344CB8AC3E}">
        <p14:creationId xmlns:p14="http://schemas.microsoft.com/office/powerpoint/2010/main" val="3464411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A4565F-1468-4216-85BC-2F3133B92571}"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BBC1D-BA1E-4606-A936-6DA11193158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904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4565F-1468-4216-85BC-2F3133B92571}"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BBC1D-BA1E-4606-A936-6DA111931587}" type="slidenum">
              <a:rPr lang="en-US" smtClean="0"/>
              <a:t>‹#›</a:t>
            </a:fld>
            <a:endParaRPr lang="en-US"/>
          </a:p>
        </p:txBody>
      </p:sp>
    </p:spTree>
    <p:extLst>
      <p:ext uri="{BB962C8B-B14F-4D97-AF65-F5344CB8AC3E}">
        <p14:creationId xmlns:p14="http://schemas.microsoft.com/office/powerpoint/2010/main" val="4023076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A4565F-1468-4216-85BC-2F3133B92571}" type="datetimeFigureOut">
              <a:rPr lang="en-US" smtClean="0"/>
              <a:t>2/25/2023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1BBC1D-BA1E-4606-A936-6DA11193158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13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A4565F-1468-4216-85BC-2F3133B92571}" type="datetimeFigureOut">
              <a:rPr lang="en-US" smtClean="0"/>
              <a:t>2/25/2023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BBC1D-BA1E-4606-A936-6DA11193158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3292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4565F-1468-4216-85BC-2F3133B92571}" type="datetimeFigureOut">
              <a:rPr lang="en-US" smtClean="0"/>
              <a:t>2/25/2023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BBC1D-BA1E-4606-A936-6DA111931587}" type="slidenum">
              <a:rPr lang="en-US" smtClean="0"/>
              <a:t>‹#›</a:t>
            </a:fld>
            <a:endParaRPr lang="en-US"/>
          </a:p>
        </p:txBody>
      </p:sp>
    </p:spTree>
    <p:extLst>
      <p:ext uri="{BB962C8B-B14F-4D97-AF65-F5344CB8AC3E}">
        <p14:creationId xmlns:p14="http://schemas.microsoft.com/office/powerpoint/2010/main" val="1474162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A4565F-1468-4216-85BC-2F3133B92571}"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BBC1D-BA1E-4606-A936-6DA11193158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9424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A4565F-1468-4216-85BC-2F3133B92571}"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BBC1D-BA1E-4606-A936-6DA111931587}" type="slidenum">
              <a:rPr lang="en-US" smtClean="0"/>
              <a:t>‹#›</a:t>
            </a:fld>
            <a:endParaRPr lang="en-US"/>
          </a:p>
        </p:txBody>
      </p:sp>
    </p:spTree>
    <p:extLst>
      <p:ext uri="{BB962C8B-B14F-4D97-AF65-F5344CB8AC3E}">
        <p14:creationId xmlns:p14="http://schemas.microsoft.com/office/powerpoint/2010/main" val="326202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A4565F-1468-4216-85BC-2F3133B92571}" type="datetimeFigureOut">
              <a:rPr lang="en-US" smtClean="0"/>
              <a:t>2/25/2023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1BBC1D-BA1E-4606-A936-6DA111931587}" type="slidenum">
              <a:rPr lang="en-US" smtClean="0"/>
              <a:t>‹#›</a:t>
            </a:fld>
            <a:endParaRPr lang="en-US"/>
          </a:p>
        </p:txBody>
      </p:sp>
    </p:spTree>
    <p:extLst>
      <p:ext uri="{BB962C8B-B14F-4D97-AF65-F5344CB8AC3E}">
        <p14:creationId xmlns:p14="http://schemas.microsoft.com/office/powerpoint/2010/main" val="79909019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A56-707B-C7F4-40F3-0A1CBE8861F4}"/>
              </a:ext>
            </a:extLst>
          </p:cNvPr>
          <p:cNvSpPr>
            <a:spLocks noGrp="1"/>
          </p:cNvSpPr>
          <p:nvPr>
            <p:ph type="ctrTitle"/>
          </p:nvPr>
        </p:nvSpPr>
        <p:spPr>
          <a:xfrm>
            <a:off x="1528232" y="1930398"/>
            <a:ext cx="9144000" cy="2387600"/>
          </a:xfrm>
        </p:spPr>
        <p:txBody>
          <a:bodyPr>
            <a:normAutofit fontScale="90000"/>
          </a:bodyPr>
          <a:lstStyle/>
          <a:p>
            <a:r>
              <a:rPr lang="fa-IR" b="1" i="0" dirty="0">
                <a:solidFill>
                  <a:srgbClr val="4B4B4B"/>
                </a:solidFill>
                <a:effectLst/>
                <a:latin typeface="Vazir"/>
              </a:rPr>
              <a:t>الگوریتم درخت تصمیم</a:t>
            </a:r>
            <a:br>
              <a:rPr lang="fa-IR" b="1" i="0" dirty="0">
                <a:solidFill>
                  <a:srgbClr val="4B4B4B"/>
                </a:solidFill>
                <a:effectLst/>
                <a:latin typeface="Vazir"/>
              </a:rPr>
            </a:br>
            <a:r>
              <a:rPr lang="fa-IR" b="0" i="0" dirty="0">
                <a:solidFill>
                  <a:srgbClr val="4B4B4B"/>
                </a:solidFill>
                <a:effectLst/>
                <a:latin typeface="Vazir"/>
              </a:rPr>
              <a:t/>
            </a:r>
            <a:br>
              <a:rPr lang="fa-IR" b="0" i="0" dirty="0">
                <a:solidFill>
                  <a:srgbClr val="4B4B4B"/>
                </a:solidFill>
                <a:effectLst/>
                <a:latin typeface="Vazir"/>
              </a:rPr>
            </a:br>
            <a:r>
              <a:rPr lang="en-US" b="0" i="0" dirty="0">
                <a:solidFill>
                  <a:srgbClr val="4B4B4B"/>
                </a:solidFill>
                <a:effectLst/>
                <a:latin typeface="Vazir"/>
              </a:rPr>
              <a:t>Decision Tree</a:t>
            </a:r>
            <a:endParaRPr lang="en-US" dirty="0"/>
          </a:p>
        </p:txBody>
      </p:sp>
      <p:sp>
        <p:nvSpPr>
          <p:cNvPr id="3" name="Subtitle 2">
            <a:extLst>
              <a:ext uri="{FF2B5EF4-FFF2-40B4-BE49-F238E27FC236}">
                <a16:creationId xmlns:a16="http://schemas.microsoft.com/office/drawing/2014/main" id="{A4E2F758-297F-AE97-2A49-FDC66B3AE85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73274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2200" dirty="0"/>
              <a:t>در مجموعه داده‌ی بالا یک ستون به نام </a:t>
            </a:r>
            <a:r>
              <a:rPr lang="en-US" sz="2200" dirty="0"/>
              <a:t>survived </a:t>
            </a:r>
            <a:r>
              <a:rPr lang="fa-IR" sz="2200" dirty="0"/>
              <a:t>وجود دارد که همان لیبل ما در مساله است که نشان می‌دهد هر مسافر با اطلاعات مشخص زنده مانده است یا خیر. علاوه بر این اطلاعات دیگری مانند جنسیت، سن، تعداد خواهر یا برادر و ... نیز برای هر مسافر وجود دارد.</a:t>
            </a:r>
            <a:endParaRPr lang="en-US" sz="2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5113" y="2114550"/>
            <a:ext cx="6504588" cy="4121235"/>
          </a:xfrm>
        </p:spPr>
      </p:pic>
    </p:spTree>
    <p:extLst>
      <p:ext uri="{BB962C8B-B14F-4D97-AF65-F5344CB8AC3E}">
        <p14:creationId xmlns:p14="http://schemas.microsoft.com/office/powerpoint/2010/main" val="364384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r" rtl="1"/>
            <a:r>
              <a:rPr lang="fa-IR" dirty="0"/>
              <a:t>فرآیند ساختن درخت تصمیم به این صورت است که ابتدا ویژگی یا ستونی که بیشترین آنتروپی یا </a:t>
            </a:r>
            <a:r>
              <a:rPr lang="en-US" dirty="0"/>
              <a:t>information gain </a:t>
            </a:r>
            <a:r>
              <a:rPr lang="fa-IR" dirty="0"/>
              <a:t>را دارد انتخاب می‌کنیم</a:t>
            </a:r>
            <a:r>
              <a:rPr lang="fa-IR" dirty="0" smtClean="0"/>
              <a:t>.</a:t>
            </a:r>
          </a:p>
          <a:p>
            <a:pPr algn="r" rtl="1"/>
            <a:r>
              <a:rPr lang="fa-IR" dirty="0"/>
              <a:t>زبان ساده اگر با داشتن مقادیر یک ویژگی بتوانیم با بیشترین دقت طبقه‌بندی را انجام دهیم، آن ویژگی دارای بیشترین </a:t>
            </a:r>
            <a:r>
              <a:rPr lang="en-US" dirty="0"/>
              <a:t>information gain </a:t>
            </a:r>
            <a:r>
              <a:rPr lang="fa-IR" dirty="0"/>
              <a:t>می‌باشد</a:t>
            </a:r>
            <a:r>
              <a:rPr lang="fa-IR" dirty="0" smtClean="0"/>
              <a:t>.</a:t>
            </a:r>
          </a:p>
        </p:txBody>
      </p:sp>
    </p:spTree>
    <p:extLst>
      <p:ext uri="{BB962C8B-B14F-4D97-AF65-F5344CB8AC3E}">
        <p14:creationId xmlns:p14="http://schemas.microsoft.com/office/powerpoint/2010/main" val="2817202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2542" y="833542"/>
            <a:ext cx="9601196" cy="1303867"/>
          </a:xfrm>
        </p:spPr>
        <p:txBody>
          <a:bodyPr>
            <a:noAutofit/>
          </a:bodyPr>
          <a:lstStyle/>
          <a:p>
            <a:pPr algn="r"/>
            <a:r>
              <a:rPr lang="fa-IR" sz="3000" dirty="0"/>
              <a:t>پس ابتدا ویژگی را پیدا می‌کنیم که بتوانیم فقط به کمک آن طبقه‌بندی را با بیشترین دقت انجام دهیم</a:t>
            </a:r>
            <a:r>
              <a:rPr lang="en-US" sz="3000" dirty="0"/>
              <a:t/>
            </a:r>
            <a:br>
              <a:rPr lang="en-US" sz="3000" dirty="0"/>
            </a:br>
            <a:endParaRPr lang="en-US" sz="3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080" y="1771929"/>
            <a:ext cx="10515600" cy="4326673"/>
          </a:xfrm>
        </p:spPr>
      </p:pic>
    </p:spTree>
    <p:extLst>
      <p:ext uri="{BB962C8B-B14F-4D97-AF65-F5344CB8AC3E}">
        <p14:creationId xmlns:p14="http://schemas.microsoft.com/office/powerpoint/2010/main" val="916875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r" rtl="1"/>
            <a:r>
              <a:rPr lang="fa-IR" dirty="0"/>
              <a:t> بعد از اولین تقسیم دو مجموعه داده داریم که در یکی فقط جنسیت زن و در دیگری فقط جنسیت مرد وجود دارد</a:t>
            </a:r>
            <a:r>
              <a:rPr lang="fa-IR" dirty="0" smtClean="0"/>
              <a:t>.</a:t>
            </a:r>
          </a:p>
          <a:p>
            <a:pPr algn="r" rtl="1"/>
            <a:r>
              <a:rPr lang="fa-IR" dirty="0"/>
              <a:t>مرحله‌ی دوم را همانند مرحله‌ی اول ولی این بار برای هر دو مجموعه داده انجام می‌دهیم. یعنی در هر دو مجموعه داده به دنبال ویژگی می‌گردیم که بیشترین </a:t>
            </a:r>
            <a:r>
              <a:rPr lang="en-US" dirty="0"/>
              <a:t>information gain </a:t>
            </a:r>
            <a:r>
              <a:rPr lang="fa-IR" dirty="0"/>
              <a:t>را داشته باشد. در مجموعه داده مربوط به زن‌ها هیچ ویژگی وجود ندارد که بتواند با یک حداقل دقت مناسب طبقه‌بندی را انجام دهد.(اکثر داده‌ها دارای لیبل زنده بودن می‌باشد) بنابراین فرآیند تقسیم برای مجموعه داده‌ی زن‌ها در این مرحله متوقف می‌شود و اولین برگ گراف در اینجا تولید می‌شود و آن برگ نشان‌دهنده زنده بودن می‌باشد. </a:t>
            </a:r>
            <a:endParaRPr lang="en-US" dirty="0"/>
          </a:p>
        </p:txBody>
      </p:sp>
    </p:spTree>
    <p:extLst>
      <p:ext uri="{BB962C8B-B14F-4D97-AF65-F5344CB8AC3E}">
        <p14:creationId xmlns:p14="http://schemas.microsoft.com/office/powerpoint/2010/main" val="3917126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470" y="545782"/>
            <a:ext cx="10515600" cy="1603058"/>
          </a:xfrm>
        </p:spPr>
        <p:txBody>
          <a:bodyPr>
            <a:noAutofit/>
          </a:bodyPr>
          <a:lstStyle/>
          <a:p>
            <a:pPr algn="r" rtl="1"/>
            <a:r>
              <a:rPr lang="fa-IR" sz="2500" dirty="0"/>
              <a:t>در مجموعه داده‌ی مربوط به مردها ویژگی سن دارای حداقل دقت طبقه‌بندی و دارای بیشترین </a:t>
            </a:r>
            <a:r>
              <a:rPr lang="en-US" sz="2500" dirty="0"/>
              <a:t>information gain </a:t>
            </a:r>
            <a:r>
              <a:rPr lang="fa-IR" sz="2500" dirty="0"/>
              <a:t>می‌باشد. یعنی اگر ویژگی سن را بر اساس مقادیر کوچکتر از ۹/۵ سال و بزرگ‌تر از ۹/۵ سال دسته‌بندی کنیم، می‌توانیم با دقت خوبی طبقه‌بندی را انجام دهیم. در شکل زیر بخشی از مجموعه داده‌های مردان را بعد از تقسیم بر اساس سن مشاهده می‌کنیم.</a:t>
            </a:r>
            <a:endParaRPr lang="en-US" sz="25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3979" y="2557463"/>
            <a:ext cx="7124041" cy="3317875"/>
          </a:xfrm>
        </p:spPr>
      </p:pic>
    </p:spTree>
    <p:extLst>
      <p:ext uri="{BB962C8B-B14F-4D97-AF65-F5344CB8AC3E}">
        <p14:creationId xmlns:p14="http://schemas.microsoft.com/office/powerpoint/2010/main" val="3707495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r" rtl="1"/>
            <a:r>
              <a:rPr lang="fa-IR" dirty="0"/>
              <a:t>این فرآیند را برای مجموعه داده‌های بدست آمده تا زمانی ادامه می‌دهیم که یا دیگر ویژگی با </a:t>
            </a:r>
            <a:r>
              <a:rPr lang="en-US" dirty="0"/>
              <a:t>information gain </a:t>
            </a:r>
            <a:r>
              <a:rPr lang="fa-IR" dirty="0"/>
              <a:t>خوب وجود نداشته باشد( مانند مجموعه داده‌ی مربوط به زن‌ها) یا اینکه دیگر ویژگی جدیدی وجود نداشته </a:t>
            </a:r>
            <a:r>
              <a:rPr lang="fa-IR" dirty="0" smtClean="0"/>
              <a:t>باشد</a:t>
            </a:r>
            <a:r>
              <a:rPr lang="fa-IR" dirty="0"/>
              <a:t>به این ترتیب برگ‌های گراف بر اساس لیبل بدست آمده در هر مجموعه داده را مشخص </a:t>
            </a:r>
            <a:r>
              <a:rPr lang="fa-IR" dirty="0" smtClean="0"/>
              <a:t>می‌کنیم.</a:t>
            </a:r>
            <a:endParaRPr lang="en-US" dirty="0"/>
          </a:p>
        </p:txBody>
      </p:sp>
    </p:spTree>
    <p:extLst>
      <p:ext uri="{BB962C8B-B14F-4D97-AF65-F5344CB8AC3E}">
        <p14:creationId xmlns:p14="http://schemas.microsoft.com/office/powerpoint/2010/main" val="703420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r" rtl="1"/>
            <a:r>
              <a:rPr lang="fa-IR" dirty="0"/>
              <a:t>نتیجه نهایی درخت تصمیم همانند شکل اول خواهد بود که دوباره آن را در زیر آورده‌ایم.</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742" y="801053"/>
            <a:ext cx="10812516" cy="5375910"/>
          </a:xfrm>
          <a:prstGeom prst="rect">
            <a:avLst/>
          </a:prstGeom>
        </p:spPr>
      </p:pic>
    </p:spTree>
    <p:extLst>
      <p:ext uri="{BB962C8B-B14F-4D97-AF65-F5344CB8AC3E}">
        <p14:creationId xmlns:p14="http://schemas.microsoft.com/office/powerpoint/2010/main" val="580661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r" rtl="1"/>
            <a:r>
              <a:rPr lang="fa-IR" dirty="0"/>
              <a:t>حال سوالی که پیش می‌آید این است که این </a:t>
            </a:r>
            <a:r>
              <a:rPr lang="en-US" dirty="0"/>
              <a:t>information gain </a:t>
            </a:r>
            <a:r>
              <a:rPr lang="fa-IR" dirty="0"/>
              <a:t>مربوط به هر ویژگی چگونه محاسبه می‌شود</a:t>
            </a:r>
            <a:r>
              <a:rPr lang="fa-IR" dirty="0" smtClean="0"/>
              <a:t>؟</a:t>
            </a:r>
          </a:p>
          <a:p>
            <a:pPr algn="r" rtl="1"/>
            <a:r>
              <a:rPr lang="fa-IR" dirty="0" smtClean="0"/>
              <a:t>کتابخانه‌هایی </a:t>
            </a:r>
            <a:r>
              <a:rPr lang="fa-IR" dirty="0"/>
              <a:t>در زبان‌های برنامه نویسی مانند پایتون وجود دارد که تمامی این محاسبات را برای آن‌ها انجام می‌دهد. یکی از این کتاب‌خانه‌ها </a:t>
            </a:r>
            <a:r>
              <a:rPr lang="en-US" dirty="0" err="1"/>
              <a:t>scikit</a:t>
            </a:r>
            <a:r>
              <a:rPr lang="en-US" dirty="0"/>
              <a:t> learn </a:t>
            </a:r>
            <a:r>
              <a:rPr lang="fa-IR" dirty="0"/>
              <a:t>می‌باشد که برای زبان برنامه‌نویسی پایتون است</a:t>
            </a:r>
            <a:endParaRPr lang="en-US" dirty="0"/>
          </a:p>
        </p:txBody>
      </p:sp>
    </p:spTree>
    <p:extLst>
      <p:ext uri="{BB962C8B-B14F-4D97-AF65-F5344CB8AC3E}">
        <p14:creationId xmlns:p14="http://schemas.microsoft.com/office/powerpoint/2010/main" val="248158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588A2-6A45-74E5-19EF-A1E506787492}"/>
              </a:ext>
            </a:extLst>
          </p:cNvPr>
          <p:cNvSpPr>
            <a:spLocks noGrp="1"/>
          </p:cNvSpPr>
          <p:nvPr>
            <p:ph type="title"/>
          </p:nvPr>
        </p:nvSpPr>
        <p:spPr/>
        <p:txBody>
          <a:bodyPr/>
          <a:lstStyle/>
          <a:p>
            <a:pPr algn="ctr"/>
            <a:r>
              <a:rPr lang="fa-IR" dirty="0"/>
              <a:t>درخت تصمیم از کجا آمده است؟</a:t>
            </a:r>
            <a:endParaRPr lang="en-US" dirty="0"/>
          </a:p>
        </p:txBody>
      </p:sp>
      <p:sp>
        <p:nvSpPr>
          <p:cNvPr id="3" name="Content Placeholder 2">
            <a:extLst>
              <a:ext uri="{FF2B5EF4-FFF2-40B4-BE49-F238E27FC236}">
                <a16:creationId xmlns:a16="http://schemas.microsoft.com/office/drawing/2014/main" id="{DFEBA8D1-0492-4AB0-6CC1-173C471DE1A2}"/>
              </a:ext>
            </a:extLst>
          </p:cNvPr>
          <p:cNvSpPr>
            <a:spLocks noGrp="1"/>
          </p:cNvSpPr>
          <p:nvPr>
            <p:ph idx="1"/>
          </p:nvPr>
        </p:nvSpPr>
        <p:spPr>
          <a:xfrm>
            <a:off x="838200" y="2141537"/>
            <a:ext cx="10515600" cy="4351338"/>
          </a:xfrm>
        </p:spPr>
        <p:txBody>
          <a:bodyPr/>
          <a:lstStyle/>
          <a:p>
            <a:pPr algn="r" rtl="1"/>
            <a:r>
              <a:rPr lang="fa-IR" b="0" i="0" dirty="0">
                <a:solidFill>
                  <a:srgbClr val="434A57"/>
                </a:solidFill>
                <a:effectLst/>
                <a:latin typeface="Vazir"/>
              </a:rPr>
              <a:t>در زمان روبرویی با حجم عظیمی از اطلاعات یا پیچیده بودن روابط بین داده‌­ها و نیز زمانی که دسترسی به اطلاعات نهفته میان داد­ه­‌ها مشکل باشد، مفهوم داده­‌کاوی معنا پیدا می­­‌کند. این روزها از تکنیک­‌های دیتاماینینگ در هوشمندسازی کسب‌­وکار بسیار استفاده می‌­شود.</a:t>
            </a:r>
          </a:p>
          <a:p>
            <a:pPr algn="r" rtl="1"/>
            <a:r>
              <a:rPr lang="fa-IR" b="0" i="0" dirty="0">
                <a:solidFill>
                  <a:srgbClr val="434A57"/>
                </a:solidFill>
                <a:effectLst/>
                <a:latin typeface="Vazir"/>
              </a:rPr>
              <a:t>یکی از تکنیک­‌های آن </a:t>
            </a:r>
            <a:r>
              <a:rPr lang="fa-IR" b="1" i="0" dirty="0">
                <a:solidFill>
                  <a:srgbClr val="434A57"/>
                </a:solidFill>
                <a:effectLst/>
                <a:latin typeface="Vazir"/>
              </a:rPr>
              <a:t>درخت تصمیم</a:t>
            </a:r>
            <a:r>
              <a:rPr lang="fa-IR" b="0" i="0" dirty="0">
                <a:solidFill>
                  <a:srgbClr val="434A57"/>
                </a:solidFill>
                <a:effectLst/>
                <a:latin typeface="Vazir"/>
              </a:rPr>
              <a:t> میباشد.</a:t>
            </a:r>
            <a:endParaRPr lang="en-US" dirty="0"/>
          </a:p>
        </p:txBody>
      </p:sp>
      <p:pic>
        <p:nvPicPr>
          <p:cNvPr id="4" name="Picture 3">
            <a:extLst>
              <a:ext uri="{FF2B5EF4-FFF2-40B4-BE49-F238E27FC236}">
                <a16:creationId xmlns:a16="http://schemas.microsoft.com/office/drawing/2014/main" id="{2773632B-EE6C-241B-2C83-192743F65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339" y="3445404"/>
            <a:ext cx="5218661" cy="2669646"/>
          </a:xfrm>
          <a:prstGeom prst="rect">
            <a:avLst/>
          </a:prstGeom>
        </p:spPr>
      </p:pic>
    </p:spTree>
    <p:extLst>
      <p:ext uri="{BB962C8B-B14F-4D97-AF65-F5344CB8AC3E}">
        <p14:creationId xmlns:p14="http://schemas.microsoft.com/office/powerpoint/2010/main" val="3177006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3490-AAD3-7FE4-99D7-8896F2D475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A4D5E7-1A98-498C-3CA1-D452375DA109}"/>
              </a:ext>
            </a:extLst>
          </p:cNvPr>
          <p:cNvSpPr>
            <a:spLocks noGrp="1"/>
          </p:cNvSpPr>
          <p:nvPr>
            <p:ph idx="1"/>
          </p:nvPr>
        </p:nvSpPr>
        <p:spPr>
          <a:xfrm>
            <a:off x="1295402" y="2628475"/>
            <a:ext cx="9601196" cy="3318936"/>
          </a:xfrm>
        </p:spPr>
        <p:txBody>
          <a:bodyPr/>
          <a:lstStyle/>
          <a:p>
            <a:pPr algn="r" rtl="1"/>
            <a:r>
              <a:rPr lang="fa-IR" b="0" i="0" dirty="0">
                <a:solidFill>
                  <a:srgbClr val="434A57"/>
                </a:solidFill>
                <a:effectLst/>
                <a:latin typeface="Vazir"/>
              </a:rPr>
              <a:t>درخت تصمیم یک مدل پیش­بینی کننده است به طوری که می­‌تواند برای هر دو مدل رگرسیون و طبقه‌­ای مورد استفاده قرار گیرد. زمانی که درخت برای کارهای طبقه‌­بندی استفاده می‌­شود، به عنوان </a:t>
            </a:r>
            <a:r>
              <a:rPr lang="fa-IR" b="1" i="0" dirty="0">
                <a:solidFill>
                  <a:srgbClr val="434A57"/>
                </a:solidFill>
                <a:effectLst/>
                <a:latin typeface="Vazir"/>
              </a:rPr>
              <a:t>درخت طبقه­‌بندی </a:t>
            </a:r>
            <a:r>
              <a:rPr lang="fa-IR" b="1" i="0" dirty="0" smtClean="0">
                <a:solidFill>
                  <a:srgbClr val="434A57"/>
                </a:solidFill>
                <a:effectLst/>
                <a:latin typeface="Vazir"/>
              </a:rPr>
              <a:t>(</a:t>
            </a:r>
            <a:r>
              <a:rPr lang="en-US" b="1" i="0" dirty="0" smtClean="0">
                <a:solidFill>
                  <a:srgbClr val="434A57"/>
                </a:solidFill>
                <a:effectLst/>
                <a:latin typeface="Vazir"/>
              </a:rPr>
              <a:t>(Classification Tree</a:t>
            </a:r>
            <a:r>
              <a:rPr lang="fa-IR" b="0" i="0" dirty="0" smtClean="0">
                <a:solidFill>
                  <a:srgbClr val="434A57"/>
                </a:solidFill>
                <a:effectLst/>
                <a:latin typeface="Vazir"/>
              </a:rPr>
              <a:t>شناخته </a:t>
            </a:r>
            <a:r>
              <a:rPr lang="fa-IR" b="0" i="0" dirty="0">
                <a:solidFill>
                  <a:srgbClr val="434A57"/>
                </a:solidFill>
                <a:effectLst/>
                <a:latin typeface="Vazir"/>
              </a:rPr>
              <a:t>می‌­شود و هنگامی که برای فعالیت‌­های رگرسیونی به کار می‌­رود </a:t>
            </a:r>
            <a:r>
              <a:rPr lang="fa-IR" b="1" i="0" dirty="0">
                <a:solidFill>
                  <a:srgbClr val="434A57"/>
                </a:solidFill>
                <a:effectLst/>
                <a:latin typeface="Vazir"/>
              </a:rPr>
              <a:t>درخت رگرسیون (</a:t>
            </a:r>
            <a:r>
              <a:rPr lang="en-US" b="1" i="0" dirty="0">
                <a:solidFill>
                  <a:srgbClr val="434A57"/>
                </a:solidFill>
                <a:effectLst/>
                <a:latin typeface="Vazir"/>
              </a:rPr>
              <a:t>Regression </a:t>
            </a:r>
            <a:r>
              <a:rPr lang="en-US" b="1" i="0" dirty="0" smtClean="0">
                <a:solidFill>
                  <a:srgbClr val="434A57"/>
                </a:solidFill>
                <a:effectLst/>
                <a:latin typeface="Vazir"/>
              </a:rPr>
              <a:t>Decision (Tree</a:t>
            </a:r>
            <a:r>
              <a:rPr lang="fa-IR" b="0" i="0" dirty="0" smtClean="0">
                <a:solidFill>
                  <a:srgbClr val="434A57"/>
                </a:solidFill>
                <a:effectLst/>
                <a:latin typeface="Vazir"/>
              </a:rPr>
              <a:t>نامیده </a:t>
            </a:r>
            <a:r>
              <a:rPr lang="fa-IR" b="0" i="0" dirty="0">
                <a:solidFill>
                  <a:srgbClr val="434A57"/>
                </a:solidFill>
                <a:effectLst/>
                <a:latin typeface="Vazir"/>
              </a:rPr>
              <a:t>می­شود.</a:t>
            </a:r>
            <a:endParaRPr lang="en-US" dirty="0"/>
          </a:p>
        </p:txBody>
      </p:sp>
    </p:spTree>
    <p:extLst>
      <p:ext uri="{BB962C8B-B14F-4D97-AF65-F5344CB8AC3E}">
        <p14:creationId xmlns:p14="http://schemas.microsoft.com/office/powerpoint/2010/main" val="3174546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8F744-B5FA-0373-30CB-B51082829988}"/>
              </a:ext>
            </a:extLst>
          </p:cNvPr>
          <p:cNvSpPr>
            <a:spLocks noGrp="1"/>
          </p:cNvSpPr>
          <p:nvPr>
            <p:ph type="title"/>
          </p:nvPr>
        </p:nvSpPr>
        <p:spPr>
          <a:xfrm>
            <a:off x="1386841" y="982132"/>
            <a:ext cx="9601196" cy="1303867"/>
          </a:xfrm>
        </p:spPr>
        <p:txBody>
          <a:bodyPr>
            <a:normAutofit fontScale="90000"/>
          </a:bodyPr>
          <a:lstStyle/>
          <a:p>
            <a:r>
              <a:rPr lang="fa-IR" b="1" dirty="0" smtClean="0">
                <a:latin typeface="Vazir"/>
              </a:rPr>
              <a:t>اجزای </a:t>
            </a:r>
            <a:r>
              <a:rPr lang="fa-IR" b="1" dirty="0">
                <a:latin typeface="Vazir"/>
              </a:rPr>
              <a:t>اصلی درخت </a:t>
            </a:r>
            <a:r>
              <a:rPr lang="fa-IR" b="1" dirty="0" smtClean="0">
                <a:latin typeface="Vazir"/>
              </a:rPr>
              <a:t>تصمیم</a:t>
            </a:r>
            <a:r>
              <a:rPr lang="fa-IR" b="1" dirty="0">
                <a:latin typeface="Vazir"/>
              </a:rPr>
              <a:t/>
            </a:r>
            <a:br>
              <a:rPr lang="fa-IR" b="1" dirty="0">
                <a:latin typeface="Vazir"/>
              </a:rPr>
            </a:br>
            <a:endParaRPr lang="en-US" dirty="0"/>
          </a:p>
        </p:txBody>
      </p:sp>
      <p:sp>
        <p:nvSpPr>
          <p:cNvPr id="3" name="Content Placeholder 2">
            <a:extLst>
              <a:ext uri="{FF2B5EF4-FFF2-40B4-BE49-F238E27FC236}">
                <a16:creationId xmlns:a16="http://schemas.microsoft.com/office/drawing/2014/main" id="{2F6F84B9-F1CE-5A27-6464-8008CD822E26}"/>
              </a:ext>
            </a:extLst>
          </p:cNvPr>
          <p:cNvSpPr>
            <a:spLocks noGrp="1"/>
          </p:cNvSpPr>
          <p:nvPr>
            <p:ph idx="1"/>
          </p:nvPr>
        </p:nvSpPr>
        <p:spPr>
          <a:xfrm>
            <a:off x="1386841" y="2454062"/>
            <a:ext cx="9601196" cy="3318936"/>
          </a:xfrm>
        </p:spPr>
        <p:txBody>
          <a:bodyPr/>
          <a:lstStyle/>
          <a:p>
            <a:pPr algn="r" rtl="1"/>
            <a:r>
              <a:rPr lang="fa-IR" b="0" i="0" dirty="0" smtClean="0">
                <a:solidFill>
                  <a:srgbClr val="434A57"/>
                </a:solidFill>
                <a:effectLst/>
                <a:latin typeface="Vazir"/>
              </a:rPr>
              <a:t>برگ</a:t>
            </a:r>
            <a:r>
              <a:rPr lang="en-US" b="1" i="0" dirty="0" smtClean="0">
                <a:solidFill>
                  <a:srgbClr val="434A57"/>
                </a:solidFill>
                <a:effectLst/>
                <a:latin typeface="Vazir"/>
              </a:rPr>
              <a:t>Leaf Nodes</a:t>
            </a:r>
            <a:r>
              <a:rPr lang="fa-IR" dirty="0">
                <a:solidFill>
                  <a:srgbClr val="434A57"/>
                </a:solidFill>
                <a:latin typeface="Vazir"/>
              </a:rPr>
              <a:t>:</a:t>
            </a:r>
            <a:r>
              <a:rPr lang="en-US" b="0" i="0" dirty="0" smtClean="0">
                <a:solidFill>
                  <a:srgbClr val="434A57"/>
                </a:solidFill>
                <a:effectLst/>
                <a:latin typeface="Vazir"/>
              </a:rPr>
              <a:t> </a:t>
            </a:r>
            <a:r>
              <a:rPr lang="fa-IR" b="0" i="0" dirty="0">
                <a:solidFill>
                  <a:srgbClr val="434A57"/>
                </a:solidFill>
                <a:effectLst/>
                <a:latin typeface="Vazir"/>
              </a:rPr>
              <a:t>گره­‌هایی که تقسیم‌­های متوالی در آنجا پایان می‌­یابد. برگ‌­ها با یک کلاس مشخص می­‌شوند.</a:t>
            </a:r>
          </a:p>
          <a:p>
            <a:pPr algn="r" rtl="1"/>
            <a:r>
              <a:rPr lang="fa-IR" b="0" i="0" dirty="0" smtClean="0">
                <a:solidFill>
                  <a:srgbClr val="434A57"/>
                </a:solidFill>
                <a:effectLst/>
                <a:latin typeface="Vazir"/>
              </a:rPr>
              <a:t>ریشه</a:t>
            </a:r>
            <a:r>
              <a:rPr lang="en-US" b="1" dirty="0">
                <a:solidFill>
                  <a:srgbClr val="434A57"/>
                </a:solidFill>
                <a:latin typeface="Vazir"/>
              </a:rPr>
              <a:t> Root Node</a:t>
            </a:r>
            <a:r>
              <a:rPr lang="en-US" b="0" i="0" dirty="0" smtClean="0">
                <a:solidFill>
                  <a:srgbClr val="434A57"/>
                </a:solidFill>
                <a:effectLst/>
                <a:latin typeface="Vazir"/>
              </a:rPr>
              <a:t> </a:t>
            </a:r>
            <a:r>
              <a:rPr lang="fa-IR" b="0" i="0" dirty="0" smtClean="0">
                <a:solidFill>
                  <a:srgbClr val="434A57"/>
                </a:solidFill>
                <a:effectLst/>
                <a:latin typeface="Vazir"/>
              </a:rPr>
              <a:t>:منظور </a:t>
            </a:r>
            <a:r>
              <a:rPr lang="fa-IR" b="0" i="0" dirty="0">
                <a:solidFill>
                  <a:srgbClr val="434A57"/>
                </a:solidFill>
                <a:effectLst/>
                <a:latin typeface="Vazir"/>
              </a:rPr>
              <a:t>از ریشه، گره آغازین درخت است.</a:t>
            </a:r>
          </a:p>
          <a:p>
            <a:pPr algn="r" rtl="1"/>
            <a:r>
              <a:rPr lang="fa-IR" b="0" i="0" dirty="0" smtClean="0">
                <a:solidFill>
                  <a:srgbClr val="434A57"/>
                </a:solidFill>
                <a:effectLst/>
                <a:latin typeface="Vazir"/>
              </a:rPr>
              <a:t>شاخه </a:t>
            </a:r>
            <a:r>
              <a:rPr lang="en-US" b="1" dirty="0" smtClean="0">
                <a:solidFill>
                  <a:srgbClr val="434A57"/>
                </a:solidFill>
                <a:latin typeface="Vazir"/>
              </a:rPr>
              <a:t>Branches</a:t>
            </a:r>
            <a:r>
              <a:rPr lang="fa-IR" b="1" dirty="0" smtClean="0">
                <a:solidFill>
                  <a:srgbClr val="434A57"/>
                </a:solidFill>
                <a:latin typeface="Vazir"/>
              </a:rPr>
              <a:t> :</a:t>
            </a:r>
            <a:r>
              <a:rPr lang="en-US" b="0" i="0" dirty="0" smtClean="0">
                <a:solidFill>
                  <a:srgbClr val="434A57"/>
                </a:solidFill>
                <a:effectLst/>
                <a:latin typeface="Vazir"/>
              </a:rPr>
              <a:t> </a:t>
            </a:r>
            <a:r>
              <a:rPr lang="fa-IR" b="0" i="0" dirty="0">
                <a:solidFill>
                  <a:srgbClr val="434A57"/>
                </a:solidFill>
                <a:effectLst/>
                <a:latin typeface="Vazir"/>
              </a:rPr>
              <a:t>در هر گره داخلی به تعداد جواب‌­های ممکن شاخه ایجاد می‌­شود.</a:t>
            </a:r>
          </a:p>
          <a:p>
            <a:pPr algn="r" rtl="1"/>
            <a:endParaRPr lang="en-US" dirty="0"/>
          </a:p>
        </p:txBody>
      </p:sp>
    </p:spTree>
    <p:extLst>
      <p:ext uri="{BB962C8B-B14F-4D97-AF65-F5344CB8AC3E}">
        <p14:creationId xmlns:p14="http://schemas.microsoft.com/office/powerpoint/2010/main" val="3797839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5D01-8FB7-BE87-CA81-C3F50BE1934D}"/>
              </a:ext>
            </a:extLst>
          </p:cNvPr>
          <p:cNvSpPr>
            <a:spLocks noGrp="1"/>
          </p:cNvSpPr>
          <p:nvPr>
            <p:ph type="title"/>
          </p:nvPr>
        </p:nvSpPr>
        <p:spPr/>
        <p:txBody>
          <a:bodyPr/>
          <a:lstStyle/>
          <a:p>
            <a:r>
              <a:rPr lang="fa-IR" dirty="0"/>
              <a:t>توصیف به ساده ترین صورت</a:t>
            </a:r>
            <a:endParaRPr lang="en-US" dirty="0"/>
          </a:p>
        </p:txBody>
      </p:sp>
      <p:sp>
        <p:nvSpPr>
          <p:cNvPr id="3" name="Content Placeholder 2">
            <a:extLst>
              <a:ext uri="{FF2B5EF4-FFF2-40B4-BE49-F238E27FC236}">
                <a16:creationId xmlns:a16="http://schemas.microsoft.com/office/drawing/2014/main" id="{27E253CA-0C6F-57EE-65B2-4365D9F57224}"/>
              </a:ext>
            </a:extLst>
          </p:cNvPr>
          <p:cNvSpPr>
            <a:spLocks noGrp="1"/>
          </p:cNvSpPr>
          <p:nvPr>
            <p:ph idx="1"/>
          </p:nvPr>
        </p:nvSpPr>
        <p:spPr/>
        <p:txBody>
          <a:bodyPr/>
          <a:lstStyle/>
          <a:p>
            <a:pPr algn="r" rtl="1"/>
            <a:r>
              <a:rPr lang="fa-IR" dirty="0" smtClean="0"/>
              <a:t>این </a:t>
            </a:r>
            <a:r>
              <a:rPr lang="fa-IR" dirty="0"/>
              <a:t>الگوریتم شبیه بازی ۲۰ سوالی می‌باشد</a:t>
            </a:r>
            <a:r>
              <a:rPr lang="fa-IR" dirty="0" smtClean="0"/>
              <a:t>.</a:t>
            </a:r>
          </a:p>
          <a:p>
            <a:pPr algn="r" rtl="1"/>
            <a:r>
              <a:rPr lang="fa-IR" dirty="0" smtClean="0"/>
              <a:t> </a:t>
            </a:r>
            <a:r>
              <a:rPr lang="fa-IR" dirty="0"/>
              <a:t>ما در طول حل مساله یک گراف درخت رسم می‌کنیم که گره‌های میانی آن سوال‌ها هستند و گره‌های برگ آن خروجی طبقه‌بندی را مشخص می‌کنند</a:t>
            </a:r>
            <a:r>
              <a:rPr lang="fa-IR" dirty="0" smtClean="0"/>
              <a:t>.</a:t>
            </a:r>
          </a:p>
          <a:p>
            <a:pPr algn="r" rtl="1"/>
            <a:r>
              <a:rPr lang="fa-IR" dirty="0" smtClean="0"/>
              <a:t> </a:t>
            </a:r>
            <a:r>
              <a:rPr lang="fa-IR" dirty="0"/>
              <a:t>یک گراف ساده را که یک الگوریتم درخت تصمیم را نشان می‌دهد بررسی می‌کنیم. فرض کنید می‌خواهیم زنده ماندن یا نبودن مسافران کشتی تایتانیک را پیش‌بینی کنیم. برای این‌کار گراف درخت تصمیم را بر اساس سوالات زیر به این صورت رسم می‌کنیم.</a:t>
            </a:r>
            <a:endParaRPr lang="en-US" dirty="0"/>
          </a:p>
        </p:txBody>
      </p:sp>
    </p:spTree>
    <p:extLst>
      <p:ext uri="{BB962C8B-B14F-4D97-AF65-F5344CB8AC3E}">
        <p14:creationId xmlns:p14="http://schemas.microsoft.com/office/powerpoint/2010/main" val="129137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r" rtl="1"/>
            <a:r>
              <a:rPr lang="fa-IR" dirty="0"/>
              <a:t>سوال اول: آیا مسافر کشتی مرد بوده است یا زن؟ اگر زن بوده است، احتمالا نجات پیدا کرده و زنده مانده است. اگر مسافر مرد بوده آیا سن او بیشتر از ۹/۵ سال بوده است؟ اگر بالای ۹/۵ سال بوده است احتمالا جان سالم به در نبرده و زنده نمانده است. ولی اگر کمتر از ۹/۵ سال سن داشته است، آیا بیشتر از ۲ خواهر یا برادر داشته است؟ اگر بیشتر داشته است احتمالا زنده نمانده است، ولی اگر </a:t>
            </a:r>
            <a:r>
              <a:rPr lang="fa-IR" dirty="0" smtClean="0"/>
              <a:t>کم ‌تر </a:t>
            </a:r>
            <a:r>
              <a:rPr lang="fa-IR" dirty="0"/>
              <a:t>از ۲ خواهر یا برادر داشته است احتمالا جان سالم به در برده است و زنده مانده است.</a:t>
            </a:r>
            <a:endParaRPr lang="en-US" dirty="0"/>
          </a:p>
        </p:txBody>
      </p:sp>
    </p:spTree>
    <p:extLst>
      <p:ext uri="{BB962C8B-B14F-4D97-AF65-F5344CB8AC3E}">
        <p14:creationId xmlns:p14="http://schemas.microsoft.com/office/powerpoint/2010/main" val="1457458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728" y="847491"/>
            <a:ext cx="10393072" cy="5106446"/>
          </a:xfrm>
        </p:spPr>
      </p:pic>
    </p:spTree>
    <p:extLst>
      <p:ext uri="{BB962C8B-B14F-4D97-AF65-F5344CB8AC3E}">
        <p14:creationId xmlns:p14="http://schemas.microsoft.com/office/powerpoint/2010/main" val="964047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r"/>
            <a:r>
              <a:rPr lang="fa-IR" dirty="0"/>
              <a:t>باید توجه داشته باشیم که الگوریتم درخت تصمیم هم مانند تمامی الگوریتم‌های یادگیری ماشین دارای مقداری خطا می‌باشد. این میزان خطا می‌تواند با توجه به مجموعه داده‌های مساله و پیچیدگی آن بسیار کم و یا بسیار زیاد باشد. </a:t>
            </a:r>
            <a:endParaRPr lang="en-US" dirty="0"/>
          </a:p>
        </p:txBody>
      </p:sp>
    </p:spTree>
    <p:extLst>
      <p:ext uri="{BB962C8B-B14F-4D97-AF65-F5344CB8AC3E}">
        <p14:creationId xmlns:p14="http://schemas.microsoft.com/office/powerpoint/2010/main" val="368408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r" rtl="1"/>
            <a:r>
              <a:rPr lang="fa-IR" dirty="0"/>
              <a:t>می‌خواهیم ببینیم که درخت تصمیم چگونه ساخته می‌شود و این الگوریتم به چه صورت کار می‌کند. در ابتدا باید دسته‌بندی اولیه را انجام دهیم</a:t>
            </a:r>
            <a:r>
              <a:rPr lang="fa-IR" dirty="0" smtClean="0"/>
              <a:t>.</a:t>
            </a:r>
            <a:r>
              <a:rPr lang="fa-IR" dirty="0"/>
              <a:t> مجموعه داده‌ باید دارای لیبل باشد</a:t>
            </a:r>
            <a:r>
              <a:rPr lang="fa-IR" dirty="0" smtClean="0"/>
              <a:t>.</a:t>
            </a:r>
            <a:r>
              <a:rPr lang="fa-IR" dirty="0"/>
              <a:t> </a:t>
            </a:r>
            <a:r>
              <a:rPr lang="fa-IR" dirty="0" smtClean="0"/>
              <a:t>یک </a:t>
            </a:r>
            <a:r>
              <a:rPr lang="fa-IR" dirty="0"/>
              <a:t>مجموعه داده از تعداد زیادی از مسافران کشتی تایتانیک در اختیار </a:t>
            </a:r>
            <a:r>
              <a:rPr lang="fa-IR" dirty="0" smtClean="0"/>
              <a:t>داریم.</a:t>
            </a:r>
            <a:endParaRPr lang="en-US" dirty="0"/>
          </a:p>
        </p:txBody>
      </p:sp>
    </p:spTree>
    <p:extLst>
      <p:ext uri="{BB962C8B-B14F-4D97-AF65-F5344CB8AC3E}">
        <p14:creationId xmlns:p14="http://schemas.microsoft.com/office/powerpoint/2010/main" val="8217160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267</TotalTime>
  <Words>744</Words>
  <Application>Microsoft Office PowerPoint</Application>
  <PresentationFormat>Widescreen</PresentationFormat>
  <Paragraphs>27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Garamond</vt:lpstr>
      <vt:lpstr>Times New Roman</vt:lpstr>
      <vt:lpstr>Vazir</vt:lpstr>
      <vt:lpstr>Organic</vt:lpstr>
      <vt:lpstr>الگوریتم درخت تصمیم  Decision Tree</vt:lpstr>
      <vt:lpstr>درخت تصمیم از کجا آمده است؟</vt:lpstr>
      <vt:lpstr>PowerPoint Presentation</vt:lpstr>
      <vt:lpstr>اجزای اصلی درخت تصمیم </vt:lpstr>
      <vt:lpstr>توصیف به ساده ترین صورت</vt:lpstr>
      <vt:lpstr>PowerPoint Presentation</vt:lpstr>
      <vt:lpstr>PowerPoint Presentation</vt:lpstr>
      <vt:lpstr>PowerPoint Presentation</vt:lpstr>
      <vt:lpstr>PowerPoint Presentation</vt:lpstr>
      <vt:lpstr>در مجموعه داده‌ی بالا یک ستون به نام survived وجود دارد که همان لیبل ما در مساله است که نشان می‌دهد هر مسافر با اطلاعات مشخص زنده مانده است یا خیر. علاوه بر این اطلاعات دیگری مانند جنسیت، سن، تعداد خواهر یا برادر و ... نیز برای هر مسافر وجود دارد.</vt:lpstr>
      <vt:lpstr>PowerPoint Presentation</vt:lpstr>
      <vt:lpstr>پس ابتدا ویژگی را پیدا می‌کنیم که بتوانیم فقط به کمک آن طبقه‌بندی را با بیشترین دقت انجام دهیم </vt:lpstr>
      <vt:lpstr>PowerPoint Presentation</vt:lpstr>
      <vt:lpstr>در مجموعه داده‌ی مربوط به مردها ویژگی سن دارای حداقل دقت طبقه‌بندی و دارای بیشترین information gain می‌باشد. یعنی اگر ویژگی سن را بر اساس مقادیر کوچکتر از ۹/۵ سال و بزرگ‌تر از ۹/۵ سال دسته‌بندی کنیم، می‌توانیم با دقت خوبی طبقه‌بندی را انجام دهیم. در شکل زیر بخشی از مجموعه داده‌های مردان را بعد از تقسیم بر اساس سن مشاهده می‌کنیم.</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الگوریتم درخت تصمیم  Decision Tree</dc:title>
  <dc:creator>saman tabrizi</dc:creator>
  <cp:lastModifiedBy>سامان ترک تبریزی</cp:lastModifiedBy>
  <cp:revision>9</cp:revision>
  <dcterms:created xsi:type="dcterms:W3CDTF">2023-02-24T17:21:32Z</dcterms:created>
  <dcterms:modified xsi:type="dcterms:W3CDTF">2023-02-25T13:07:27Z</dcterms:modified>
</cp:coreProperties>
</file>