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 id="256" r:id="rId3"/>
    <p:sldId id="259" r:id="rId4"/>
    <p:sldId id="260" r:id="rId5"/>
    <p:sldId id="265"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8EB20702-B13F-49D9-8742-6BD6CC3DCEE3}" type="datetimeFigureOut">
              <a:rPr lang="en-US" smtClean="0"/>
              <a:t>2023-04-09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E7AEE29-B2DB-43C1-A662-958E84009431}" type="slidenum">
              <a:rPr lang="en-US" smtClean="0"/>
              <a:t>‹#›</a:t>
            </a:fld>
            <a:endParaRPr lang="en-US"/>
          </a:p>
        </p:txBody>
      </p:sp>
    </p:spTree>
    <p:extLst>
      <p:ext uri="{BB962C8B-B14F-4D97-AF65-F5344CB8AC3E}">
        <p14:creationId xmlns:p14="http://schemas.microsoft.com/office/powerpoint/2010/main" val="2790341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EB20702-B13F-49D9-8742-6BD6CC3DCEE3}" type="datetimeFigureOut">
              <a:rPr lang="en-US" smtClean="0"/>
              <a:t>2023-04-09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E7AEE29-B2DB-43C1-A662-958E84009431}" type="slidenum">
              <a:rPr lang="en-US" smtClean="0"/>
              <a:t>‹#›</a:t>
            </a:fld>
            <a:endParaRPr lang="en-US"/>
          </a:p>
        </p:txBody>
      </p:sp>
    </p:spTree>
    <p:extLst>
      <p:ext uri="{BB962C8B-B14F-4D97-AF65-F5344CB8AC3E}">
        <p14:creationId xmlns:p14="http://schemas.microsoft.com/office/powerpoint/2010/main" val="7806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EB20702-B13F-49D9-8742-6BD6CC3DCEE3}" type="datetimeFigureOut">
              <a:rPr lang="en-US" smtClean="0"/>
              <a:t>2023-04-09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E7AEE29-B2DB-43C1-A662-958E84009431}" type="slidenum">
              <a:rPr lang="en-US" smtClean="0"/>
              <a:t>‹#›</a:t>
            </a:fld>
            <a:endParaRPr lang="en-US"/>
          </a:p>
        </p:txBody>
      </p:sp>
    </p:spTree>
    <p:extLst>
      <p:ext uri="{BB962C8B-B14F-4D97-AF65-F5344CB8AC3E}">
        <p14:creationId xmlns:p14="http://schemas.microsoft.com/office/powerpoint/2010/main" val="207972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EB20702-B13F-49D9-8742-6BD6CC3DCEE3}" type="datetimeFigureOut">
              <a:rPr lang="en-US" smtClean="0"/>
              <a:t>2023-04-09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E7AEE29-B2DB-43C1-A662-958E84009431}" type="slidenum">
              <a:rPr lang="en-US" smtClean="0"/>
              <a:t>‹#›</a:t>
            </a:fld>
            <a:endParaRPr lang="en-US"/>
          </a:p>
        </p:txBody>
      </p:sp>
    </p:spTree>
    <p:extLst>
      <p:ext uri="{BB962C8B-B14F-4D97-AF65-F5344CB8AC3E}">
        <p14:creationId xmlns:p14="http://schemas.microsoft.com/office/powerpoint/2010/main" val="47825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8EB20702-B13F-49D9-8742-6BD6CC3DCEE3}" type="datetimeFigureOut">
              <a:rPr lang="en-US" smtClean="0"/>
              <a:t>2023-04-09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E7AEE29-B2DB-43C1-A662-958E84009431}" type="slidenum">
              <a:rPr lang="en-US" smtClean="0"/>
              <a:t>‹#›</a:t>
            </a:fld>
            <a:endParaRPr lang="en-US"/>
          </a:p>
        </p:txBody>
      </p:sp>
    </p:spTree>
    <p:extLst>
      <p:ext uri="{BB962C8B-B14F-4D97-AF65-F5344CB8AC3E}">
        <p14:creationId xmlns:p14="http://schemas.microsoft.com/office/powerpoint/2010/main" val="299160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8EB20702-B13F-49D9-8742-6BD6CC3DCEE3}" type="datetimeFigureOut">
              <a:rPr lang="en-US" smtClean="0"/>
              <a:t>2023-04-09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E7AEE29-B2DB-43C1-A662-958E84009431}" type="slidenum">
              <a:rPr lang="en-US" smtClean="0"/>
              <a:t>‹#›</a:t>
            </a:fld>
            <a:endParaRPr lang="en-US"/>
          </a:p>
        </p:txBody>
      </p:sp>
    </p:spTree>
    <p:extLst>
      <p:ext uri="{BB962C8B-B14F-4D97-AF65-F5344CB8AC3E}">
        <p14:creationId xmlns:p14="http://schemas.microsoft.com/office/powerpoint/2010/main" val="99406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EB20702-B13F-49D9-8742-6BD6CC3DCEE3}" type="datetimeFigureOut">
              <a:rPr lang="en-US" smtClean="0"/>
              <a:t>2023-04-09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E7AEE29-B2DB-43C1-A662-958E84009431}" type="slidenum">
              <a:rPr lang="en-US" smtClean="0"/>
              <a:t>‹#›</a:t>
            </a:fld>
            <a:endParaRPr lang="en-US"/>
          </a:p>
        </p:txBody>
      </p:sp>
    </p:spTree>
    <p:extLst>
      <p:ext uri="{BB962C8B-B14F-4D97-AF65-F5344CB8AC3E}">
        <p14:creationId xmlns:p14="http://schemas.microsoft.com/office/powerpoint/2010/main" val="235414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EB20702-B13F-49D9-8742-6BD6CC3DCEE3}" type="datetimeFigureOut">
              <a:rPr lang="en-US" smtClean="0"/>
              <a:t>2023-04-09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E7AEE29-B2DB-43C1-A662-958E84009431}" type="slidenum">
              <a:rPr lang="en-US" smtClean="0"/>
              <a:t>‹#›</a:t>
            </a:fld>
            <a:endParaRPr lang="en-US"/>
          </a:p>
        </p:txBody>
      </p:sp>
    </p:spTree>
    <p:extLst>
      <p:ext uri="{BB962C8B-B14F-4D97-AF65-F5344CB8AC3E}">
        <p14:creationId xmlns:p14="http://schemas.microsoft.com/office/powerpoint/2010/main" val="181524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EB20702-B13F-49D9-8742-6BD6CC3DCEE3}" type="datetimeFigureOut">
              <a:rPr lang="en-US" smtClean="0"/>
              <a:t>2023-04-09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E7AEE29-B2DB-43C1-A662-958E84009431}" type="slidenum">
              <a:rPr lang="en-US" smtClean="0"/>
              <a:t>‹#›</a:t>
            </a:fld>
            <a:endParaRPr lang="en-US"/>
          </a:p>
        </p:txBody>
      </p:sp>
    </p:spTree>
    <p:extLst>
      <p:ext uri="{BB962C8B-B14F-4D97-AF65-F5344CB8AC3E}">
        <p14:creationId xmlns:p14="http://schemas.microsoft.com/office/powerpoint/2010/main" val="294169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8EB20702-B13F-49D9-8742-6BD6CC3DCEE3}" type="datetimeFigureOut">
              <a:rPr lang="en-US" smtClean="0"/>
              <a:t>2023-04-09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E7AEE29-B2DB-43C1-A662-958E84009431}" type="slidenum">
              <a:rPr lang="en-US" smtClean="0"/>
              <a:t>‹#›</a:t>
            </a:fld>
            <a:endParaRPr lang="en-US"/>
          </a:p>
        </p:txBody>
      </p:sp>
    </p:spTree>
    <p:extLst>
      <p:ext uri="{BB962C8B-B14F-4D97-AF65-F5344CB8AC3E}">
        <p14:creationId xmlns:p14="http://schemas.microsoft.com/office/powerpoint/2010/main" val="405385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8EB20702-B13F-49D9-8742-6BD6CC3DCEE3}" type="datetimeFigureOut">
              <a:rPr lang="en-US" smtClean="0"/>
              <a:t>2023-04-09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E7AEE29-B2DB-43C1-A662-958E84009431}" type="slidenum">
              <a:rPr lang="en-US" smtClean="0"/>
              <a:t>‹#›</a:t>
            </a:fld>
            <a:endParaRPr lang="en-US"/>
          </a:p>
        </p:txBody>
      </p:sp>
    </p:spTree>
    <p:extLst>
      <p:ext uri="{BB962C8B-B14F-4D97-AF65-F5344CB8AC3E}">
        <p14:creationId xmlns:p14="http://schemas.microsoft.com/office/powerpoint/2010/main" val="130825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8EB20702-B13F-49D9-8742-6BD6CC3DCEE3}" type="datetimeFigureOut">
              <a:rPr lang="en-US" smtClean="0"/>
              <a:t>2023-04-09</a:t>
            </a:fld>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E7AEE29-B2DB-43C1-A662-958E84009431}" type="slidenum">
              <a:rPr lang="en-US" smtClean="0"/>
              <a:t>‹#›</a:t>
            </a:fld>
            <a:endParaRPr lang="en-US"/>
          </a:p>
        </p:txBody>
      </p:sp>
    </p:spTree>
    <p:extLst>
      <p:ext uri="{BB962C8B-B14F-4D97-AF65-F5344CB8AC3E}">
        <p14:creationId xmlns:p14="http://schemas.microsoft.com/office/powerpoint/2010/main" val="330902999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408238"/>
            <a:ext cx="9144000" cy="2387600"/>
          </a:xfrm>
        </p:spPr>
        <p:txBody>
          <a:bodyPr/>
          <a:lstStyle/>
          <a:p>
            <a:pPr rtl="1"/>
            <a:r>
              <a:rPr lang="fa-IR" dirty="0"/>
              <a:t>هوش مصنوعی – مرز بعدی در امنیت </a:t>
            </a:r>
            <a:r>
              <a:rPr lang="en-US" dirty="0"/>
              <a:t>IT</a:t>
            </a:r>
            <a:r>
              <a:rPr lang="fa-IR" dirty="0"/>
              <a:t>؟</a:t>
            </a:r>
            <a:br>
              <a:rPr lang="en-US" dirty="0"/>
            </a:b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194" y="3859339"/>
            <a:ext cx="5398635" cy="2796921"/>
          </a:xfrm>
          <a:prstGeom prst="rect">
            <a:avLst/>
          </a:prstGeom>
        </p:spPr>
      </p:pic>
    </p:spTree>
    <p:extLst>
      <p:ext uri="{BB962C8B-B14F-4D97-AF65-F5344CB8AC3E}">
        <p14:creationId xmlns:p14="http://schemas.microsoft.com/office/powerpoint/2010/main" val="433780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یک سیستم هوشمند</a:t>
            </a:r>
            <a:endParaRPr lang="en-US" dirty="0"/>
          </a:p>
        </p:txBody>
      </p:sp>
      <p:sp>
        <p:nvSpPr>
          <p:cNvPr id="3" name="Content Placeholder 2"/>
          <p:cNvSpPr>
            <a:spLocks noGrp="1"/>
          </p:cNvSpPr>
          <p:nvPr>
            <p:ph idx="1"/>
          </p:nvPr>
        </p:nvSpPr>
        <p:spPr>
          <a:xfrm>
            <a:off x="0" y="1915886"/>
            <a:ext cx="12191999" cy="4637314"/>
          </a:xfrm>
        </p:spPr>
        <p:txBody>
          <a:bodyPr/>
          <a:lstStyle/>
          <a:p>
            <a:pPr algn="r" rtl="1"/>
            <a:endParaRPr lang="fa-IR" sz="2600" dirty="0"/>
          </a:p>
          <a:p>
            <a:pPr algn="r" rtl="1"/>
            <a:r>
              <a:rPr lang="ar-SA" sz="2600" dirty="0"/>
              <a:t>این سیستم برای مثال می‌داند که </a:t>
            </a:r>
            <a:r>
              <a:rPr lang="en-US" sz="2600" dirty="0"/>
              <a:t>CFO (Client Of Class)</a:t>
            </a:r>
            <a:r>
              <a:rPr lang="fa-IR" sz="2600" dirty="0"/>
              <a:t> (یک یوزر)به شکل معمول هر روز ساعت ۱۲ ظهر از ابر(فضای سیستم کار) خارج می‌شود و به ورزشگاه شرکت سری می‌زند، او به طور میانگین ۴۵ دقیقه را در آنجا می‌گذراند.</a:t>
            </a:r>
            <a:endParaRPr lang="en-US" sz="2600" dirty="0"/>
          </a:p>
          <a:p>
            <a:pPr algn="r" rtl="1"/>
            <a:r>
              <a:rPr lang="fa-IR" sz="2600" dirty="0"/>
              <a:t> یک روز یک ناهنجاری را کشف کرد</a:t>
            </a:r>
            <a:r>
              <a:rPr lang="en-US" sz="2600" dirty="0"/>
              <a:t>: </a:t>
            </a:r>
            <a:r>
              <a:rPr lang="fa-IR" sz="2600" dirty="0"/>
              <a:t> </a:t>
            </a:r>
            <a:r>
              <a:rPr lang="en-US" sz="2600" dirty="0"/>
              <a:t>CFO</a:t>
            </a:r>
            <a:r>
              <a:rPr lang="fa-IR" sz="2600" dirty="0"/>
              <a:t> در ساعت ۱۲:۲۰ بعدظهر به ابر وارد شد. </a:t>
            </a:r>
          </a:p>
          <a:p>
            <a:pPr algn="r" rtl="1"/>
            <a:r>
              <a:rPr lang="fa-IR" sz="2600" dirty="0"/>
              <a:t>با توجه به داده‌هایش، صورت </a:t>
            </a:r>
            <a:r>
              <a:rPr lang="en-US" sz="2600" dirty="0"/>
              <a:t>CFO</a:t>
            </a:r>
            <a:r>
              <a:rPr lang="fa-IR" sz="2600" dirty="0"/>
              <a:t> آخرین بار هنگام ورود به ورزشگاه اسکن شده بود و خروجش از باشگاه دیده نشده بود.</a:t>
            </a:r>
          </a:p>
          <a:p>
            <a:pPr algn="r" rtl="1"/>
            <a:r>
              <a:rPr lang="fa-IR" sz="2600" dirty="0"/>
              <a:t>این ورود به ابر از دفتر کار او سرچشمه گرفته بود.</a:t>
            </a:r>
            <a:endParaRPr lang="en-US" sz="2600" dirty="0"/>
          </a:p>
        </p:txBody>
      </p:sp>
    </p:spTree>
    <p:extLst>
      <p:ext uri="{BB962C8B-B14F-4D97-AF65-F5344CB8AC3E}">
        <p14:creationId xmlns:p14="http://schemas.microsoft.com/office/powerpoint/2010/main" val="143480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اقدامات هوش مصنوعی در برابر ناهنجاری</a:t>
            </a:r>
            <a:endParaRPr lang="en-US" dirty="0"/>
          </a:p>
        </p:txBody>
      </p:sp>
      <p:sp>
        <p:nvSpPr>
          <p:cNvPr id="3" name="Content Placeholder 2"/>
          <p:cNvSpPr>
            <a:spLocks noGrp="1"/>
          </p:cNvSpPr>
          <p:nvPr>
            <p:ph idx="1"/>
          </p:nvPr>
        </p:nvSpPr>
        <p:spPr>
          <a:xfrm>
            <a:off x="3918858" y="1915885"/>
            <a:ext cx="8273142" cy="4746172"/>
          </a:xfrm>
        </p:spPr>
        <p:txBody>
          <a:bodyPr/>
          <a:lstStyle/>
          <a:p>
            <a:pPr algn="r" rtl="1"/>
            <a:r>
              <a:rPr lang="fa-IR" sz="2600" dirty="0"/>
              <a:t>این هوش مصنوعی این ناهنجاری را تشخیص می‌دهد، بین مغایرت ورود و موقعیت‌های </a:t>
            </a:r>
            <a:r>
              <a:rPr lang="en-US" sz="2600" dirty="0"/>
              <a:t>CFO</a:t>
            </a:r>
            <a:r>
              <a:rPr lang="fa-IR" sz="2600" dirty="0"/>
              <a:t> ارتباط ایجاد می‌کند، دسترسی ابری را برای حساب </a:t>
            </a:r>
            <a:r>
              <a:rPr lang="en-US" sz="2600" dirty="0"/>
              <a:t>CFO</a:t>
            </a:r>
            <a:r>
              <a:rPr lang="fa-IR" sz="2600" dirty="0"/>
              <a:t> خاموش می‌کند و اقدامات دفاعی را در مقابل حملات بالقوه‌ی سایبری آغاز می‌کند.</a:t>
            </a:r>
          </a:p>
          <a:p>
            <a:pPr algn="r" rtl="1"/>
            <a:r>
              <a:rPr lang="fa-IR" sz="2600" dirty="0"/>
              <a:t>این سیستم همچنین به </a:t>
            </a:r>
            <a:r>
              <a:rPr lang="en-US" sz="2600" dirty="0"/>
              <a:t>CFO</a:t>
            </a:r>
            <a:r>
              <a:rPr lang="fa-IR" sz="2600" dirty="0"/>
              <a:t> اعلام خطر می‌کند و در مدت چند ثانیه این مشکل با اولویت بالا را برای امنیت- سایبری بشر بزرگ نمایی می‌کند. </a:t>
            </a:r>
          </a:p>
          <a:p>
            <a:pPr algn="r" rtl="1"/>
            <a:r>
              <a:rPr lang="fa-IR" sz="2600" dirty="0"/>
              <a:t>داده‌های مهم شرکت و پرونده‌های مالی به لطف امنیت هوشمند ایمن هستند.</a:t>
            </a:r>
          </a:p>
          <a:p>
            <a:pPr algn="r" rtl="1"/>
            <a:r>
              <a:rPr lang="fa-IR" sz="2600" dirty="0"/>
              <a:t>این سیستم هوشمند به یادگیری و پیش بینی رفتار صدها یا هزاران کارمند در میان سازمان ادامه می‌دهد ، توانایی‌هایش رشد خواهند کرد ،  به سازمان کمک می‌کند که نقض‌های امنیتی‌ مشابه را پایش و پیش بینی کند. </a:t>
            </a:r>
            <a:endParaRPr lang="en-US" sz="2600" dirty="0"/>
          </a:p>
          <a:p>
            <a:pPr algn="r" rtl="1"/>
            <a:endParaRPr lang="en-US" sz="2600" dirty="0"/>
          </a:p>
          <a:p>
            <a:pPr algn="r" rtl="1"/>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4094"/>
            <a:ext cx="4093029" cy="5178191"/>
          </a:xfrm>
          <a:prstGeom prst="rect">
            <a:avLst/>
          </a:prstGeom>
        </p:spPr>
      </p:pic>
    </p:spTree>
    <p:extLst>
      <p:ext uri="{BB962C8B-B14F-4D97-AF65-F5344CB8AC3E}">
        <p14:creationId xmlns:p14="http://schemas.microsoft.com/office/powerpoint/2010/main" val="2288638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اقدامات هوش مصنوعی</a:t>
            </a:r>
            <a:endParaRPr lang="en-US" dirty="0"/>
          </a:p>
        </p:txBody>
      </p:sp>
      <p:sp>
        <p:nvSpPr>
          <p:cNvPr id="3" name="Content Placeholder 2"/>
          <p:cNvSpPr>
            <a:spLocks noGrp="1"/>
          </p:cNvSpPr>
          <p:nvPr>
            <p:ph idx="1"/>
          </p:nvPr>
        </p:nvSpPr>
        <p:spPr>
          <a:xfrm>
            <a:off x="0" y="2035629"/>
            <a:ext cx="12192000" cy="4525963"/>
          </a:xfrm>
        </p:spPr>
        <p:txBody>
          <a:bodyPr/>
          <a:lstStyle/>
          <a:p>
            <a:pPr algn="r" rtl="1"/>
            <a:r>
              <a:rPr lang="fa-IR" sz="2600" dirty="0"/>
              <a:t>این کاربرد امنیتی هوشمند نیز سیستم ورود شرکت را رصد می‌کند و یاد می‌گیرد که آن‌ها چطور تعامل دارند. </a:t>
            </a:r>
          </a:p>
          <a:p>
            <a:pPr algn="r" rtl="1"/>
            <a:r>
              <a:rPr lang="fa-IR" sz="2600" dirty="0"/>
              <a:t>زمان افزوده شدن اطلاعات مشتری را در پایگاه داده‌ی شرکت کشف می‌کند، این اطلاعات به صورت خودکار با نرم‌افزار حسابداری انتخاب شده است و یک فاکتور به صورت میانگین در ۷.۵ ثانیه تولید شده است. </a:t>
            </a:r>
          </a:p>
          <a:p>
            <a:pPr algn="r" rtl="1"/>
            <a:r>
              <a:rPr lang="fa-IR" sz="2600" dirty="0"/>
              <a:t>هرگونه انحراف خارج از رفتار عادی در ۰.۲۵ ثانیه این هوش مصنوعی را راه‌اندازی می‌کند تا هر پیوندی را در فرایند بررسی کند و علت را رفع کند.</a:t>
            </a:r>
          </a:p>
          <a:p>
            <a:pPr algn="r" rtl="1"/>
            <a:r>
              <a:rPr lang="fa-IR" sz="2600" dirty="0"/>
              <a:t>بر پایه‌ی آنچه کشف می‌کند (یک تاخیر غیرمنطقی در این سیستم)، امنیت هوشمند به طور صحیح رویداد را غیر تهدیدآمیز و کم خطر اولویت بندی می‌کند، اما به پایش خود برای تاخیرهای مشابه ادامه می‌دهد و سیستم هشدار برای حفظ این موضوع نگهداری می‌شود.</a:t>
            </a:r>
            <a:endParaRPr lang="en-US" sz="2600" dirty="0"/>
          </a:p>
          <a:p>
            <a:pPr algn="r" rtl="1"/>
            <a:r>
              <a:rPr lang="fa-IR" sz="2600" dirty="0"/>
              <a:t> </a:t>
            </a:r>
            <a:endParaRPr lang="en-US" sz="2600" dirty="0"/>
          </a:p>
        </p:txBody>
      </p:sp>
    </p:spTree>
    <p:extLst>
      <p:ext uri="{BB962C8B-B14F-4D97-AF65-F5344CB8AC3E}">
        <p14:creationId xmlns:p14="http://schemas.microsoft.com/office/powerpoint/2010/main" val="150232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حملات سایبری و سیستم هوش مصنوعی</a:t>
            </a:r>
            <a:endParaRPr lang="en-US" dirty="0"/>
          </a:p>
        </p:txBody>
      </p:sp>
      <p:sp>
        <p:nvSpPr>
          <p:cNvPr id="3" name="Content Placeholder 2"/>
          <p:cNvSpPr>
            <a:spLocks noGrp="1"/>
          </p:cNvSpPr>
          <p:nvPr>
            <p:ph idx="1"/>
          </p:nvPr>
        </p:nvSpPr>
        <p:spPr>
          <a:xfrm>
            <a:off x="6400800" y="1937657"/>
            <a:ext cx="5791199" cy="4615543"/>
          </a:xfrm>
        </p:spPr>
        <p:txBody>
          <a:bodyPr/>
          <a:lstStyle/>
          <a:p>
            <a:pPr algn="r" rtl="1"/>
            <a:r>
              <a:rPr lang="fa-IR" sz="2600" dirty="0"/>
              <a:t>هرچقدر به این هوش مصنوعی حملات سایبری بیشتری شود، می‌تواند داده‌های بیشتری را تجزیه کنند</a:t>
            </a:r>
            <a:r>
              <a:rPr lang="en-US" sz="2600" dirty="0"/>
              <a:t>.</a:t>
            </a:r>
          </a:p>
          <a:p>
            <a:pPr algn="r" rtl="1"/>
            <a:r>
              <a:rPr lang="fa-IR" sz="2600" dirty="0"/>
              <a:t>این سیستم امنیتی بالقوه هوشمند در آینده‌</a:t>
            </a:r>
            <a:r>
              <a:rPr lang="en-US" sz="2600" dirty="0"/>
              <a:t> </a:t>
            </a:r>
            <a:r>
              <a:rPr lang="fa-IR" sz="2600" dirty="0"/>
              <a:t>ی نزدیک که از داخل و بیرون کاملا یکپارچه است، نسبت به کسب و کار روزانه غیر تهاجمی است و همیشه هوشیار و آماده‌ی دفاع است.</a:t>
            </a:r>
          </a:p>
          <a:p>
            <a:pPr algn="r" rtl="1"/>
            <a:r>
              <a:rPr lang="fa-IR" sz="2600" dirty="0"/>
              <a:t> این سرانجام نگهبانی دیجیتالی خواهد بود  که به شکل امیدوار کننده‌ای به سرعت حملات یاد می‌گیرد و خود را وفق می‌دهد.</a:t>
            </a:r>
            <a:endParaRPr lang="en-US" sz="2600" dirty="0"/>
          </a:p>
          <a:p>
            <a:pPr algn="r" rtl="1"/>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7657"/>
            <a:ext cx="6400800" cy="4615543"/>
          </a:xfrm>
          <a:prstGeom prst="rect">
            <a:avLst/>
          </a:prstGeom>
        </p:spPr>
      </p:pic>
    </p:spTree>
    <p:extLst>
      <p:ext uri="{BB962C8B-B14F-4D97-AF65-F5344CB8AC3E}">
        <p14:creationId xmlns:p14="http://schemas.microsoft.com/office/powerpoint/2010/main" val="60554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a:t>رویکرد سازمان‌ها</a:t>
            </a:r>
            <a:br>
              <a:rPr lang="en-US" b="1" dirty="0"/>
            </a:br>
            <a:endParaRPr lang="en-US" dirty="0"/>
          </a:p>
        </p:txBody>
      </p:sp>
      <p:sp>
        <p:nvSpPr>
          <p:cNvPr id="3" name="Content Placeholder 2"/>
          <p:cNvSpPr>
            <a:spLocks noGrp="1"/>
          </p:cNvSpPr>
          <p:nvPr>
            <p:ph idx="1"/>
          </p:nvPr>
        </p:nvSpPr>
        <p:spPr>
          <a:xfrm>
            <a:off x="0" y="1937657"/>
            <a:ext cx="12192000" cy="4572000"/>
          </a:xfrm>
        </p:spPr>
        <p:txBody>
          <a:bodyPr/>
          <a:lstStyle/>
          <a:p>
            <a:pPr algn="r" rtl="1"/>
            <a:r>
              <a:rPr lang="fa-IR" sz="2600" dirty="0"/>
              <a:t>همانطور که جنگ با میله‌ها سرانجام به جنگ با سلاح‌های هسته‌ای تبدیل شد، نبرد هوش مصنوعی بین سازمان‌ها و هکرها هم همانطور خواهد بود. </a:t>
            </a:r>
          </a:p>
          <a:p>
            <a:pPr algn="r" rtl="1"/>
            <a:r>
              <a:rPr lang="fa-IR" sz="2600" dirty="0"/>
              <a:t>برتری جویی مداوم در امنیت هوشمند معیار خواهد شد، شاید تا جایی که حتی توسعه دهندگان هم نتوانند کار واقعی یادگیری ثابت و الگوریتم‌های ثابت یادگیری و کامل کردن امنیت‌شان را رمزگشایی کنند.</a:t>
            </a:r>
          </a:p>
          <a:p>
            <a:pPr algn="r" rtl="1"/>
            <a:r>
              <a:rPr lang="fa-IR" sz="2600" dirty="0"/>
              <a:t>همانقدر که تمام این‌ها پیچیده و گران قیمت به نظر می‌رسند، آیا شرکت‌ها بویژه سازمان‌های کوچکتر، در آینده قادر خواهند بود بدون هوش مصنوعی پا بر جا بمانند؟</a:t>
            </a:r>
            <a:endParaRPr lang="en-US" sz="2600" dirty="0"/>
          </a:p>
        </p:txBody>
      </p:sp>
    </p:spTree>
    <p:extLst>
      <p:ext uri="{BB962C8B-B14F-4D97-AF65-F5344CB8AC3E}">
        <p14:creationId xmlns:p14="http://schemas.microsoft.com/office/powerpoint/2010/main" val="794814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اتحاد سازمان ها و سیستم ها</a:t>
            </a:r>
            <a:endParaRPr lang="en-US" dirty="0"/>
          </a:p>
        </p:txBody>
      </p:sp>
      <p:sp>
        <p:nvSpPr>
          <p:cNvPr id="3" name="Content Placeholder 2"/>
          <p:cNvSpPr>
            <a:spLocks noGrp="1"/>
          </p:cNvSpPr>
          <p:nvPr>
            <p:ph idx="1"/>
          </p:nvPr>
        </p:nvSpPr>
        <p:spPr>
          <a:xfrm>
            <a:off x="5421086" y="1894113"/>
            <a:ext cx="6770914" cy="4528457"/>
          </a:xfrm>
        </p:spPr>
        <p:txBody>
          <a:bodyPr/>
          <a:lstStyle/>
          <a:p>
            <a:pPr algn="r" rtl="1"/>
            <a:r>
              <a:rPr lang="fa-IR" sz="2600" dirty="0"/>
              <a:t>هرچه سهام افزایش پیدا می‌کند و شکست‌ها بزرگتر جلوه می‌کنند، تهدیدهای همیشه درحال تحول هوشمند ممکن است همکاری را بین چند شرکت بیشتر تشویق کنند. </a:t>
            </a:r>
          </a:p>
          <a:p>
            <a:pPr algn="r" rtl="1"/>
            <a:r>
              <a:rPr lang="fa-IR" sz="2600" dirty="0"/>
              <a:t>سازمان‌های کوچکتر می‌توانند با هم تحت یک سیستم امنیتی هوشمند متحد شوند، هزینه‌ و پشتیبانی را بین چند پرداخت کننده پخش کنند</a:t>
            </a:r>
          </a:p>
          <a:p>
            <a:pPr algn="r" rtl="1"/>
            <a:r>
              <a:rPr lang="fa-IR" sz="2600" dirty="0"/>
              <a:t>اجرا کنندگان بزرگتر با قدرت فناورانه و مالی قویتر برای دستیابی به امنیت هوشمندشان ممکن است درواقع اطلاعات حیاتی را روی حملات سایبری معامله کنند- یا ترجیحا، هوش مصنوعی آن‌ها می‌تواند اطلاعات را روی حملات سایبری معامله کند و از یکدیگر یاد بگیرند.</a:t>
            </a:r>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9176"/>
            <a:ext cx="5421086" cy="3045375"/>
          </a:xfrm>
          <a:prstGeom prst="rect">
            <a:avLst/>
          </a:prstGeom>
        </p:spPr>
      </p:pic>
      <p:sp>
        <p:nvSpPr>
          <p:cNvPr id="5" name="Rectangle 4"/>
          <p:cNvSpPr/>
          <p:nvPr/>
        </p:nvSpPr>
        <p:spPr>
          <a:xfrm>
            <a:off x="-304800" y="4674551"/>
            <a:ext cx="5421086" cy="1200329"/>
          </a:xfrm>
          <a:prstGeom prst="rect">
            <a:avLst/>
          </a:prstGeom>
        </p:spPr>
        <p:txBody>
          <a:bodyPr wrap="square">
            <a:spAutoFit/>
          </a:bodyPr>
          <a:lstStyle/>
          <a:p>
            <a:pPr algn="r" rtl="1"/>
            <a:r>
              <a:rPr lang="fa-IR" dirty="0">
                <a:solidFill>
                  <a:srgbClr val="000000"/>
                </a:solidFill>
                <a:latin typeface="Vazir"/>
              </a:rPr>
              <a:t>5 کمپانی بزرگ فناورانه ضمن بستن اتحاد با یکدیگر قصد دارند پروژه‌های خود درزمینهٔ هوش مصنوعی را یک کاسه کرده تا ضمن ایجاد انقلابی جدید در این حوزه، به‌سوی یکپارچگی محصولات نرم‌افزاری و سخت‌افزاری پیش بروند.</a:t>
            </a:r>
            <a:endParaRPr lang="en-US" dirty="0"/>
          </a:p>
        </p:txBody>
      </p:sp>
    </p:spTree>
    <p:extLst>
      <p:ext uri="{BB962C8B-B14F-4D97-AF65-F5344CB8AC3E}">
        <p14:creationId xmlns:p14="http://schemas.microsoft.com/office/powerpoint/2010/main" val="368349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انواع سیستم امنیتی</a:t>
            </a:r>
            <a:endParaRPr lang="en-US" dirty="0"/>
          </a:p>
        </p:txBody>
      </p:sp>
      <p:sp>
        <p:nvSpPr>
          <p:cNvPr id="3" name="Content Placeholder 2"/>
          <p:cNvSpPr>
            <a:spLocks noGrp="1"/>
          </p:cNvSpPr>
          <p:nvPr>
            <p:ph idx="1"/>
          </p:nvPr>
        </p:nvSpPr>
        <p:spPr>
          <a:xfrm>
            <a:off x="0" y="1981199"/>
            <a:ext cx="12192000" cy="4593771"/>
          </a:xfrm>
        </p:spPr>
        <p:txBody>
          <a:bodyPr/>
          <a:lstStyle/>
          <a:p>
            <a:pPr algn="r" rtl="1"/>
            <a:r>
              <a:rPr lang="fa-IR" sz="2600" dirty="0"/>
              <a:t>درحالیکه سیستم هوشمند توسط چند امنیت سایبری هوشمند پشتیبانی می‌شود، تمام سیستم ساده‌ی امنیت در دستان کارمندان است، که بطور گسترده شانس نقض امنیت را زیاد می‌کند.</a:t>
            </a:r>
          </a:p>
          <a:p>
            <a:pPr algn="r" rtl="1"/>
            <a:r>
              <a:rPr lang="fa-IR" sz="2600" dirty="0"/>
              <a:t>راه ‌حل ساده یا غیرهوشمند ممکن است مستلزم تست‌ها و رمزهای بیشتری برای دستگاه‌ها و حساب‌های کاربری باشد، یا شاید دستگاه‌های با امنیت پیشرفته که هر دو هفته تغییر کنند. </a:t>
            </a:r>
          </a:p>
          <a:p>
            <a:pPr algn="r" rtl="1"/>
            <a:r>
              <a:rPr lang="fa-IR" sz="2600" dirty="0"/>
              <a:t>افزودن ۵ لایه رمز پیچیده برای هر ورود یا چرخش پیوسته از طریق تلفن‌های هوشمند می‌تواند امنیت شرکت را حفظ کند و همچنین افزایش سربار(بهای اضافه شده به مخارج)، محروم سازی کارمند و اتلاف زمان با اقدامات دشوار امنیتی ایده‌آل دیده نخواهد شد و ممکن است آن را نسبت به حمله حساس‌تر کند.</a:t>
            </a:r>
            <a:endParaRPr lang="en-US" sz="2600" dirty="0"/>
          </a:p>
        </p:txBody>
      </p:sp>
    </p:spTree>
    <p:extLst>
      <p:ext uri="{BB962C8B-B14F-4D97-AF65-F5344CB8AC3E}">
        <p14:creationId xmlns:p14="http://schemas.microsoft.com/office/powerpoint/2010/main" val="3255377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مزایا و تفاوت های سیستم هوشمند و غیر هوشمند</a:t>
            </a:r>
            <a:endParaRPr lang="en-US" dirty="0"/>
          </a:p>
        </p:txBody>
      </p:sp>
      <p:sp>
        <p:nvSpPr>
          <p:cNvPr id="3" name="Content Placeholder 2"/>
          <p:cNvSpPr>
            <a:spLocks noGrp="1"/>
          </p:cNvSpPr>
          <p:nvPr>
            <p:ph idx="1"/>
          </p:nvPr>
        </p:nvSpPr>
        <p:spPr>
          <a:xfrm>
            <a:off x="6379029" y="1937657"/>
            <a:ext cx="5812970" cy="4506686"/>
          </a:xfrm>
        </p:spPr>
        <p:txBody>
          <a:bodyPr/>
          <a:lstStyle/>
          <a:p>
            <a:pPr algn="r" rtl="1"/>
            <a:r>
              <a:rPr lang="fa-IR" sz="2600" dirty="0"/>
              <a:t>یک سیستم هوشمند آهسته امنیت را پایش می‌کند و کارمندان را به تمرکز بر کارشان قادر می‌سازد، در حالیکه این راه‌حل غیرهوشمند ساده بار امنیتی غیر ضروری را روی کارمندان می‌گذارد.</a:t>
            </a:r>
          </a:p>
          <a:p>
            <a:pPr algn="r" rtl="1"/>
            <a:r>
              <a:rPr lang="fa-IR" sz="2600" dirty="0"/>
              <a:t>آن‌ها مسئول نگهداشتن آن پنج رمز و تغییر دستگاه‌ها روی یک پایگاه به صورت دوبار در هفته خواهند بود.</a:t>
            </a:r>
          </a:p>
          <a:p>
            <a:pPr algn="r" rtl="1"/>
            <a:r>
              <a:rPr lang="fa-IR" sz="2600" dirty="0"/>
              <a:t>در حالیکه سیستم ساده‌ی امنیتی کاملا در دست تمام کارمندان است، این به طور گسترده شانس نقض ایمنی را چند برابر می‌کند.</a:t>
            </a:r>
            <a:endParaRPr lang="en-US" sz="2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2743199"/>
            <a:ext cx="6052457" cy="3701143"/>
          </a:xfrm>
          <a:prstGeom prst="rect">
            <a:avLst/>
          </a:prstGeom>
        </p:spPr>
      </p:pic>
      <p:sp>
        <p:nvSpPr>
          <p:cNvPr id="6" name="Rectangle 5"/>
          <p:cNvSpPr/>
          <p:nvPr/>
        </p:nvSpPr>
        <p:spPr>
          <a:xfrm>
            <a:off x="609601" y="2160024"/>
            <a:ext cx="3657599" cy="646331"/>
          </a:xfrm>
          <a:prstGeom prst="rect">
            <a:avLst/>
          </a:prstGeom>
        </p:spPr>
        <p:txBody>
          <a:bodyPr wrap="square">
            <a:spAutoFit/>
          </a:bodyPr>
          <a:lstStyle/>
          <a:p>
            <a:pPr algn="r" rtl="1"/>
            <a:r>
              <a:rPr lang="fa-IR" dirty="0"/>
              <a:t>سیستم های امنیتی منزل که میتوانند به یکدیگر متصل شوند و به صورت هوشمند کنترل شوند</a:t>
            </a:r>
          </a:p>
        </p:txBody>
      </p:sp>
    </p:spTree>
    <p:extLst>
      <p:ext uri="{BB962C8B-B14F-4D97-AF65-F5344CB8AC3E}">
        <p14:creationId xmlns:p14="http://schemas.microsoft.com/office/powerpoint/2010/main" val="1463323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a:t>نقش انسان‌ها</a:t>
            </a:r>
            <a:br>
              <a:rPr lang="en-US" b="1" dirty="0"/>
            </a:br>
            <a:endParaRPr lang="en-US" dirty="0"/>
          </a:p>
        </p:txBody>
      </p:sp>
      <p:sp>
        <p:nvSpPr>
          <p:cNvPr id="3" name="Content Placeholder 2"/>
          <p:cNvSpPr>
            <a:spLocks noGrp="1"/>
          </p:cNvSpPr>
          <p:nvPr>
            <p:ph idx="1"/>
          </p:nvPr>
        </p:nvSpPr>
        <p:spPr>
          <a:xfrm>
            <a:off x="4876800" y="1417639"/>
            <a:ext cx="7315199" cy="5092018"/>
          </a:xfrm>
        </p:spPr>
        <p:txBody>
          <a:bodyPr/>
          <a:lstStyle/>
          <a:p>
            <a:pPr algn="r" rtl="1"/>
            <a:r>
              <a:rPr lang="fa-IR" sz="2600" dirty="0"/>
              <a:t>در این مرحله یک سوال طبیعی پیش می‌آید: اگر هوش مصنوعی سریعتر و هوشمندتر باشد و به طور پیوسته خود را با کارش تطبیق دهد، چرا با امنیت سایبری انسان به دردسر بیفتد؟</a:t>
            </a:r>
          </a:p>
          <a:p>
            <a:pPr algn="r" rtl="1"/>
            <a:r>
              <a:rPr lang="fa-IR" sz="2600" dirty="0"/>
              <a:t>امنیت هوشمند هنوز باید از انسان‌ها یاد بگیرد.</a:t>
            </a:r>
          </a:p>
          <a:p>
            <a:pPr algn="r" rtl="1"/>
            <a:r>
              <a:rPr lang="fa-IR" sz="2600" dirty="0"/>
              <a:t>هرچند  ممکن است یک روز به این مرحله برسد که دیگر نیازی به درگیری متخصص نداشته باشد.</a:t>
            </a:r>
          </a:p>
          <a:p>
            <a:pPr algn="r" rtl="1"/>
            <a:r>
              <a:rPr lang="fa-IR" sz="2600" dirty="0"/>
              <a:t>بسته به اینکه چقدر اشتباه بشر و شهود در امنیت را در نظر بگیریم، ممکن است آن روز هرگز وارد مسیر نشود.</a:t>
            </a:r>
          </a:p>
          <a:p>
            <a:pPr algn="r" rtl="1"/>
            <a:r>
              <a:rPr lang="fa-IR" sz="2600" dirty="0"/>
              <a:t>سیستم‌های امنیتی هوشمند در حال حاضر به انسان‌ها نیاز دارند تا الگوریتم‌های آغازگرشان را بنویسند و داده‌ی لازم را فراهم کنند، تعلیم بدهند و بازخورد بدهند تا یادگیرندگانشان را راهنمایی کنند.</a:t>
            </a:r>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3829"/>
            <a:ext cx="4876800" cy="3635828"/>
          </a:xfrm>
          <a:prstGeom prst="rect">
            <a:avLst/>
          </a:prstGeom>
        </p:spPr>
      </p:pic>
      <p:sp>
        <p:nvSpPr>
          <p:cNvPr id="5" name="Rectangle 4"/>
          <p:cNvSpPr/>
          <p:nvPr/>
        </p:nvSpPr>
        <p:spPr>
          <a:xfrm>
            <a:off x="-292572" y="1950498"/>
            <a:ext cx="5169372" cy="923330"/>
          </a:xfrm>
          <a:prstGeom prst="rect">
            <a:avLst/>
          </a:prstGeom>
        </p:spPr>
        <p:txBody>
          <a:bodyPr wrap="square">
            <a:spAutoFit/>
          </a:bodyPr>
          <a:lstStyle/>
          <a:p>
            <a:pPr algn="r" rtl="1"/>
            <a:r>
              <a:rPr lang="fa-IR" dirty="0"/>
              <a:t>یک انسان ممکن است مجبور به نظارت به چندی سیستم امنیتی به صورت همزمان باشد که با یادگیری توسط هوش مصنوعی اینکار سریعتر و دقیقتر میشود</a:t>
            </a:r>
          </a:p>
        </p:txBody>
      </p:sp>
    </p:spTree>
    <p:extLst>
      <p:ext uri="{BB962C8B-B14F-4D97-AF65-F5344CB8AC3E}">
        <p14:creationId xmlns:p14="http://schemas.microsoft.com/office/powerpoint/2010/main" val="1330122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اهمیت امنیت شبکه</a:t>
            </a:r>
            <a:endParaRPr lang="en-US" dirty="0"/>
          </a:p>
        </p:txBody>
      </p:sp>
      <p:sp>
        <p:nvSpPr>
          <p:cNvPr id="3" name="Content Placeholder 2"/>
          <p:cNvSpPr>
            <a:spLocks noGrp="1"/>
          </p:cNvSpPr>
          <p:nvPr>
            <p:ph idx="1"/>
          </p:nvPr>
        </p:nvSpPr>
        <p:spPr>
          <a:xfrm>
            <a:off x="1" y="1951463"/>
            <a:ext cx="12065619" cy="4594303"/>
          </a:xfrm>
        </p:spPr>
        <p:txBody>
          <a:bodyPr/>
          <a:lstStyle/>
          <a:p>
            <a:pPr marL="0" lvl="0" indent="0" algn="r" rtl="1" eaLnBrk="0" hangingPunct="0">
              <a:spcBef>
                <a:spcPct val="0"/>
              </a:spcBef>
              <a:buNone/>
            </a:pPr>
            <a:r>
              <a:rPr lang="fa-IR" altLang="en-US" sz="2600" dirty="0">
                <a:ea typeface="Times New Roman" panose="02020603050405020304" pitchFamily="18" charset="0"/>
              </a:rPr>
              <a:t>.</a:t>
            </a:r>
            <a:r>
              <a:rPr lang="ar-SA" altLang="en-US" sz="2600" dirty="0">
                <a:ea typeface="Times New Roman" panose="02020603050405020304" pitchFamily="18" charset="0"/>
              </a:rPr>
              <a:t> سازمان‌ها</a:t>
            </a:r>
            <a:r>
              <a:rPr lang="fa-IR" altLang="en-US" sz="2600" dirty="0">
                <a:ea typeface="Times New Roman" panose="02020603050405020304" pitchFamily="18" charset="0"/>
              </a:rPr>
              <a:t> یکسره </a:t>
            </a:r>
            <a:r>
              <a:rPr lang="ar-SA" altLang="en-US" sz="2600" dirty="0">
                <a:ea typeface="Times New Roman" panose="02020603050405020304" pitchFamily="18" charset="0"/>
              </a:rPr>
              <a:t>فرآیندها را دیجیتالی می‌کنند و </a:t>
            </a:r>
            <a:r>
              <a:rPr lang="fa-IR" altLang="en-US" sz="2600" dirty="0">
                <a:ea typeface="Times New Roman" panose="02020603050405020304" pitchFamily="18" charset="0"/>
              </a:rPr>
              <a:t>شلختگی ها</a:t>
            </a:r>
            <a:r>
              <a:rPr lang="ar-SA" altLang="en-US" sz="2600" dirty="0">
                <a:ea typeface="Times New Roman" panose="02020603050405020304" pitchFamily="18" charset="0"/>
              </a:rPr>
              <a:t> را جمع می‌کنند</a:t>
            </a:r>
            <a:r>
              <a:rPr lang="fa-IR" altLang="en-US" sz="2600" dirty="0">
                <a:ea typeface="Times New Roman" panose="02020603050405020304" pitchFamily="18" charset="0"/>
              </a:rPr>
              <a:t> و تبدیل به اطلاعات سازمان یافته میکنند.</a:t>
            </a:r>
          </a:p>
          <a:p>
            <a:pPr marL="0" lvl="0" indent="0" algn="r" rtl="1" eaLnBrk="0" hangingPunct="0">
              <a:spcBef>
                <a:spcPct val="0"/>
              </a:spcBef>
              <a:buNone/>
            </a:pPr>
            <a:r>
              <a:rPr lang="fa-IR" altLang="en-US" sz="2600" dirty="0">
                <a:ea typeface="Times New Roman" panose="02020603050405020304" pitchFamily="18" charset="0"/>
              </a:rPr>
              <a:t>. مقدار زیاد داده های حساس ،اهمیت جدیدی به نقش معماران انسانی و متفکران هوش مصنوعی</a:t>
            </a:r>
            <a:r>
              <a:rPr lang="en-US" altLang="en-US" sz="2600" dirty="0">
                <a:ea typeface="Times New Roman" panose="02020603050405020304" pitchFamily="18" charset="0"/>
              </a:rPr>
              <a:t> </a:t>
            </a:r>
            <a:r>
              <a:rPr lang="fa-IR" altLang="en-US" sz="2600" dirty="0">
                <a:ea typeface="Times New Roman" panose="02020603050405020304" pitchFamily="18" charset="0"/>
              </a:rPr>
              <a:t>سیستم های امنیتی</a:t>
            </a:r>
            <a:r>
              <a:rPr lang="en-US" altLang="en-US" sz="2600" dirty="0"/>
              <a:t> </a:t>
            </a:r>
            <a:r>
              <a:rPr lang="fa-IR" altLang="en-US" sz="2600" dirty="0">
                <a:ea typeface="Times New Roman" panose="02020603050405020304" pitchFamily="18" charset="0"/>
              </a:rPr>
              <a:t>میدهد</a:t>
            </a:r>
            <a:r>
              <a:rPr lang="en-US" altLang="en-US" sz="2600" dirty="0">
                <a:ea typeface="Times New Roman" panose="02020603050405020304" pitchFamily="18" charset="0"/>
              </a:rPr>
              <a:t>.</a:t>
            </a:r>
            <a:endParaRPr lang="fa-IR" altLang="en-US" sz="2600" dirty="0">
              <a:ea typeface="Times New Roman" panose="02020603050405020304" pitchFamily="18" charset="0"/>
            </a:endParaRPr>
          </a:p>
          <a:p>
            <a:pPr marL="0" lvl="0" indent="0" algn="r" rtl="1" eaLnBrk="0" hangingPunct="0">
              <a:spcBef>
                <a:spcPct val="0"/>
              </a:spcBef>
              <a:buNone/>
            </a:pPr>
            <a:r>
              <a:rPr lang="fa-IR" altLang="en-US" sz="2600" dirty="0"/>
              <a:t>.</a:t>
            </a:r>
            <a:r>
              <a:rPr lang="fa-IR" sz="2600" dirty="0"/>
              <a:t>هرگز این میزان داده ی شرکت ها به صورت یکجا به راحتی در دسترس حملات نبوده است.</a:t>
            </a:r>
          </a:p>
          <a:p>
            <a:pPr marL="0" lvl="0" indent="0" algn="r" rtl="1" eaLnBrk="0" hangingPunct="0">
              <a:spcBef>
                <a:spcPct val="0"/>
              </a:spcBef>
              <a:buNone/>
            </a:pPr>
            <a:r>
              <a:rPr lang="fa-IR" sz="2600" dirty="0"/>
              <a:t>.حملات کوچکی که داده‌های به ظاهر بی‌ضرر را بر روی هم میگذارند می‌توانند به نقض فاجعه آمیز امنیت بی‌افزاید.</a:t>
            </a:r>
          </a:p>
          <a:p>
            <a:pPr marL="0" lvl="0" indent="0" algn="r" rtl="1" eaLnBrk="0" hangingPunct="0">
              <a:spcBef>
                <a:spcPct val="0"/>
              </a:spcBef>
              <a:buNone/>
            </a:pPr>
            <a:r>
              <a:rPr lang="fa-IR" sz="2600" dirty="0"/>
              <a:t>.اهمیت توسعه ‌دهندگان امنیت هوشمند مانند نگهبانان سلاح‌های هسته‌ای میباشد.</a:t>
            </a:r>
          </a:p>
          <a:p>
            <a:pPr marL="0" lvl="0" indent="0" algn="r" rtl="1" eaLnBrk="0" hangingPunct="0">
              <a:spcBef>
                <a:spcPct val="0"/>
              </a:spcBef>
              <a:buNone/>
            </a:pPr>
            <a:r>
              <a:rPr lang="fa-IR" sz="2600" dirty="0"/>
              <a:t>.این افراد باید افراد معتمدی که آزمایش‌های زمینه‌ای گسترده و آموزش گسترده، بررسی و اعتبار گذاری را پشت سر گذاشته‌اند باشند.</a:t>
            </a:r>
          </a:p>
          <a:p>
            <a:pPr marL="0" lvl="0" indent="0" algn="r" rtl="1" eaLnBrk="0" hangingPunct="0">
              <a:spcBef>
                <a:spcPct val="0"/>
              </a:spcBef>
              <a:buNone/>
            </a:pPr>
            <a:r>
              <a:rPr lang="fa-IR" sz="2600" dirty="0"/>
              <a:t>.هوش مصنوعی کار را ساده تر ولی امنیتی تر و پیشرفته تر میکند.</a:t>
            </a:r>
          </a:p>
          <a:p>
            <a:pPr marL="0" lvl="0" indent="0" algn="r" rtl="1" eaLnBrk="0" hangingPunct="0">
              <a:spcBef>
                <a:spcPct val="0"/>
              </a:spcBef>
              <a:buNone/>
            </a:pPr>
            <a:endParaRPr lang="en-US" altLang="en-US" sz="2600" dirty="0"/>
          </a:p>
          <a:p>
            <a:pPr algn="r" rtl="1"/>
            <a:endParaRPr lang="en-US" sz="2600" dirty="0"/>
          </a:p>
          <a:p>
            <a:pPr marL="0" lvl="0" indent="0" algn="r" rtl="1" eaLnBrk="0" hangingPunct="0">
              <a:spcBef>
                <a:spcPct val="0"/>
              </a:spcBef>
              <a:buNone/>
            </a:pPr>
            <a:endParaRPr lang="en-US" sz="2600" dirty="0"/>
          </a:p>
        </p:txBody>
      </p:sp>
    </p:spTree>
    <p:extLst>
      <p:ext uri="{BB962C8B-B14F-4D97-AF65-F5344CB8AC3E}">
        <p14:creationId xmlns:p14="http://schemas.microsoft.com/office/powerpoint/2010/main" val="110025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8583" y="0"/>
            <a:ext cx="6815669" cy="1518840"/>
          </a:xfrm>
        </p:spPr>
        <p:txBody>
          <a:bodyPr>
            <a:normAutofit/>
          </a:bodyPr>
          <a:lstStyle/>
          <a:p>
            <a:r>
              <a:rPr lang="fa-IR" sz="4000" dirty="0"/>
              <a:t>امنیت همیشه یک مسابقه‌ی تسلیحاتی بین مهاجم و مدافع بوده است. </a:t>
            </a:r>
            <a:endParaRPr lang="en-US" sz="4000" dirty="0"/>
          </a:p>
        </p:txBody>
      </p:sp>
      <p:sp>
        <p:nvSpPr>
          <p:cNvPr id="3" name="Subtitle 2"/>
          <p:cNvSpPr>
            <a:spLocks noGrp="1"/>
          </p:cNvSpPr>
          <p:nvPr>
            <p:ph type="subTitle" idx="1"/>
          </p:nvPr>
        </p:nvSpPr>
        <p:spPr>
          <a:xfrm>
            <a:off x="4920069" y="2056265"/>
            <a:ext cx="7271931" cy="4322763"/>
          </a:xfrm>
        </p:spPr>
        <p:txBody>
          <a:bodyPr/>
          <a:lstStyle/>
          <a:p>
            <a:pPr algn="r" rtl="1"/>
            <a:r>
              <a:rPr lang="fa-IR" sz="2600" dirty="0"/>
              <a:t>درحالیکه عواقب قانون شکنی‌</a:t>
            </a:r>
            <a:r>
              <a:rPr lang="ar-SA" sz="2600" dirty="0"/>
              <a:t>‌‌های</a:t>
            </a:r>
            <a:r>
              <a:rPr lang="fa-IR" sz="2600" dirty="0"/>
              <a:t> سایبری- امنیتی سازمانی ممکن است امروزه به طور مخربی برای زمین نمایشی نباشند، مسابقات تسلیحاتی قرن‌های گذشته در کره‌ی دیجیتال امروزه ادامه پیدا می‌کند.</a:t>
            </a:r>
          </a:p>
          <a:p>
            <a:pPr algn="r" rtl="1"/>
            <a:r>
              <a:rPr lang="fa-IR" sz="2600" dirty="0"/>
              <a:t>چالش بعدی برای شرکت‌هایی که چشم به آینده دارند باید این باشد که ورود هوش مصنوعی را به این چشم‌انداز به رسمیت بشناسند- با ابزاری مانند پترن</a:t>
            </a:r>
            <a:r>
              <a:rPr lang="en-US" sz="2600" dirty="0"/>
              <a:t>Ex</a:t>
            </a:r>
            <a:r>
              <a:rPr lang="fa-IR" sz="2600" dirty="0"/>
              <a:t> </a:t>
            </a:r>
            <a:r>
              <a:rPr lang="en-US" sz="2600" dirty="0" err="1"/>
              <a:t>PatternEx</a:t>
            </a:r>
            <a:r>
              <a:rPr lang="fa-IR" sz="2600" dirty="0"/>
              <a:t> متمرکز بر تشخیص حملات سایبری و فیدزای</a:t>
            </a:r>
            <a:r>
              <a:rPr lang="en-US" sz="2600" dirty="0" err="1"/>
              <a:t>Feedzai</a:t>
            </a:r>
            <a:r>
              <a:rPr lang="fa-IR" sz="2600" dirty="0"/>
              <a:t> برای تشخیص تقلب در زنجیره‌ی ارزش تجارت الکترونیک. </a:t>
            </a:r>
            <a:endParaRPr lang="en-US" sz="2600" dirty="0"/>
          </a:p>
          <a:p>
            <a:pPr algn="r" rt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6264"/>
            <a:ext cx="4920069" cy="4322763"/>
          </a:xfrm>
          <a:prstGeom prst="rect">
            <a:avLst/>
          </a:prstGeom>
        </p:spPr>
      </p:pic>
    </p:spTree>
    <p:extLst>
      <p:ext uri="{BB962C8B-B14F-4D97-AF65-F5344CB8AC3E}">
        <p14:creationId xmlns:p14="http://schemas.microsoft.com/office/powerpoint/2010/main" val="597386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فردای امنیت هوشمند</a:t>
            </a:r>
            <a:endParaRPr lang="en-US" dirty="0"/>
          </a:p>
        </p:txBody>
      </p:sp>
      <p:sp>
        <p:nvSpPr>
          <p:cNvPr id="3" name="Content Placeholder 2"/>
          <p:cNvSpPr>
            <a:spLocks noGrp="1"/>
          </p:cNvSpPr>
          <p:nvPr>
            <p:ph idx="1"/>
          </p:nvPr>
        </p:nvSpPr>
        <p:spPr>
          <a:xfrm>
            <a:off x="6270170" y="1970315"/>
            <a:ext cx="5921829" cy="4525963"/>
          </a:xfrm>
        </p:spPr>
        <p:txBody>
          <a:bodyPr/>
          <a:lstStyle/>
          <a:p>
            <a:pPr algn="r" rtl="1"/>
            <a:r>
              <a:rPr lang="fa-IR" sz="2600" dirty="0"/>
              <a:t>امنیت هوشمند فراتر از توانایی‌های انسان خواهد رفت.</a:t>
            </a:r>
          </a:p>
          <a:p>
            <a:pPr algn="r" rtl="1"/>
            <a:r>
              <a:rPr lang="fa-IR" sz="2600" dirty="0"/>
              <a:t>سازمان‌ها و متخصصین امنیت سایبری را از وظیفه‌ی غیر ممکن مراقبت ثابت رها خواهد کرد. </a:t>
            </a:r>
          </a:p>
          <a:p>
            <a:pPr algn="r" rtl="1"/>
            <a:r>
              <a:rPr lang="fa-IR" sz="2600" dirty="0"/>
              <a:t>به آن‌ها اجازه می‌دهد از حملات آینده بدون ایجاد وقفه در جریان کار روزانه جلوگیری کنند.</a:t>
            </a:r>
          </a:p>
          <a:p>
            <a:pPr algn="r" rtl="1"/>
            <a:r>
              <a:rPr lang="en-US" sz="2600" dirty="0"/>
              <a:t>AI</a:t>
            </a:r>
            <a:r>
              <a:rPr lang="fa-IR" sz="2600" dirty="0"/>
              <a:t> یاد خواهد گرفت، و خودش را اصلاح خواهد کرد.</a:t>
            </a:r>
          </a:p>
          <a:p>
            <a:pPr algn="r" rtl="1"/>
            <a:r>
              <a:rPr lang="fa-IR" sz="2600" dirty="0"/>
              <a:t>در پشت صحنه به صورت محتاطانه اجرا خواهد شد </a:t>
            </a:r>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 y="2264228"/>
            <a:ext cx="6173674" cy="4049485"/>
          </a:xfrm>
          <a:prstGeom prst="rect">
            <a:avLst/>
          </a:prstGeom>
        </p:spPr>
      </p:pic>
    </p:spTree>
    <p:extLst>
      <p:ext uri="{BB962C8B-B14F-4D97-AF65-F5344CB8AC3E}">
        <p14:creationId xmlns:p14="http://schemas.microsoft.com/office/powerpoint/2010/main" val="3337710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7667"/>
            <a:ext cx="10972800" cy="1143000"/>
          </a:xfrm>
        </p:spPr>
        <p:txBody>
          <a:bodyPr/>
          <a:lstStyle/>
          <a:p>
            <a:r>
              <a:rPr lang="fa-IR" dirty="0"/>
              <a:t>هدف سیستم هوشمند امنیت</a:t>
            </a:r>
            <a:endParaRPr lang="en-US" dirty="0"/>
          </a:p>
        </p:txBody>
      </p:sp>
      <p:sp>
        <p:nvSpPr>
          <p:cNvPr id="3" name="Content Placeholder 2"/>
          <p:cNvSpPr>
            <a:spLocks noGrp="1"/>
          </p:cNvSpPr>
          <p:nvPr>
            <p:ph idx="1"/>
          </p:nvPr>
        </p:nvSpPr>
        <p:spPr>
          <a:xfrm>
            <a:off x="609600" y="2340429"/>
            <a:ext cx="10972800" cy="3428999"/>
          </a:xfrm>
        </p:spPr>
        <p:txBody>
          <a:bodyPr/>
          <a:lstStyle/>
          <a:p>
            <a:pPr algn="ctr" rtl="1"/>
            <a:r>
              <a:rPr lang="fa-IR" sz="3000" dirty="0"/>
              <a:t>پایش هوشمندانه، اولویت بندی و نابودی حملات: تکامل همیشگی سلاح ظریف و ریز در اسلحه خانه‌ی امنیت سایبری. </a:t>
            </a:r>
          </a:p>
          <a:p>
            <a:pPr algn="ctr" rtl="1"/>
            <a:r>
              <a:rPr lang="fa-IR" sz="3000" dirty="0"/>
              <a:t>نابودی بشر با هوش مصنوعی</a:t>
            </a:r>
            <a:endParaRPr lang="en-US" sz="3000" dirty="0"/>
          </a:p>
          <a:p>
            <a:pPr algn="ctr" rtl="1"/>
            <a:r>
              <a:rPr lang="en-US" sz="3000" dirty="0" err="1"/>
              <a:t>Chatgpt</a:t>
            </a:r>
            <a:r>
              <a:rPr lang="en-US" sz="3000" dirty="0"/>
              <a:t> </a:t>
            </a:r>
            <a:r>
              <a:rPr lang="fa-IR" sz="3000" dirty="0"/>
              <a:t>راهکار های </a:t>
            </a:r>
          </a:p>
          <a:p>
            <a:pPr algn="ctr" rtl="1"/>
            <a:r>
              <a:rPr lang="fa-IR" sz="3000" dirty="0"/>
              <a:t>دور زدن امنیت یا افرایش آن</a:t>
            </a:r>
            <a:endParaRPr lang="en-US"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743" y="3548743"/>
            <a:ext cx="3888242" cy="28604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44" y="3548742"/>
            <a:ext cx="3831770" cy="2860447"/>
          </a:xfrm>
          <a:prstGeom prst="rect">
            <a:avLst/>
          </a:prstGeom>
        </p:spPr>
      </p:pic>
    </p:spTree>
    <p:extLst>
      <p:ext uri="{BB962C8B-B14F-4D97-AF65-F5344CB8AC3E}">
        <p14:creationId xmlns:p14="http://schemas.microsoft.com/office/powerpoint/2010/main" val="177858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پیشنیه</a:t>
            </a:r>
            <a:endParaRPr lang="en-US" dirty="0"/>
          </a:p>
        </p:txBody>
      </p:sp>
      <p:sp>
        <p:nvSpPr>
          <p:cNvPr id="3" name="Content Placeholder 2"/>
          <p:cNvSpPr>
            <a:spLocks noGrp="1"/>
          </p:cNvSpPr>
          <p:nvPr>
            <p:ph idx="1"/>
          </p:nvPr>
        </p:nvSpPr>
        <p:spPr>
          <a:xfrm>
            <a:off x="4441370" y="1915885"/>
            <a:ext cx="7750629" cy="4746171"/>
          </a:xfrm>
        </p:spPr>
        <p:txBody>
          <a:bodyPr/>
          <a:lstStyle/>
          <a:p>
            <a:pPr algn="r" rtl="1"/>
            <a:r>
              <a:rPr lang="fa-IR" sz="2600" dirty="0"/>
              <a:t>سه انقلاب قبل به ما ماشینی کردن بر مبنای بخار، برق رسانی و تولید جرم، سپس الکترونیک، فناوری اطلاعات و فرایند مکانیزه کردن کارها را عرضه کرد. </a:t>
            </a:r>
          </a:p>
          <a:p>
            <a:pPr algn="r" rtl="1"/>
            <a:r>
              <a:rPr lang="fa-IR" sz="2600" dirty="0"/>
              <a:t>دوره‌ی جدید چهارم با دستگاه‌های هوشمندش با بهبود پتانسیل و همگرایی چند زمینه‌ی علمی و فناوری تقویت شده‌است، مانند کلان داده، هوش مصنوعی، اینترنت اشیاء (</a:t>
            </a:r>
            <a:r>
              <a:rPr lang="en-US" sz="2600" dirty="0" err="1"/>
              <a:t>IoT</a:t>
            </a:r>
            <a:r>
              <a:rPr lang="fa-IR" sz="2600" dirty="0"/>
              <a:t>)، سخت افزار فوق محاسباتی، ارتباطات مفرط، رایانش ابری، ارزهای دیجیتال، بلاکچین سیستم‌های دفتر حساب توزیع شده و محاسبات همراه.</a:t>
            </a:r>
          </a:p>
          <a:p>
            <a:pPr algn="r" rtl="1"/>
            <a:r>
              <a:rPr lang="fa-IR" sz="2600" dirty="0"/>
              <a:t>نتایج میان مدت و طولانی مدت این فناوری‌های نمایی همگرا برای افراد،‌ جامعه، تجارت، دولت و امنیت فناوری اطلاعات اصلا واضح نیستند.</a:t>
            </a:r>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2242457"/>
            <a:ext cx="4288970" cy="4169909"/>
          </a:xfrm>
          <a:prstGeom prst="rect">
            <a:avLst/>
          </a:prstGeom>
        </p:spPr>
      </p:pic>
    </p:spTree>
    <p:extLst>
      <p:ext uri="{BB962C8B-B14F-4D97-AF65-F5344CB8AC3E}">
        <p14:creationId xmlns:p14="http://schemas.microsoft.com/office/powerpoint/2010/main" val="298415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وضعیت امنیت فعلی</a:t>
            </a:r>
            <a:endParaRPr lang="en-US" dirty="0"/>
          </a:p>
        </p:txBody>
      </p:sp>
      <p:sp>
        <p:nvSpPr>
          <p:cNvPr id="3" name="Content Placeholder 2"/>
          <p:cNvSpPr>
            <a:spLocks noGrp="1"/>
          </p:cNvSpPr>
          <p:nvPr>
            <p:ph idx="1"/>
          </p:nvPr>
        </p:nvSpPr>
        <p:spPr>
          <a:xfrm>
            <a:off x="3265714" y="1894115"/>
            <a:ext cx="8828314" cy="4397828"/>
          </a:xfrm>
        </p:spPr>
        <p:txBody>
          <a:bodyPr/>
          <a:lstStyle/>
          <a:p>
            <a:pPr algn="r" rtl="1"/>
            <a:r>
              <a:rPr lang="fa-IR" sz="2600" dirty="0"/>
              <a:t>در سال 2015 درآمریکا، مرکز منابع سرقت هویت گفت كه تقریباً 180 میلیون پرونده شخصی در معرض نقض داده‌ها بوده‌است و گزارشها نشان می‌دهد كه 79٪ سازمان‌های پاسخ دهنده حداقل یك واقعه امنیتی را تجربه كرده‌اند</a:t>
            </a:r>
            <a:r>
              <a:rPr lang="en-US" sz="2600" baseline="30000" dirty="0"/>
              <a:t>.</a:t>
            </a:r>
          </a:p>
          <a:p>
            <a:pPr algn="r" rtl="1"/>
            <a:r>
              <a:rPr lang="fa-IR" sz="2600" dirty="0"/>
              <a:t>وقتی هکرها با گذشت چند دقیقه از شناخته شدن آن‌ها از آسیب پذیری‌ها بهره‌برداری می‌کنند، شرکت‌ها به سختی ۱۴۶ روز برای اصلاح آسیب پذیری‌های بحرانی وقت می‌گذارند.</a:t>
            </a:r>
          </a:p>
          <a:p>
            <a:pPr algn="r" rtl="1"/>
            <a:r>
              <a:rPr lang="fa-IR" sz="2600" dirty="0"/>
              <a:t>میانگین قیمت تخمین زده شده برای نقض داده‌ها ۴ میلیون دلار است</a:t>
            </a:r>
          </a:p>
          <a:p>
            <a:pPr algn="r" rtl="1"/>
            <a:r>
              <a:rPr lang="fa-IR" sz="2600" dirty="0"/>
              <a:t>نگرانی رو به افزایش در این مورد وجود دارد که شرکت‌ها چگونه می‌توانند این یورش همیشگی از حملات به هرصورت دزدکی، سریعتر و از روی دشمنی را تحمل کنند.</a:t>
            </a:r>
            <a:endParaRPr lang="en-US" sz="2600" dirty="0"/>
          </a:p>
          <a:p>
            <a:pPr algn="r" rtl="1"/>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86" y="2416628"/>
            <a:ext cx="3483429" cy="2771775"/>
          </a:xfrm>
          <a:prstGeom prst="rect">
            <a:avLst/>
          </a:prstGeom>
        </p:spPr>
      </p:pic>
    </p:spTree>
    <p:extLst>
      <p:ext uri="{BB962C8B-B14F-4D97-AF65-F5344CB8AC3E}">
        <p14:creationId xmlns:p14="http://schemas.microsoft.com/office/powerpoint/2010/main" val="264406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0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46" y="1600202"/>
            <a:ext cx="11600997" cy="480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bwMode="auto">
          <a:xfrm>
            <a:off x="2969067" y="644771"/>
            <a:ext cx="5347619"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fa-IR" altLang="en-US" sz="2900" b="0" i="0" u="none" strike="noStrike" cap="none" normalizeH="0" baseline="0" dirty="0">
                <a:ln>
                  <a:noFill/>
                </a:ln>
                <a:solidFill>
                  <a:schemeClr val="tx1"/>
                </a:solidFill>
                <a:effectLst/>
                <a:latin typeface="+mn-lt"/>
                <a:ea typeface="Times New Roman" panose="02020603050405020304" pitchFamily="18" charset="0"/>
                <a:cs typeface="Courier New" panose="02070309020205020404" pitchFamily="49" charset="0"/>
              </a:rPr>
              <a:t>تعداد تخلفات در سال 2015</a:t>
            </a:r>
            <a:endParaRPr kumimoji="0" lang="en-US" altLang="en-US" sz="2900" b="0" i="0" u="none" strike="noStrike" cap="none" normalizeH="0" baseline="0" dirty="0">
              <a:ln>
                <a:noFill/>
              </a:ln>
              <a:solidFill>
                <a:schemeClr val="tx1"/>
              </a:solidFill>
              <a:effectLst/>
              <a:latin typeface="+mn-lt"/>
              <a:cs typeface="Arial" panose="020B0604020202020204" pitchFamily="34" charset="0"/>
            </a:endParaRPr>
          </a:p>
        </p:txBody>
      </p:sp>
    </p:spTree>
    <p:extLst>
      <p:ext uri="{BB962C8B-B14F-4D97-AF65-F5344CB8AC3E}">
        <p14:creationId xmlns:p14="http://schemas.microsoft.com/office/powerpoint/2010/main" val="170795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سازمان ها و هکر ها</a:t>
            </a:r>
            <a:endParaRPr lang="en-US" dirty="0"/>
          </a:p>
        </p:txBody>
      </p:sp>
      <p:sp>
        <p:nvSpPr>
          <p:cNvPr id="3" name="Content Placeholder 2"/>
          <p:cNvSpPr>
            <a:spLocks noGrp="1"/>
          </p:cNvSpPr>
          <p:nvPr>
            <p:ph idx="1"/>
          </p:nvPr>
        </p:nvSpPr>
        <p:spPr>
          <a:xfrm>
            <a:off x="0" y="2057402"/>
            <a:ext cx="12192000" cy="4452256"/>
          </a:xfrm>
        </p:spPr>
        <p:txBody>
          <a:bodyPr/>
          <a:lstStyle/>
          <a:p>
            <a:pPr algn="r" rtl="1"/>
            <a:r>
              <a:rPr lang="fa-IR" sz="2600" dirty="0"/>
              <a:t>بسیاری از واحدهای اقتصادی بیشتر از حفظ امنیت روی واکنش به نقض امنیت تمرکز می‌کنند و روش کار حاضر برای امنیت شبکه اغلب به جای شناسایی تهدیدهای جدید و رو به تکامل بیشتر به دنبال براوردن استانداردها هستند. نتیجه‌اش یک بازی بدون برد است که می‌تواند شرکت‌ها را در آینده در هم بشکند مگر اینکه آنها مایل باشند طرز فکر، فناوری و روش‌های مورد استفاده‌ی هکرها را بپذیرند و خودشان را با آن‌ها وفق دهند.</a:t>
            </a:r>
          </a:p>
          <a:p>
            <a:pPr algn="r" rtl="1"/>
            <a:r>
              <a:rPr lang="fa-IR" sz="2600" dirty="0"/>
              <a:t>یک شک کوچک در این مورد وجود دارد که هکرها در حال توسعه‌ی ابزارهای هوش مصنوعی هستند یا به زودی خواهند بود تا دفعات، مقیاس، نقص و مهارت‌ حملاتشان را افزایش دهند.</a:t>
            </a:r>
          </a:p>
          <a:p>
            <a:pPr algn="r" rtl="1"/>
            <a:endParaRPr lang="en-US" sz="2600" dirty="0"/>
          </a:p>
        </p:txBody>
      </p:sp>
    </p:spTree>
    <p:extLst>
      <p:ext uri="{BB962C8B-B14F-4D97-AF65-F5344CB8AC3E}">
        <p14:creationId xmlns:p14="http://schemas.microsoft.com/office/powerpoint/2010/main" val="19191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دیتا</a:t>
            </a:r>
            <a:endParaRPr lang="en-US" dirty="0"/>
          </a:p>
        </p:txBody>
      </p:sp>
      <p:sp>
        <p:nvSpPr>
          <p:cNvPr id="3" name="Content Placeholder 2"/>
          <p:cNvSpPr>
            <a:spLocks noGrp="1"/>
          </p:cNvSpPr>
          <p:nvPr>
            <p:ph idx="1"/>
          </p:nvPr>
        </p:nvSpPr>
        <p:spPr>
          <a:xfrm>
            <a:off x="0" y="1915885"/>
            <a:ext cx="12192000" cy="4288971"/>
          </a:xfrm>
        </p:spPr>
        <p:txBody>
          <a:bodyPr/>
          <a:lstStyle/>
          <a:p>
            <a:pPr algn="r" rtl="1"/>
            <a:r>
              <a:rPr lang="fa-IR" sz="2600" dirty="0"/>
              <a:t>سازمان‌ها به صورت درونی از طریق فرایندهای خودشان و هم از خارج با مشتری‌ها، فروشنده‌ها و شرکایشان مقادیر نامحدودی از داده‌ها را ایجاد می‌کنند. هیچ بشری قادر به تحلیل تمام آن داده‌ها نیست تا برای نقض بالقوه‌ی امنیتی پایش کند</a:t>
            </a:r>
          </a:p>
          <a:p>
            <a:pPr algn="r" rtl="1"/>
            <a:r>
              <a:rPr lang="fa-IR" sz="2600" dirty="0"/>
              <a:t>هوش مصنوعی حتی در فشرده‌سازی مقادیر زیادی از داده‌ها و بکار بردن الگوها و بیرون کشیدن ناهنجاری‌ها موثرتر می‌شود. در حقیقت، بیشتر سیستم‌های هوشمند، هرچه بیشتر اطلاعات تغذیه کنند باهوش‌تر می‌شوند.</a:t>
            </a:r>
            <a:endParaRPr lang="en-US" sz="2600" dirty="0"/>
          </a:p>
          <a:p>
            <a:pPr algn="r" rtl="1"/>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825" y="4083220"/>
            <a:ext cx="4676775" cy="2401263"/>
          </a:xfrm>
          <a:prstGeom prst="rect">
            <a:avLst/>
          </a:prstGeom>
        </p:spPr>
      </p:pic>
    </p:spTree>
    <p:extLst>
      <p:ext uri="{BB962C8B-B14F-4D97-AF65-F5344CB8AC3E}">
        <p14:creationId xmlns:p14="http://schemas.microsoft.com/office/powerpoint/2010/main" val="401677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70" y="274638"/>
            <a:ext cx="5921829" cy="1143000"/>
          </a:xfrm>
        </p:spPr>
        <p:txBody>
          <a:bodyPr/>
          <a:lstStyle/>
          <a:p>
            <a:pPr rtl="1"/>
            <a:r>
              <a:rPr lang="ar-SA" dirty="0"/>
              <a:t>عواملی که موجب حوادث امنیتی می‌شوند</a:t>
            </a:r>
            <a:endParaRPr lang="en-US" dirty="0"/>
          </a:p>
        </p:txBody>
      </p:sp>
      <p:sp>
        <p:nvSpPr>
          <p:cNvPr id="3" name="Content Placeholder 2"/>
          <p:cNvSpPr>
            <a:spLocks noGrp="1"/>
          </p:cNvSpPr>
          <p:nvPr>
            <p:ph idx="1"/>
          </p:nvPr>
        </p:nvSpPr>
        <p:spPr>
          <a:xfrm>
            <a:off x="914400" y="1870076"/>
            <a:ext cx="10972800" cy="4525963"/>
          </a:xfrm>
        </p:spPr>
        <p:txBody>
          <a:bodyPr/>
          <a:lstStyle/>
          <a:p>
            <a:endParaRPr lang="en-US" dirty="0"/>
          </a:p>
        </p:txBody>
      </p:sp>
      <p:pic>
        <p:nvPicPr>
          <p:cNvPr id="307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74638"/>
            <a:ext cx="6204856" cy="627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160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پتانسیل آینده</a:t>
            </a:r>
            <a:endParaRPr lang="en-US" dirty="0"/>
          </a:p>
        </p:txBody>
      </p:sp>
      <p:sp>
        <p:nvSpPr>
          <p:cNvPr id="3" name="Content Placeholder 2"/>
          <p:cNvSpPr>
            <a:spLocks noGrp="1"/>
          </p:cNvSpPr>
          <p:nvPr>
            <p:ph idx="1"/>
          </p:nvPr>
        </p:nvSpPr>
        <p:spPr>
          <a:xfrm>
            <a:off x="326571" y="2002972"/>
            <a:ext cx="11865429" cy="4071258"/>
          </a:xfrm>
        </p:spPr>
        <p:txBody>
          <a:bodyPr/>
          <a:lstStyle/>
          <a:p>
            <a:pPr algn="r" rtl="1"/>
            <a:r>
              <a:rPr lang="ar-SA" sz="2600" dirty="0"/>
              <a:t>یکی از بزرگترین منافع بالقوه‌ی امنیتی مربوط به هوش مصنوعی در شناسایی تهدیدات داخلی نهفته است. </a:t>
            </a:r>
            <a:endParaRPr lang="fa-IR" sz="2600" dirty="0"/>
          </a:p>
          <a:p>
            <a:pPr algn="r" rtl="1"/>
            <a:r>
              <a:rPr lang="ar-SA" sz="2600" dirty="0"/>
              <a:t>یک سیستم هوش مصنوعی را تصور کنید که تمام مدت رفت و آمد تمام کارمندان را به دفاتر مرکزی شرکت از طریق زیست سنجی و اطلاعات ورود رصد می‌کند. </a:t>
            </a:r>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3446008"/>
            <a:ext cx="3910693" cy="26282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286" y="3446008"/>
            <a:ext cx="3518807" cy="27649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1" y="3446008"/>
            <a:ext cx="4027715" cy="2520892"/>
          </a:xfrm>
          <a:prstGeom prst="rect">
            <a:avLst/>
          </a:prstGeom>
        </p:spPr>
      </p:pic>
    </p:spTree>
    <p:extLst>
      <p:ext uri="{BB962C8B-B14F-4D97-AF65-F5344CB8AC3E}">
        <p14:creationId xmlns:p14="http://schemas.microsoft.com/office/powerpoint/2010/main" val="1692692690"/>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2nd Theme Collection-Ghalamo (4)</Template>
  <TotalTime>1110</TotalTime>
  <Words>1884</Words>
  <Application>Microsoft Office PowerPoint</Application>
  <PresentationFormat>Widescreen</PresentationFormat>
  <Paragraphs>90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Vazir</vt:lpstr>
      <vt:lpstr>Diseño predeterminado</vt:lpstr>
      <vt:lpstr>هوش مصنوعی – مرز بعدی در امنیت IT؟ </vt:lpstr>
      <vt:lpstr>امنیت همیشه یک مسابقه‌ی تسلیحاتی بین مهاجم و مدافع بوده است. </vt:lpstr>
      <vt:lpstr>پیشنیه</vt:lpstr>
      <vt:lpstr>وضعیت امنیت فعلی</vt:lpstr>
      <vt:lpstr>تعداد تخلفات در سال 2015</vt:lpstr>
      <vt:lpstr>سازمان ها و هکر ها</vt:lpstr>
      <vt:lpstr>دیتا</vt:lpstr>
      <vt:lpstr>عواملی که موجب حوادث امنیتی می‌شوند</vt:lpstr>
      <vt:lpstr>پتانسیل آینده</vt:lpstr>
      <vt:lpstr>یک سیستم هوشمند</vt:lpstr>
      <vt:lpstr>اقدامات هوش مصنوعی در برابر ناهنجاری</vt:lpstr>
      <vt:lpstr>اقدامات هوش مصنوعی</vt:lpstr>
      <vt:lpstr>حملات سایبری و سیستم هوش مصنوعی</vt:lpstr>
      <vt:lpstr>رویکرد سازمان‌ها </vt:lpstr>
      <vt:lpstr>اتحاد سازمان ها و سیستم ها</vt:lpstr>
      <vt:lpstr>انواع سیستم امنیتی</vt:lpstr>
      <vt:lpstr>مزایا و تفاوت های سیستم هوشمند و غیر هوشمند</vt:lpstr>
      <vt:lpstr>نقش انسان‌ها </vt:lpstr>
      <vt:lpstr>اهمیت امنیت شبکه</vt:lpstr>
      <vt:lpstr>فردای امنیت هوشمند</vt:lpstr>
      <vt:lpstr>هدف سیستم هوشمند امنیت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امنیت همیشه یک مسابقه‌ی تسلیحاتی بین مهاجم و مدافع بوده است. </dc:title>
  <dc:creator>سامان ترک تبریزی</dc:creator>
  <cp:lastModifiedBy>saman tabrizi</cp:lastModifiedBy>
  <cp:revision>39</cp:revision>
  <dcterms:created xsi:type="dcterms:W3CDTF">2023-03-04T05:29:05Z</dcterms:created>
  <dcterms:modified xsi:type="dcterms:W3CDTF">2023-04-09T14:00:46Z</dcterms:modified>
</cp:coreProperties>
</file>