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3" r:id="rId17"/>
    <p:sldId id="274"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1591A5-5DD5-4459-9992-BF33A9C13710}">
          <p14:sldIdLst>
            <p14:sldId id="256"/>
            <p14:sldId id="257"/>
            <p14:sldId id="258"/>
            <p14:sldId id="259"/>
            <p14:sldId id="260"/>
            <p14:sldId id="261"/>
            <p14:sldId id="262"/>
            <p14:sldId id="263"/>
            <p14:sldId id="264"/>
            <p14:sldId id="265"/>
          </p14:sldIdLst>
        </p14:section>
        <p14:section name="Untitled Section" id="{50DB2798-064F-442A-800E-62F8580B1F07}">
          <p14:sldIdLst>
            <p14:sldId id="267"/>
            <p14:sldId id="268"/>
            <p14:sldId id="269"/>
            <p14:sldId id="270"/>
            <p14:sldId id="271"/>
            <p14:sldId id="273"/>
            <p14:sldId id="274"/>
            <p14:sldId id="280"/>
            <p14:sldId id="281"/>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05138B-86A3-4FC8-A5D0-69D04E8B6D7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269084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05138B-86A3-4FC8-A5D0-69D04E8B6D70}"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423872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05138B-86A3-4FC8-A5D0-69D04E8B6D7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1842140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905138B-86A3-4FC8-A5D0-69D04E8B6D7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791954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905138B-86A3-4FC8-A5D0-69D04E8B6D7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3003691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05138B-86A3-4FC8-A5D0-69D04E8B6D7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2540681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05138B-86A3-4FC8-A5D0-69D04E8B6D7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2695787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5138B-86A3-4FC8-A5D0-69D04E8B6D7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2143671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5138B-86A3-4FC8-A5D0-69D04E8B6D7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151700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05138B-86A3-4FC8-A5D0-69D04E8B6D7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3722612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05138B-86A3-4FC8-A5D0-69D04E8B6D70}"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103886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05138B-86A3-4FC8-A5D0-69D04E8B6D70}"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96570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05138B-86A3-4FC8-A5D0-69D04E8B6D70}"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340167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05138B-86A3-4FC8-A5D0-69D04E8B6D70}"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295487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5138B-86A3-4FC8-A5D0-69D04E8B6D70}"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101729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905138B-86A3-4FC8-A5D0-69D04E8B6D70}"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207174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1905138B-86A3-4FC8-A5D0-69D04E8B6D70}" type="datetimeFigureOut">
              <a:rPr lang="en-US" smtClean="0"/>
              <a:t>4/19/2023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62DA7BE1-3D88-4857-82AA-56EAE108A54E}" type="slidenum">
              <a:rPr lang="en-US" smtClean="0"/>
              <a:t>‹#›</a:t>
            </a:fld>
            <a:endParaRPr lang="en-US"/>
          </a:p>
        </p:txBody>
      </p:sp>
    </p:spTree>
    <p:extLst>
      <p:ext uri="{BB962C8B-B14F-4D97-AF65-F5344CB8AC3E}">
        <p14:creationId xmlns:p14="http://schemas.microsoft.com/office/powerpoint/2010/main" val="321805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905138B-86A3-4FC8-A5D0-69D04E8B6D70}" type="datetimeFigureOut">
              <a:rPr lang="en-US" smtClean="0"/>
              <a:t>4/19/2023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2DA7BE1-3D88-4857-82AA-56EAE108A54E}" type="slidenum">
              <a:rPr lang="en-US" smtClean="0"/>
              <a:t>‹#›</a:t>
            </a:fld>
            <a:endParaRPr lang="en-US"/>
          </a:p>
        </p:txBody>
      </p:sp>
    </p:spTree>
    <p:extLst>
      <p:ext uri="{BB962C8B-B14F-4D97-AF65-F5344CB8AC3E}">
        <p14:creationId xmlns:p14="http://schemas.microsoft.com/office/powerpoint/2010/main" val="2243712400"/>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rabex.ir/academy/articles/what-is-trad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rabex.ir/academy/articles/earning-money-from-crypt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abex.ir/academy/articles/what-is-toke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rabex.ir/academy/articles/what-is-digital-currency/" TargetMode="External"/><Relationship Id="rId2" Type="http://schemas.openxmlformats.org/officeDocument/2006/relationships/hyperlink" Target="https://rabex.ir/academy/articles/what-is-blockcha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rabex.ir/price/bt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abex.ir/academy/articles/what-is-altcoin/" TargetMode="External"/><Relationship Id="rId2" Type="http://schemas.openxmlformats.org/officeDocument/2006/relationships/hyperlink" Target="https://rabex.ir/academy/articles/what-is-cryptograph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abex.ir/academy/articles/what-is-crypto/" TargetMode="External"/><Relationship Id="rId2" Type="http://schemas.openxmlformats.org/officeDocument/2006/relationships/hyperlink" Target="https://rabex.ir/academy/articles/what-is-cryptocurrency/" TargetMode="External"/><Relationship Id="rId1" Type="http://schemas.openxmlformats.org/officeDocument/2006/relationships/slideLayout" Target="../slideLayouts/slideLayout2.xml"/><Relationship Id="rId4" Type="http://schemas.openxmlformats.org/officeDocument/2006/relationships/hyperlink" Target="https://dash2trad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abex.ir/academy/articles/how-to-use-uniswap/" TargetMode="External"/><Relationship Id="rId2" Type="http://schemas.openxmlformats.org/officeDocument/2006/relationships/hyperlink" Target="https://rabex.ir/academy/articles/what-is-smart-contra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abex.ir/" TargetMode="External"/><Relationship Id="rId2" Type="http://schemas.openxmlformats.org/officeDocument/2006/relationships/hyperlink" Target="https://rabex.ir/academy/articles/what-is-de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abex.ir/academy/articles/what-is-ico/" TargetMode="External"/><Relationship Id="rId2" Type="http://schemas.openxmlformats.org/officeDocument/2006/relationships/hyperlink" Target="https://rabex.ir/academy/videos/what-is-dl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abex.ir/academy/articles/what-is-stak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a-IR" b="1" dirty="0"/>
              <a:t>ارز دیجیتال هوش مصنوعی | </a:t>
            </a:r>
            <a:r>
              <a:rPr lang="fa-IR" b="1"/>
              <a:t>معرفی </a:t>
            </a:r>
            <a:r>
              <a:rPr lang="fa-IR" b="1" smtClean="0"/>
              <a:t>8 </a:t>
            </a:r>
            <a:r>
              <a:rPr lang="fa-IR" b="1" dirty="0"/>
              <a:t>توکن هوش مصنوعی برتر 2023</a:t>
            </a:r>
            <a:br>
              <a:rPr lang="fa-IR"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4149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b="1" dirty="0">
                <a:effectLst/>
              </a:rPr>
              <a:t>رمز ارز هوش مصنوعی </a:t>
            </a:r>
            <a:r>
              <a:rPr lang="en-US" b="1" dirty="0">
                <a:effectLst/>
              </a:rPr>
              <a:t>Fetch</a:t>
            </a:r>
            <a:br>
              <a:rPr lang="en-US" b="1" dirty="0">
                <a:effectLst/>
              </a:rPr>
            </a:br>
            <a:r>
              <a:rPr lang="en-US" dirty="0"/>
              <a:t/>
            </a:r>
            <a:br>
              <a:rPr lang="en-US" dirty="0"/>
            </a:br>
            <a:endParaRPr lang="en-US" dirty="0"/>
          </a:p>
        </p:txBody>
      </p:sp>
      <p:sp>
        <p:nvSpPr>
          <p:cNvPr id="3" name="Content Placeholder 2"/>
          <p:cNvSpPr>
            <a:spLocks noGrp="1"/>
          </p:cNvSpPr>
          <p:nvPr>
            <p:ph idx="1"/>
          </p:nvPr>
        </p:nvSpPr>
        <p:spPr>
          <a:xfrm>
            <a:off x="411480" y="1463040"/>
            <a:ext cx="11544299" cy="5029199"/>
          </a:xfrm>
        </p:spPr>
        <p:txBody>
          <a:bodyPr>
            <a:normAutofit/>
          </a:bodyPr>
          <a:lstStyle/>
          <a:p>
            <a:pPr algn="r" rtl="1"/>
            <a:r>
              <a:rPr lang="fa-IR" dirty="0">
                <a:effectLst/>
              </a:rPr>
              <a:t>توکن هوش مصنوعی </a:t>
            </a:r>
            <a:r>
              <a:rPr lang="en-US" dirty="0">
                <a:effectLst/>
              </a:rPr>
              <a:t>Fetch </a:t>
            </a:r>
            <a:r>
              <a:rPr lang="fa-IR" dirty="0">
                <a:effectLst/>
              </a:rPr>
              <a:t>یک آزمایشگاه هوش مصنوعی است که یک شبکه یادگیری ماشین غیرمتمرکز و بدون نیاز به مجوز با اقتصاد کریپتوکارنسی است. پروژه فچ دسترسی دموکراتیک به تکنولوژی هوش مصنوعی را در یک شبکه بدون نیاز به مجوز فراهم می‌کند که در آن کاربران می‌توانند با اتصال به شبکه به مجموعه داده‌های امن از طریق استفاده از  هوش مصنوعی خودکار دسترسی داشته باشند و عملیات خود را بر روی آن انجام دهند.</a:t>
            </a:r>
          </a:p>
          <a:p>
            <a:pPr algn="r" rtl="1"/>
            <a:r>
              <a:rPr lang="fa-IR" dirty="0">
                <a:effectLst/>
              </a:rPr>
              <a:t>مدل پروژه </a:t>
            </a:r>
            <a:r>
              <a:rPr lang="en-US" dirty="0">
                <a:effectLst/>
              </a:rPr>
              <a:t>Fetch </a:t>
            </a:r>
            <a:r>
              <a:rPr lang="fa-IR" dirty="0">
                <a:effectLst/>
              </a:rPr>
              <a:t>ریشه در بهینه‌سازی فعالیت‌هایی مانند خدمات </a:t>
            </a:r>
            <a:r>
              <a:rPr lang="fa-IR" dirty="0">
                <a:effectLst/>
                <a:hlinkClick r:id="rId2"/>
              </a:rPr>
              <a:t>ترید و معامله</a:t>
            </a:r>
            <a:r>
              <a:rPr lang="fa-IR" dirty="0">
                <a:effectLst/>
              </a:rPr>
              <a:t> در اپلیکیشن‌های امور مالی غیرمتمرکز، شبکه‌های حمل و نقل، شبکه‌های انرژی هوشمند، خدمات سفر و هر سیستم دیجیتال پیچیده‌ متکی بر مجموعه داده‌های بزرگ مقیاس دارد. توکن این پروژه با </a:t>
            </a:r>
            <a:r>
              <a:rPr lang="fa-IR" dirty="0" smtClean="0">
                <a:effectLst/>
              </a:rPr>
              <a:t>نماد(</a:t>
            </a:r>
            <a:r>
              <a:rPr lang="en-US" dirty="0" smtClean="0">
                <a:effectLst/>
              </a:rPr>
              <a:t>FET </a:t>
            </a:r>
            <a:r>
              <a:rPr lang="fa-IR" dirty="0" smtClean="0">
                <a:effectLst/>
              </a:rPr>
              <a:t>ا)ایجاد </a:t>
            </a:r>
            <a:r>
              <a:rPr lang="fa-IR" dirty="0">
                <a:effectLst/>
              </a:rPr>
              <a:t>شده است که کاربردهای مختلفی در پروژه دارد.</a:t>
            </a:r>
          </a:p>
          <a:p>
            <a:pPr marL="0" indent="0" algn="r" rtl="1">
              <a:buNone/>
            </a:pPr>
            <a:endParaRPr lang="en-US" dirty="0"/>
          </a:p>
        </p:txBody>
      </p:sp>
    </p:spTree>
    <p:extLst>
      <p:ext uri="{BB962C8B-B14F-4D97-AF65-F5344CB8AC3E}">
        <p14:creationId xmlns:p14="http://schemas.microsoft.com/office/powerpoint/2010/main" val="156487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905000"/>
          </a:xfrm>
        </p:spPr>
        <p:txBody>
          <a:bodyPr/>
          <a:lstStyle/>
          <a:p>
            <a:pPr algn="r" rtl="1"/>
            <a:r>
              <a:rPr lang="fa-IR" b="1" dirty="0">
                <a:effectLst/>
              </a:rPr>
              <a:t>ارز دیجیتال هوش مصنوعی </a:t>
            </a:r>
            <a:r>
              <a:rPr lang="en-US" b="1" dirty="0">
                <a:effectLst/>
              </a:rPr>
              <a:t>Ocean Protocol</a:t>
            </a:r>
            <a:br>
              <a:rPr lang="en-US" b="1" dirty="0">
                <a:effectLst/>
              </a:rPr>
            </a:br>
            <a:endParaRPr lang="en-US" dirty="0"/>
          </a:p>
        </p:txBody>
      </p:sp>
      <p:sp>
        <p:nvSpPr>
          <p:cNvPr id="3" name="Content Placeholder 2"/>
          <p:cNvSpPr>
            <a:spLocks noGrp="1"/>
          </p:cNvSpPr>
          <p:nvPr>
            <p:ph idx="1"/>
          </p:nvPr>
        </p:nvSpPr>
        <p:spPr>
          <a:xfrm>
            <a:off x="160020" y="1234440"/>
            <a:ext cx="11727179" cy="5303519"/>
          </a:xfrm>
        </p:spPr>
        <p:txBody>
          <a:bodyPr>
            <a:normAutofit/>
          </a:bodyPr>
          <a:lstStyle/>
          <a:p>
            <a:pPr algn="r" rtl="1"/>
            <a:r>
              <a:rPr lang="fa-IR" dirty="0">
                <a:effectLst/>
              </a:rPr>
              <a:t>«اوشن پروتکل» </a:t>
            </a:r>
            <a:r>
              <a:rPr lang="en-US" dirty="0" smtClean="0">
                <a:effectLst/>
              </a:rPr>
              <a:t>Ocean </a:t>
            </a:r>
            <a:r>
              <a:rPr lang="en-US" dirty="0">
                <a:effectLst/>
              </a:rPr>
              <a:t>Protocol) </a:t>
            </a:r>
            <a:r>
              <a:rPr lang="fa-IR" dirty="0" smtClean="0">
                <a:effectLst/>
              </a:rPr>
              <a:t>)یک </a:t>
            </a:r>
            <a:r>
              <a:rPr lang="fa-IR" dirty="0">
                <a:effectLst/>
              </a:rPr>
              <a:t>اکوسیستم مبتنی بر بلاک چین است که به افراد و مشاغل اجازه می‌دهد تا داده‌های خود را در پلتفرم آن ارزش گذاری کنند و با استفاده از توکن‌های داده با استاندارد </a:t>
            </a:r>
            <a:r>
              <a:rPr lang="en-US" dirty="0">
                <a:effectLst/>
              </a:rPr>
              <a:t>ERC-20 </a:t>
            </a:r>
            <a:r>
              <a:rPr lang="fa-IR" dirty="0">
                <a:effectLst/>
              </a:rPr>
              <a:t>به </a:t>
            </a:r>
            <a:r>
              <a:rPr lang="fa-IR" dirty="0">
                <a:effectLst/>
                <a:hlinkClick r:id="rId2"/>
              </a:rPr>
              <a:t>کسب درآمد از ارز دیجیتال</a:t>
            </a:r>
            <a:r>
              <a:rPr lang="fa-IR" dirty="0">
                <a:effectLst/>
              </a:rPr>
              <a:t> بپردازند. اوشن پروتکل یکی از بهترین توکن های هوش مصنوعی است که هم برای تامین‌کنندگان داده و هم برای مصرف‌کنندگان ارزش افزوده ایجاد می‌کند.</a:t>
            </a:r>
          </a:p>
          <a:p>
            <a:pPr algn="r" rtl="1"/>
            <a:r>
              <a:rPr lang="fa-IR" dirty="0">
                <a:effectLst/>
              </a:rPr>
              <a:t>ناشران داده با استفاده از این پروتکل می‌توانند با حفظ حریم خصوصی و کنترل خود بر روی داده‌ها از آن‌ها درآمد کسب کنند. در نقطه مقابل مصرف کنندگان می‌توانند به مجموعه داده‌هایی دسترسی داشته باشند که پیش از این در دسترس نبودند یا پیدا کردن آن‌ها مشکل بود. در پروتکل اوشن می‌توان مجموعه‌ها داده‌های متنوع را کشف کرد، خریداری نمود و از آن استفاده کرد و دوباره فروخت.</a:t>
            </a:r>
          </a:p>
          <a:p>
            <a:pPr algn="r" rtl="1"/>
            <a:endParaRPr lang="en-US" dirty="0"/>
          </a:p>
        </p:txBody>
      </p:sp>
    </p:spTree>
    <p:extLst>
      <p:ext uri="{BB962C8B-B14F-4D97-AF65-F5344CB8AC3E}">
        <p14:creationId xmlns:p14="http://schemas.microsoft.com/office/powerpoint/2010/main" val="1500439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 y="609600"/>
            <a:ext cx="11498579" cy="5974079"/>
          </a:xfrm>
        </p:spPr>
        <p:txBody>
          <a:bodyPr>
            <a:normAutofit/>
          </a:bodyPr>
          <a:lstStyle/>
          <a:p>
            <a:pPr algn="r" rtl="1"/>
            <a:r>
              <a:rPr lang="fa-IR" dirty="0">
                <a:effectLst/>
              </a:rPr>
              <a:t>در پروژه ارز دیجیتال هوش مصنوعی اوشن هر سرویس داده با یک </a:t>
            </a:r>
            <a:r>
              <a:rPr lang="fa-IR" dirty="0">
                <a:effectLst/>
                <a:hlinkClick r:id="rId2"/>
              </a:rPr>
              <a:t>توکن</a:t>
            </a:r>
            <a:r>
              <a:rPr lang="fa-IR" dirty="0">
                <a:effectLst/>
              </a:rPr>
              <a:t> داده </a:t>
            </a:r>
            <a:r>
              <a:rPr lang="en-US" dirty="0" err="1" smtClean="0">
                <a:effectLst/>
              </a:rPr>
              <a:t>datatoken</a:t>
            </a:r>
            <a:r>
              <a:rPr lang="en-US" dirty="0">
                <a:effectLst/>
              </a:rPr>
              <a:t>) </a:t>
            </a:r>
            <a:r>
              <a:rPr lang="fa-IR" dirty="0" smtClean="0">
                <a:effectLst/>
              </a:rPr>
              <a:t>)منحصربه‌فرد </a:t>
            </a:r>
            <a:r>
              <a:rPr lang="fa-IR" dirty="0">
                <a:effectLst/>
              </a:rPr>
              <a:t>نمایش داده می‌شود این رویکرد به شخص ثالث اجازه می‌دهد که عملیات خاصی را بر روی داده انجام دهد بدون این که داده از محدوده امن ناشر خارج شود.</a:t>
            </a:r>
          </a:p>
          <a:p>
            <a:pPr algn="r" rtl="1"/>
            <a:r>
              <a:rPr lang="fa-IR" dirty="0" smtClean="0">
                <a:effectLst/>
              </a:rPr>
              <a:t>پروتکل </a:t>
            </a:r>
            <a:r>
              <a:rPr lang="fa-IR" dirty="0">
                <a:effectLst/>
              </a:rPr>
              <a:t>اوشن یک جریان درآمد اضافی برای ناشران داده ایجاد می‌کند. این پروتکل با فراهم کردن ابزارهای مورد نیاز، امکان ایجاد بازارهای داده را برای شرکت‌های مختلف فراهم می‌کند. دانشمندان، محققان، تحلیلگران داده و هرکس دیگری با استفاده از این پروتکل امکان دسترسی به داده‌های قابل اعتماد را به دست می‌آورد.</a:t>
            </a:r>
          </a:p>
          <a:p>
            <a:pPr algn="r" rtl="1"/>
            <a:r>
              <a:rPr lang="fa-IR" dirty="0">
                <a:effectLst/>
              </a:rPr>
              <a:t>هولدرهای توکن هوش مصنوعی اوشن می‌توانند با استیک کردن توکن‌های خود در مجموعه داده‌های موجود در بازار اوشن در اقتصاد توکن‌های داده شرکت کنند. استیک کنندگان نقش تامین کننده نقدینگی در استخرهای توکن داده انتخاب شده را برعهده می‌گیرند و و کسری از کارمزدهای تراکنش ثبت شده در استخر را به دست می‌آورند.</a:t>
            </a:r>
          </a:p>
          <a:p>
            <a:pPr algn="r" rtl="1"/>
            <a:endParaRPr lang="en-US" dirty="0"/>
          </a:p>
        </p:txBody>
      </p:sp>
    </p:spTree>
    <p:extLst>
      <p:ext uri="{BB962C8B-B14F-4D97-AF65-F5344CB8AC3E}">
        <p14:creationId xmlns:p14="http://schemas.microsoft.com/office/powerpoint/2010/main" val="386150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905000"/>
          </a:xfrm>
        </p:spPr>
        <p:txBody>
          <a:bodyPr/>
          <a:lstStyle/>
          <a:p>
            <a:pPr algn="ctr" rtl="1"/>
            <a:r>
              <a:rPr lang="fa-IR" b="1" dirty="0">
                <a:effectLst/>
              </a:rPr>
              <a:t>توکن هوش مصنوعی </a:t>
            </a:r>
            <a:r>
              <a:rPr lang="en-US" b="1" dirty="0" err="1">
                <a:effectLst/>
              </a:rPr>
              <a:t>iExec</a:t>
            </a:r>
            <a:r>
              <a:rPr lang="en-US" b="1" dirty="0">
                <a:effectLst/>
              </a:rPr>
              <a:t> RL</a:t>
            </a:r>
            <a:br>
              <a:rPr lang="en-US" b="1" dirty="0">
                <a:effectLst/>
              </a:rPr>
            </a:br>
            <a:endParaRPr lang="en-US" dirty="0"/>
          </a:p>
        </p:txBody>
      </p:sp>
      <p:sp>
        <p:nvSpPr>
          <p:cNvPr id="3" name="Content Placeholder 2"/>
          <p:cNvSpPr>
            <a:spLocks noGrp="1"/>
          </p:cNvSpPr>
          <p:nvPr>
            <p:ph idx="1"/>
          </p:nvPr>
        </p:nvSpPr>
        <p:spPr>
          <a:xfrm>
            <a:off x="238442" y="952500"/>
            <a:ext cx="11711939" cy="5577839"/>
          </a:xfrm>
        </p:spPr>
        <p:txBody>
          <a:bodyPr>
            <a:normAutofit/>
          </a:bodyPr>
          <a:lstStyle/>
          <a:p>
            <a:pPr algn="r" rtl="1"/>
            <a:r>
              <a:rPr lang="fa-IR" dirty="0">
                <a:effectLst/>
              </a:rPr>
              <a:t>پروژه ارز دیجیتال هوش مصنوعی </a:t>
            </a:r>
            <a:r>
              <a:rPr lang="en-US" dirty="0" err="1">
                <a:effectLst/>
              </a:rPr>
              <a:t>iExec</a:t>
            </a:r>
            <a:r>
              <a:rPr lang="en-US" dirty="0">
                <a:effectLst/>
              </a:rPr>
              <a:t> </a:t>
            </a:r>
            <a:r>
              <a:rPr lang="fa-IR" dirty="0">
                <a:effectLst/>
              </a:rPr>
              <a:t>ارائه‌دهنده پیشرو محاسبات غیرمتمرکز مبتنی بر بلاک چین است. در این پروژه از بلاک چین برای سازماندهی یک بازار استفاده می‌شود که در آن افراد می‌توانند از قدرت محاسباتی خود و همچنین اپلیکیشن‌ها و مجموعه‌ داده‌های خود به کسب درآمد بپردازند. این کار با ارائه دسترسی به منابع محاسبات ابری بر اساس تقاضا انجام می‌شود.</a:t>
            </a:r>
          </a:p>
          <a:p>
            <a:pPr algn="r" rtl="1"/>
            <a:r>
              <a:rPr lang="fa-IR" dirty="0">
                <a:effectLst/>
              </a:rPr>
              <a:t>ارز هوش مصنوعی </a:t>
            </a:r>
            <a:r>
              <a:rPr lang="en-US" dirty="0" err="1">
                <a:effectLst/>
              </a:rPr>
              <a:t>IExec</a:t>
            </a:r>
            <a:r>
              <a:rPr lang="en-US" dirty="0">
                <a:effectLst/>
              </a:rPr>
              <a:t> </a:t>
            </a:r>
            <a:r>
              <a:rPr lang="fa-IR" dirty="0" smtClean="0">
                <a:effectLst/>
              </a:rPr>
              <a:t> از </a:t>
            </a:r>
            <a:r>
              <a:rPr lang="fa-IR" dirty="0">
                <a:effectLst/>
              </a:rPr>
              <a:t>برنامه‌های کاربردی در حوزه‌هایی مانند بیگ دیتا، مراقبت‌های بهداشتی، هوش مصنوعی، رندرگیری و فین تک پشتبانی می‌کند. این پروژه در سال 2016 با هدف بازآفرینی مفهوم رایانش ابری تاسیس شد و توکن ارز دیجیتال آن با نماد </a:t>
            </a:r>
            <a:r>
              <a:rPr lang="en-US" dirty="0">
                <a:effectLst/>
              </a:rPr>
              <a:t>RLC </a:t>
            </a:r>
            <a:r>
              <a:rPr lang="fa-IR" dirty="0">
                <a:effectLst/>
              </a:rPr>
              <a:t>شناخته می‌شود.</a:t>
            </a:r>
          </a:p>
          <a:p>
            <a:pPr algn="r" rtl="1"/>
            <a:r>
              <a:rPr lang="fa-IR" dirty="0">
                <a:effectLst/>
              </a:rPr>
              <a:t>این پروژه از یک نرم‌افزار منبع باز به نام  </a:t>
            </a:r>
            <a:r>
              <a:rPr lang="en-US" dirty="0" smtClean="0">
                <a:effectLst/>
              </a:rPr>
              <a:t>(</a:t>
            </a:r>
            <a:r>
              <a:rPr lang="en-US" dirty="0" err="1" smtClean="0">
                <a:effectLst/>
              </a:rPr>
              <a:t>XtremWeb</a:t>
            </a:r>
            <a:r>
              <a:rPr lang="en-US" dirty="0" smtClean="0">
                <a:effectLst/>
              </a:rPr>
              <a:t>-HEP)</a:t>
            </a:r>
            <a:r>
              <a:rPr lang="fa-IR" dirty="0" smtClean="0">
                <a:effectLst/>
              </a:rPr>
              <a:t> استفاده </a:t>
            </a:r>
            <a:r>
              <a:rPr lang="fa-IR" dirty="0">
                <a:effectLst/>
              </a:rPr>
              <a:t>می‌کند که ویژگی‌هایی مانند پشتیبانی از چند اپلیکیشن، چند کاربر، تحمل خطا، استقرار تصاویر مجازی، زیرساخت‌های خصوصی، مدیریت داده‌ها و امنیت را شامل می‌شود. به هرحال کار اصلی این پروژه ارائه منابع محاسباتی به کاربران به صورت غیرمتمرکز است.</a:t>
            </a:r>
          </a:p>
          <a:p>
            <a:pPr algn="r" rtl="1"/>
            <a:r>
              <a:rPr lang="fa-IR" dirty="0">
                <a:effectLst/>
              </a:rPr>
              <a:t>هر کاربری که منابع محاسباتی داشته باشد می‌تواند به عنوان </a:t>
            </a:r>
            <a:r>
              <a:rPr lang="en-US" dirty="0">
                <a:effectLst/>
              </a:rPr>
              <a:t>Worker </a:t>
            </a:r>
            <a:r>
              <a:rPr lang="fa-IR" dirty="0">
                <a:effectLst/>
              </a:rPr>
              <a:t>در این شبکه فعالیت کند. برای انجام این کار کاربران ماشین‌های محاسباتی خود را به هم وصل می‌کنند تا قابل استفاده برای دیگران باشد و در ازای این مشارکت در شبکه از توکن‌های </a:t>
            </a:r>
            <a:r>
              <a:rPr lang="en-US" dirty="0">
                <a:effectLst/>
              </a:rPr>
              <a:t>RLC </a:t>
            </a:r>
            <a:r>
              <a:rPr lang="fa-IR" dirty="0">
                <a:effectLst/>
              </a:rPr>
              <a:t>شبکه پاداش دریافت می‌کنند.</a:t>
            </a:r>
          </a:p>
          <a:p>
            <a:pPr algn="r" rtl="1"/>
            <a:endParaRPr lang="en-US" dirty="0"/>
          </a:p>
        </p:txBody>
      </p:sp>
    </p:spTree>
    <p:extLst>
      <p:ext uri="{BB962C8B-B14F-4D97-AF65-F5344CB8AC3E}">
        <p14:creationId xmlns:p14="http://schemas.microsoft.com/office/powerpoint/2010/main" val="751306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682" y="453483"/>
            <a:ext cx="11681459" cy="6248399"/>
          </a:xfrm>
        </p:spPr>
        <p:txBody>
          <a:bodyPr>
            <a:normAutofit/>
          </a:bodyPr>
          <a:lstStyle/>
          <a:p>
            <a:pPr algn="r" rtl="1"/>
            <a:r>
              <a:rPr lang="fa-IR" dirty="0" smtClean="0">
                <a:effectLst/>
              </a:rPr>
              <a:t>پروژه </a:t>
            </a:r>
            <a:r>
              <a:rPr lang="fa-IR" dirty="0">
                <a:effectLst/>
              </a:rPr>
              <a:t>ارز دیجیتال هوش مصنوعی </a:t>
            </a:r>
            <a:r>
              <a:rPr lang="en-US" dirty="0" err="1">
                <a:effectLst/>
              </a:rPr>
              <a:t>IExec</a:t>
            </a:r>
            <a:r>
              <a:rPr lang="en-US" dirty="0">
                <a:effectLst/>
              </a:rPr>
              <a:t> </a:t>
            </a:r>
            <a:r>
              <a:rPr lang="fa-IR" dirty="0">
                <a:effectLst/>
              </a:rPr>
              <a:t>همچنین اپلیکیشن‌های غیرمتمرکز مقیاس‌پذیر را به کاربران ارائه می‌دهد که دسترسی آسان به سرورها، مجموعه داده‌ها و منابع محاسباتی را برای کاربران فراهم می‌کند. از آنجایی که این اپلیکیشن‌ها بر روی بلاک چین اتریوم اجرایی می‌شوند یک زیرساخت محاسبات مجازی ابری شکل می‌گیرد که می‌تواند محاسبات با کارایی بالا را بر اسا تقاضا تامین کند.</a:t>
            </a:r>
          </a:p>
          <a:p>
            <a:pPr algn="r" rtl="1"/>
            <a:r>
              <a:rPr lang="fa-IR" dirty="0">
                <a:effectLst/>
              </a:rPr>
              <a:t>به این ترتیب می‌توان گفت </a:t>
            </a:r>
            <a:r>
              <a:rPr lang="en-US" dirty="0" err="1">
                <a:effectLst/>
              </a:rPr>
              <a:t>IExec</a:t>
            </a:r>
            <a:r>
              <a:rPr lang="en-US" dirty="0">
                <a:effectLst/>
              </a:rPr>
              <a:t> </a:t>
            </a:r>
            <a:r>
              <a:rPr lang="fa-IR" dirty="0">
                <a:effectLst/>
              </a:rPr>
              <a:t>از بهترین ارزهای هوش مصنوعی است که از اپلیکیشن‌های غیرمتمرکز پشتیبانی می‌کند و محاسبات مقرون به صرفه و با کارایی بالا را از طریق یک زیرساخت محاسبات ابری غیرمتمرکز امکان‌پذیر می‌کند. مزیت دیگر این پروژه ارز دیجیتال هوش مصنوعی، حل برخی از مشکلات محیطی مراکز داده است که در حالت توزیع شده از بین می‌روند</a:t>
            </a:r>
          </a:p>
          <a:p>
            <a:pPr algn="r" rtl="1"/>
            <a:r>
              <a:rPr lang="en-US" dirty="0" smtClean="0"/>
              <a:t> </a:t>
            </a:r>
            <a:endParaRPr lang="en-US" dirty="0"/>
          </a:p>
        </p:txBody>
      </p:sp>
    </p:spTree>
    <p:extLst>
      <p:ext uri="{BB962C8B-B14F-4D97-AF65-F5344CB8AC3E}">
        <p14:creationId xmlns:p14="http://schemas.microsoft.com/office/powerpoint/2010/main" val="2071997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620" y="364273"/>
            <a:ext cx="9905998" cy="1905000"/>
          </a:xfrm>
        </p:spPr>
        <p:txBody>
          <a:bodyPr/>
          <a:lstStyle/>
          <a:p>
            <a:pPr algn="ctr" rtl="1"/>
            <a:r>
              <a:rPr lang="fa-IR" b="1" dirty="0">
                <a:effectLst/>
              </a:rPr>
              <a:t>ارز دیجیتال هوش مصنوعی </a:t>
            </a:r>
            <a:r>
              <a:rPr lang="en-US" b="1" dirty="0" err="1">
                <a:effectLst/>
              </a:rPr>
              <a:t>Phala</a:t>
            </a:r>
            <a:r>
              <a:rPr lang="en-US" b="1" dirty="0">
                <a:effectLst/>
              </a:rPr>
              <a:t> Network</a:t>
            </a:r>
            <a:br>
              <a:rPr lang="en-US" b="1" dirty="0">
                <a:effectLst/>
              </a:rPr>
            </a:br>
            <a:endParaRPr lang="en-US" dirty="0"/>
          </a:p>
        </p:txBody>
      </p:sp>
      <p:sp>
        <p:nvSpPr>
          <p:cNvPr id="3" name="Content Placeholder 2"/>
          <p:cNvSpPr>
            <a:spLocks noGrp="1"/>
          </p:cNvSpPr>
          <p:nvPr>
            <p:ph idx="1"/>
          </p:nvPr>
        </p:nvSpPr>
        <p:spPr>
          <a:xfrm>
            <a:off x="274320" y="1508760"/>
            <a:ext cx="11658599" cy="5006339"/>
          </a:xfrm>
        </p:spPr>
        <p:txBody>
          <a:bodyPr>
            <a:normAutofit/>
          </a:bodyPr>
          <a:lstStyle/>
          <a:p>
            <a:pPr algn="r" rtl="1"/>
            <a:r>
              <a:rPr lang="fa-IR" dirty="0">
                <a:effectLst/>
              </a:rPr>
              <a:t>شبکه </a:t>
            </a:r>
            <a:r>
              <a:rPr lang="en-US" dirty="0" err="1">
                <a:effectLst/>
              </a:rPr>
              <a:t>Phala</a:t>
            </a:r>
            <a:r>
              <a:rPr lang="en-US" dirty="0">
                <a:effectLst/>
              </a:rPr>
              <a:t> </a:t>
            </a:r>
            <a:r>
              <a:rPr lang="fa-IR" dirty="0" smtClean="0">
                <a:effectLst/>
              </a:rPr>
              <a:t> یک </a:t>
            </a:r>
            <a:r>
              <a:rPr lang="fa-IR" dirty="0">
                <a:effectLst/>
              </a:rPr>
              <a:t>سرویس محاسبات ابری با ویژگی حفظ حریم خصوصی است که قدرت محاسباتی قابل مقایسه با سرویس‌های ابری موجود ارائه می‌دهد و از حریم خصوصی اپلیکیشن‌ها و برنامه‌های کاربران محافظت می‌کند. توسعه‌دهندگان می‌توانند قراردادهای هوشمند محرمانه خود ار بر اساس معماری هیبریدی پروژه را در </a:t>
            </a:r>
            <a:r>
              <a:rPr lang="en-US" dirty="0">
                <a:effectLst/>
              </a:rPr>
              <a:t>TEE Enclaves </a:t>
            </a:r>
            <a:r>
              <a:rPr lang="fa-IR" dirty="0">
                <a:effectLst/>
              </a:rPr>
              <a:t>مستقر کنند تا اجرایی شود.</a:t>
            </a:r>
          </a:p>
          <a:p>
            <a:pPr algn="r" rtl="1"/>
            <a:r>
              <a:rPr lang="fa-IR" dirty="0" smtClean="0">
                <a:effectLst/>
              </a:rPr>
              <a:t>پروژه </a:t>
            </a:r>
            <a:r>
              <a:rPr lang="en-US" dirty="0" err="1">
                <a:effectLst/>
              </a:rPr>
              <a:t>Phala</a:t>
            </a:r>
            <a:r>
              <a:rPr lang="en-US" dirty="0">
                <a:effectLst/>
              </a:rPr>
              <a:t> </a:t>
            </a:r>
            <a:r>
              <a:rPr lang="fa-IR" dirty="0" smtClean="0">
                <a:effectLst/>
              </a:rPr>
              <a:t> یک </a:t>
            </a:r>
            <a:r>
              <a:rPr lang="fa-IR" dirty="0">
                <a:effectLst/>
              </a:rPr>
              <a:t>زیرساخت مبادله داده مبتنی بر قراردادهای هوشمند را به منظور جمع‌آوری استاندارد داده، تجزیه و تحلیل آن و معامله آن‌ها ایجاد می‌کند. بنابراین با استفاده از این پروژه یک اکوسیستم مبادله محرمانه اما قابل اعتماد برای خریداران و فروشندگان ایجاد می‌شود.</a:t>
            </a:r>
          </a:p>
          <a:p>
            <a:pPr algn="r" rtl="1"/>
            <a:endParaRPr lang="en-US" dirty="0"/>
          </a:p>
        </p:txBody>
      </p:sp>
    </p:spTree>
    <p:extLst>
      <p:ext uri="{BB962C8B-B14F-4D97-AF65-F5344CB8AC3E}">
        <p14:creationId xmlns:p14="http://schemas.microsoft.com/office/powerpoint/2010/main" val="79350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2420"/>
            <a:ext cx="9905998" cy="1905000"/>
          </a:xfrm>
        </p:spPr>
        <p:txBody>
          <a:bodyPr/>
          <a:lstStyle/>
          <a:p>
            <a:pPr algn="ctr" rtl="1"/>
            <a:r>
              <a:rPr lang="fa-IR" b="1" dirty="0">
                <a:effectLst/>
              </a:rPr>
              <a:t>ارز دیجیتال هوش مصنوعی </a:t>
            </a:r>
            <a:r>
              <a:rPr lang="en-US" b="1" dirty="0">
                <a:effectLst/>
              </a:rPr>
              <a:t>Cortex</a:t>
            </a:r>
            <a:br>
              <a:rPr lang="en-US" b="1" dirty="0">
                <a:effectLst/>
              </a:rPr>
            </a:br>
            <a:endParaRPr lang="en-US" dirty="0"/>
          </a:p>
        </p:txBody>
      </p:sp>
      <p:sp>
        <p:nvSpPr>
          <p:cNvPr id="3" name="Content Placeholder 2"/>
          <p:cNvSpPr>
            <a:spLocks noGrp="1"/>
          </p:cNvSpPr>
          <p:nvPr>
            <p:ph idx="1"/>
          </p:nvPr>
        </p:nvSpPr>
        <p:spPr>
          <a:xfrm>
            <a:off x="297180" y="708660"/>
            <a:ext cx="11452859" cy="6149339"/>
          </a:xfrm>
        </p:spPr>
        <p:txBody>
          <a:bodyPr>
            <a:normAutofit/>
          </a:bodyPr>
          <a:lstStyle/>
          <a:p>
            <a:pPr algn="r" rtl="1"/>
            <a:r>
              <a:rPr lang="fa-IR" dirty="0">
                <a:effectLst/>
              </a:rPr>
              <a:t>بلاک چین </a:t>
            </a:r>
            <a:r>
              <a:rPr lang="en-US" dirty="0">
                <a:effectLst/>
              </a:rPr>
              <a:t>Cortex </a:t>
            </a:r>
            <a:r>
              <a:rPr lang="fa-IR" dirty="0">
                <a:effectLst/>
              </a:rPr>
              <a:t>یک بلاک چین منبع باز است که به دنبال حل یکی از بزرگترین چالش های پیش روی بلاک چین هایی مانند بیت کوین و اتریوم یعنی اجرای هوش مصنوعی روی زنجیره است. </a:t>
            </a:r>
            <a:r>
              <a:rPr lang="en-US" dirty="0">
                <a:effectLst/>
              </a:rPr>
              <a:t>Cortex </a:t>
            </a:r>
            <a:r>
              <a:rPr lang="fa-IR" dirty="0">
                <a:effectLst/>
              </a:rPr>
              <a:t>یک پلتفرم منبع باز، همتا به همتا و غیرمتمرکز است که از مدل های هوش مصنوعی </a:t>
            </a:r>
            <a:r>
              <a:rPr lang="en-US" dirty="0" smtClean="0">
                <a:effectLst/>
              </a:rPr>
              <a:t>AI)</a:t>
            </a:r>
            <a:r>
              <a:rPr lang="fa-IR" dirty="0" smtClean="0">
                <a:effectLst/>
              </a:rPr>
              <a:t>)برای </a:t>
            </a:r>
            <a:r>
              <a:rPr lang="fa-IR" dirty="0">
                <a:effectLst/>
              </a:rPr>
              <a:t>آپلود و اجرا در شبکه توزیع شده پشتیبانی می کند.</a:t>
            </a:r>
          </a:p>
          <a:p>
            <a:pPr algn="r" rtl="1"/>
            <a:r>
              <a:rPr lang="fa-IR" dirty="0">
                <a:effectLst/>
              </a:rPr>
              <a:t>این پلتفرم هوش مصنوعی دستیابی به دموکراسی سازی هوش مصنوعی را فراهم می‌کند که در آن مدل‌ها می‌توانند به راحتی در قراردادهای هوشمند ادغام شوند و برنامه های غیرمتمرکز با قابلیت هوش مصنوعی </a:t>
            </a:r>
            <a:r>
              <a:rPr lang="en-US" dirty="0" err="1" smtClean="0">
                <a:effectLst/>
              </a:rPr>
              <a:t>DApps</a:t>
            </a:r>
            <a:r>
              <a:rPr lang="en-US" dirty="0">
                <a:effectLst/>
              </a:rPr>
              <a:t>) </a:t>
            </a:r>
            <a:r>
              <a:rPr lang="fa-IR" dirty="0" smtClean="0">
                <a:effectLst/>
              </a:rPr>
              <a:t>)ایجاد </a:t>
            </a:r>
            <a:r>
              <a:rPr lang="fa-IR" dirty="0">
                <a:effectLst/>
              </a:rPr>
              <a:t>کنند. در ارز دیجیتال هوش مصنوعی </a:t>
            </a:r>
            <a:r>
              <a:rPr lang="en-US" dirty="0">
                <a:effectLst/>
              </a:rPr>
              <a:t>Cortex </a:t>
            </a:r>
            <a:r>
              <a:rPr lang="fa-IR" dirty="0">
                <a:effectLst/>
              </a:rPr>
              <a:t>مکانیزمی طراحی شده است که توسعه‌دهندگان هوش مصنوعی را تشویق می‌کند تا مدل‌های خود را در بلاک چین ذخیره کنند.</a:t>
            </a:r>
          </a:p>
          <a:p>
            <a:pPr algn="r" rtl="1"/>
            <a:r>
              <a:rPr lang="fa-IR" dirty="0">
                <a:effectLst/>
              </a:rPr>
              <a:t>این ویژگی اکوسیستم باز ایجاد می‌کند که در آن توسعه‌دهندگان هوش مصنوعی به صورت فردی و نه فقط شرکت‌های بزرگ، تشویق می‌شوند تا مدل‌های هوش مصنوعی خود را در بلاک چین آپلود کنند و توسعه دهندگان </a:t>
            </a:r>
            <a:r>
              <a:rPr lang="en-US" dirty="0" err="1">
                <a:effectLst/>
              </a:rPr>
              <a:t>Dapp</a:t>
            </a:r>
            <a:r>
              <a:rPr lang="en-US" dirty="0">
                <a:effectLst/>
              </a:rPr>
              <a:t> </a:t>
            </a:r>
            <a:r>
              <a:rPr lang="fa-IR" dirty="0">
                <a:effectLst/>
              </a:rPr>
              <a:t>به انتخاب بهترین مدل های هوش مصنوعی در جهان دسترسی داشته باشند. رقابت بین ارائه دهندگان مدل‌های هوش مصنوعی به طور طبیعی منجر به تکامل مدل های هوش مصنوعی بهتر و بهتر خواهد شد.</a:t>
            </a:r>
          </a:p>
          <a:p>
            <a:pPr algn="r" rtl="1"/>
            <a:endParaRPr lang="en-US" dirty="0"/>
          </a:p>
        </p:txBody>
      </p:sp>
    </p:spTree>
    <p:extLst>
      <p:ext uri="{BB962C8B-B14F-4D97-AF65-F5344CB8AC3E}">
        <p14:creationId xmlns:p14="http://schemas.microsoft.com/office/powerpoint/2010/main" val="378980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 y="342900"/>
            <a:ext cx="11567159" cy="6195059"/>
          </a:xfrm>
        </p:spPr>
        <p:txBody>
          <a:bodyPr>
            <a:normAutofit/>
          </a:bodyPr>
          <a:lstStyle/>
          <a:p>
            <a:pPr algn="r" rtl="1"/>
            <a:r>
              <a:rPr lang="fa-IR" dirty="0">
                <a:effectLst/>
              </a:rPr>
              <a:t>بلاک چین </a:t>
            </a:r>
            <a:r>
              <a:rPr lang="en-US" dirty="0">
                <a:effectLst/>
              </a:rPr>
              <a:t>Cortex </a:t>
            </a:r>
            <a:r>
              <a:rPr lang="fa-IR" dirty="0">
                <a:effectLst/>
              </a:rPr>
              <a:t>از چهار بخش اساسی تشکیل شده است. مولفه اول ماشین مجازی کورتکس (</a:t>
            </a:r>
            <a:r>
              <a:rPr lang="en-US" dirty="0">
                <a:effectLst/>
              </a:rPr>
              <a:t>Cortex Virtual Machine | CVM) </a:t>
            </a:r>
            <a:r>
              <a:rPr lang="fa-IR" dirty="0">
                <a:effectLst/>
              </a:rPr>
              <a:t>است که با ماشین مجازی اتریوم سازگار است و از استنتاج هوش مصنوعی روی زنجیره پشتیبانی می‌کند. این ماشین مجازی از </a:t>
            </a:r>
            <a:r>
              <a:rPr lang="en-US" dirty="0">
                <a:effectLst/>
              </a:rPr>
              <a:t>GPU </a:t>
            </a:r>
            <a:r>
              <a:rPr lang="fa-IR" dirty="0">
                <a:effectLst/>
              </a:rPr>
              <a:t>به جای </a:t>
            </a:r>
            <a:r>
              <a:rPr lang="en-US" dirty="0">
                <a:effectLst/>
              </a:rPr>
              <a:t>CPU </a:t>
            </a:r>
            <a:r>
              <a:rPr lang="fa-IR" dirty="0">
                <a:effectLst/>
              </a:rPr>
              <a:t>برای اجرای مدل‌های غیرمعمول هوش مصنوعی در زنجیره </a:t>
            </a:r>
            <a:r>
              <a:rPr lang="en-US" dirty="0">
                <a:effectLst/>
              </a:rPr>
              <a:t>Cortex </a:t>
            </a:r>
            <a:r>
              <a:rPr lang="fa-IR" dirty="0">
                <a:effectLst/>
              </a:rPr>
              <a:t>استفاده می‌کند.</a:t>
            </a:r>
          </a:p>
          <a:p>
            <a:pPr algn="r" rtl="1"/>
            <a:r>
              <a:rPr lang="fa-IR" dirty="0">
                <a:effectLst/>
              </a:rPr>
              <a:t>مولفه دوم ماشین استنتاج هوش مصنوعی با نام </a:t>
            </a:r>
            <a:r>
              <a:rPr lang="en-US" dirty="0">
                <a:effectLst/>
              </a:rPr>
              <a:t>Synapse </a:t>
            </a:r>
            <a:r>
              <a:rPr lang="fa-IR" dirty="0">
                <a:effectLst/>
              </a:rPr>
              <a:t>است. این ماشین یک موتور استنتاج قطعی است که دقیقا نتیجه استنتاج هوش مصنوعی را در محیط‌های محاسباتی ناهمگن تضمین می‌کند و امکان استنتاج قطعی هوش مصنوعی روی زنجیره را بدون توسل به راه‌حل‌های خارج از زنجیره فراهم می‌کند.</a:t>
            </a:r>
          </a:p>
          <a:p>
            <a:pPr algn="r" rtl="1"/>
            <a:r>
              <a:rPr lang="fa-IR" dirty="0">
                <a:effectLst/>
              </a:rPr>
              <a:t>قراردادهای هوشمند و اپلیکیشن‌های غیرمتمرکز مبتنی بر هوش مصنوعی سومین مولفه ارز هوش منصنوعی </a:t>
            </a:r>
            <a:r>
              <a:rPr lang="en-US" dirty="0">
                <a:effectLst/>
              </a:rPr>
              <a:t>Cortex </a:t>
            </a:r>
            <a:r>
              <a:rPr lang="fa-IR" dirty="0">
                <a:effectLst/>
              </a:rPr>
              <a:t>است. </a:t>
            </a:r>
            <a:r>
              <a:rPr lang="en-US" dirty="0">
                <a:effectLst/>
              </a:rPr>
              <a:t>Cortex </a:t>
            </a:r>
            <a:r>
              <a:rPr lang="fa-IR" dirty="0">
                <a:effectLst/>
              </a:rPr>
              <a:t>برای سازگاری با موارد استفاده در دنیای واقعی، پشتیبانی از یادگیری ماشین را به قراردادهای هوشمند و </a:t>
            </a:r>
            <a:r>
              <a:rPr lang="en-US" dirty="0" err="1">
                <a:effectLst/>
              </a:rPr>
              <a:t>DApps</a:t>
            </a:r>
            <a:r>
              <a:rPr lang="en-US" dirty="0">
                <a:effectLst/>
              </a:rPr>
              <a:t> </a:t>
            </a:r>
            <a:r>
              <a:rPr lang="fa-IR" dirty="0">
                <a:effectLst/>
              </a:rPr>
              <a:t>اضافه می‌کند. توسعه‌دهندگان می‌توانند از زبان قراداد هوشمند محبوب </a:t>
            </a:r>
            <a:r>
              <a:rPr lang="en-US" dirty="0">
                <a:effectLst/>
              </a:rPr>
              <a:t>Solidity </a:t>
            </a:r>
            <a:r>
              <a:rPr lang="fa-IR" dirty="0">
                <a:effectLst/>
              </a:rPr>
              <a:t>و مدل‌های هوش مصنوعی در لایه ذخیره سازی </a:t>
            </a:r>
            <a:r>
              <a:rPr lang="en-US" dirty="0">
                <a:effectLst/>
              </a:rPr>
              <a:t>Cortex </a:t>
            </a:r>
            <a:r>
              <a:rPr lang="fa-IR" dirty="0">
                <a:effectLst/>
              </a:rPr>
              <a:t>برای ایجاد </a:t>
            </a:r>
            <a:r>
              <a:rPr lang="en-US" dirty="0" err="1">
                <a:effectLst/>
              </a:rPr>
              <a:t>DApps</a:t>
            </a:r>
            <a:r>
              <a:rPr lang="en-US" dirty="0">
                <a:effectLst/>
              </a:rPr>
              <a:t> </a:t>
            </a:r>
            <a:r>
              <a:rPr lang="fa-IR" dirty="0">
                <a:effectLst/>
              </a:rPr>
              <a:t>و قراردادهای هوشمند با هوش مصنوعی استفاده کنند.</a:t>
            </a:r>
          </a:p>
          <a:p>
            <a:pPr algn="r" rtl="1"/>
            <a:r>
              <a:rPr lang="fa-IR" dirty="0">
                <a:effectLst/>
              </a:rPr>
              <a:t>مولفه آخر در پروژه ارز دیجیتال هوش مصنوعی </a:t>
            </a:r>
            <a:r>
              <a:rPr lang="en-US" dirty="0">
                <a:effectLst/>
              </a:rPr>
              <a:t>Cortex </a:t>
            </a:r>
            <a:r>
              <a:rPr lang="fa-IR" dirty="0">
                <a:effectLst/>
              </a:rPr>
              <a:t>غیرمتمرکزسازی تحقیقات هوش مصنوعی است. </a:t>
            </a:r>
            <a:r>
              <a:rPr lang="en-US" dirty="0">
                <a:effectLst/>
              </a:rPr>
              <a:t>Cortex </a:t>
            </a:r>
            <a:r>
              <a:rPr lang="fa-IR" dirty="0">
                <a:effectLst/>
              </a:rPr>
              <a:t>به دنبال تقویت یک اکوسیستم منبع باز است که در آن محققان و توسعه‌دهندگان هوش مصنوعی بیش از هر زمان دیگری تشویق می‌شوند تا مدل‌های خود را با جهان به اشتراک بگذارند و از این طریق به کسب درآمد از ارز دیجیتال بپردازند.</a:t>
            </a:r>
          </a:p>
          <a:p>
            <a:pPr algn="r" rtl="1"/>
            <a:endParaRPr lang="en-US" dirty="0"/>
          </a:p>
        </p:txBody>
      </p:sp>
    </p:spTree>
    <p:extLst>
      <p:ext uri="{BB962C8B-B14F-4D97-AF65-F5344CB8AC3E}">
        <p14:creationId xmlns:p14="http://schemas.microsoft.com/office/powerpoint/2010/main" val="1166045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b="1" dirty="0">
                <a:effectLst/>
              </a:rPr>
              <a:t>رمز ارز هوش مصنوعی </a:t>
            </a:r>
            <a:r>
              <a:rPr lang="en-US" b="1" dirty="0">
                <a:effectLst/>
              </a:rPr>
              <a:t>Numeraire</a:t>
            </a:r>
            <a:br>
              <a:rPr lang="en-US" b="1" dirty="0">
                <a:effectLst/>
              </a:rPr>
            </a:br>
            <a:endParaRPr lang="en-US" dirty="0"/>
          </a:p>
        </p:txBody>
      </p:sp>
      <p:sp>
        <p:nvSpPr>
          <p:cNvPr id="3" name="Content Placeholder 2"/>
          <p:cNvSpPr>
            <a:spLocks noGrp="1"/>
          </p:cNvSpPr>
          <p:nvPr>
            <p:ph idx="1"/>
          </p:nvPr>
        </p:nvSpPr>
        <p:spPr>
          <a:xfrm>
            <a:off x="160020" y="1463040"/>
            <a:ext cx="11772899" cy="5120639"/>
          </a:xfrm>
        </p:spPr>
        <p:txBody>
          <a:bodyPr/>
          <a:lstStyle/>
          <a:p>
            <a:pPr algn="r" rtl="1"/>
            <a:r>
              <a:rPr lang="fa-IR" dirty="0">
                <a:effectLst/>
              </a:rPr>
              <a:t>پروژه </a:t>
            </a:r>
            <a:r>
              <a:rPr lang="en-US" dirty="0">
                <a:effectLst/>
              </a:rPr>
              <a:t>Numeraire </a:t>
            </a:r>
            <a:r>
              <a:rPr lang="fa-IR" dirty="0">
                <a:effectLst/>
              </a:rPr>
              <a:t>یکی از بهترین ارزهای هوش مصنوعی و یادگیری ماشین است که بر روی بلاک چین اتریوم راه‌اندازی شده است و به توسعه‌دهندگان و دانشمندان اجازه می‌دهد تا مدل‌های یادگیری ماشین را با قابلیت اطمینان بهبودیافته، آزمایش و ایجاد کنند. هدف اصلی این پلتفرم تمرکززدایی در زمینه علم داده و اجازه دادن به توسعه‌دهندگان برای رقابت در ایجاد مدل‌های موثر پیش‌بینی در الگوریتم‌های یادگیری ماشین است.</a:t>
            </a:r>
          </a:p>
          <a:p>
            <a:pPr algn="r" rtl="1"/>
            <a:r>
              <a:rPr lang="fa-IR" dirty="0">
                <a:effectLst/>
              </a:rPr>
              <a:t>پروژه </a:t>
            </a:r>
            <a:r>
              <a:rPr lang="en-US" dirty="0">
                <a:effectLst/>
              </a:rPr>
              <a:t>Numeraire </a:t>
            </a:r>
            <a:r>
              <a:rPr lang="fa-IR" dirty="0">
                <a:effectLst/>
              </a:rPr>
              <a:t>در اواخر سال 2015 در سانفرانسیسکو تاسیس شده است. این شرکت در واقع یک صندوق تامین </a:t>
            </a:r>
            <a:r>
              <a:rPr lang="en-US" dirty="0" smtClean="0">
                <a:effectLst/>
              </a:rPr>
              <a:t>hedge </a:t>
            </a:r>
            <a:r>
              <a:rPr lang="en-US" dirty="0">
                <a:effectLst/>
              </a:rPr>
              <a:t>fund) </a:t>
            </a:r>
            <a:r>
              <a:rPr lang="fa-IR" dirty="0" smtClean="0">
                <a:effectLst/>
              </a:rPr>
              <a:t>)در </a:t>
            </a:r>
            <a:r>
              <a:rPr lang="fa-IR" dirty="0">
                <a:effectLst/>
              </a:rPr>
              <a:t>بازار سهام است که برخلاف صندوق‌های تامین سهام سنتی از داده‌ها و پیش‌بینی‌های تولید شده توسط شرکت‌کنندگان در مسابقات برای فعالیت‌های خود استفاده می‌کند.</a:t>
            </a:r>
          </a:p>
          <a:p>
            <a:pPr algn="r" rtl="1"/>
            <a:endParaRPr lang="en-US" dirty="0"/>
          </a:p>
        </p:txBody>
      </p:sp>
    </p:spTree>
    <p:extLst>
      <p:ext uri="{BB962C8B-B14F-4D97-AF65-F5344CB8AC3E}">
        <p14:creationId xmlns:p14="http://schemas.microsoft.com/office/powerpoint/2010/main" val="3855139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11269979" cy="5791199"/>
          </a:xfrm>
        </p:spPr>
        <p:txBody>
          <a:bodyPr>
            <a:normAutofit/>
          </a:bodyPr>
          <a:lstStyle/>
          <a:p>
            <a:pPr algn="r" rtl="1"/>
            <a:r>
              <a:rPr lang="fa-IR" dirty="0">
                <a:effectLst/>
              </a:rPr>
              <a:t> این پروژه اولین صندوق تامین است که یک پروژه ارز دیجیتال راه‌اندازی کرده و در استراتژی سرمایه‌گذاری خود به شدت از یادگیری ماشین استفاده می‌کند.</a:t>
            </a:r>
          </a:p>
          <a:p>
            <a:pPr algn="r" rtl="1"/>
            <a:r>
              <a:rPr lang="fa-IR" dirty="0">
                <a:effectLst/>
              </a:rPr>
              <a:t>پروزه </a:t>
            </a:r>
            <a:r>
              <a:rPr lang="en-US" dirty="0">
                <a:effectLst/>
              </a:rPr>
              <a:t>Numeraire </a:t>
            </a:r>
            <a:r>
              <a:rPr lang="fa-IR" dirty="0">
                <a:effectLst/>
              </a:rPr>
              <a:t>و ارز دیجیتال هوش مصنوعی آن با نماد </a:t>
            </a:r>
            <a:r>
              <a:rPr lang="fa-IR" dirty="0" smtClean="0">
                <a:effectLst/>
              </a:rPr>
              <a:t>(</a:t>
            </a:r>
            <a:r>
              <a:rPr lang="en-US" dirty="0" smtClean="0">
                <a:effectLst/>
              </a:rPr>
              <a:t>NMR </a:t>
            </a:r>
            <a:r>
              <a:rPr lang="fa-IR" dirty="0" smtClean="0">
                <a:effectLst/>
              </a:rPr>
              <a:t>)از </a:t>
            </a:r>
            <a:r>
              <a:rPr lang="fa-IR" dirty="0">
                <a:effectLst/>
              </a:rPr>
              <a:t>منظر نوآوری در ایده منحصربه‌فرد هستند. توکن‌های این پروژه به عنوان پاداش به دانشمندان داده‌ای داده می‌شود که مدل‌های آن‌ها در مسابقات پروژه عملکرد خوبی ثبت کرده‌اند. این به این معنی است که با ورود افراد بیشتر به مسابقات و شروع رقابت توکن هوش مصنوعی پروژه ارزش بیشتری پیدا می‌کند.</a:t>
            </a:r>
          </a:p>
          <a:p>
            <a:pPr algn="r" rtl="1"/>
            <a:r>
              <a:rPr lang="fa-IR" dirty="0">
                <a:effectLst/>
              </a:rPr>
              <a:t>مدل‌های به کار رفته در این مسابقات به </a:t>
            </a:r>
            <a:r>
              <a:rPr lang="en-US" dirty="0">
                <a:effectLst/>
              </a:rPr>
              <a:t>Numeraire </a:t>
            </a:r>
            <a:r>
              <a:rPr lang="fa-IR" dirty="0">
                <a:effectLst/>
              </a:rPr>
              <a:t>اجازه می‌دهد تا براساس نتایج نشان داده شده برای پروژه‌های شرکت‌کننده‌ها در معاملات بازار سهام شرکت کند. این رویکر </a:t>
            </a:r>
            <a:r>
              <a:rPr lang="en-US" dirty="0">
                <a:effectLst/>
              </a:rPr>
              <a:t>Numeraire </a:t>
            </a:r>
            <a:r>
              <a:rPr lang="fa-IR" dirty="0">
                <a:effectLst/>
              </a:rPr>
              <a:t>را تبدیل به اصلی‌ترین صندوق تامین مبتنی بر هوش مصنوعی کرده است.</a:t>
            </a:r>
          </a:p>
          <a:p>
            <a:pPr algn="r" rtl="1"/>
            <a:endParaRPr lang="en-US" dirty="0"/>
          </a:p>
        </p:txBody>
      </p:sp>
    </p:spTree>
    <p:extLst>
      <p:ext uri="{BB962C8B-B14F-4D97-AF65-F5344CB8AC3E}">
        <p14:creationId xmlns:p14="http://schemas.microsoft.com/office/powerpoint/2010/main" val="295780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a:t>تکنولوژی‌های </a:t>
            </a:r>
            <a:r>
              <a:rPr lang="fa-IR" dirty="0">
                <a:hlinkClick r:id="rId2"/>
              </a:rPr>
              <a:t>بلاک چین</a:t>
            </a:r>
            <a:r>
              <a:rPr lang="fa-IR" dirty="0"/>
              <a:t> و هوش مصنوعی دو تکنولوژی تاثیرگذار قرن 21 هستند که بسیاری از فعالیت‌های انسانی را دستخوش تغییر کرده‌اند. در این میان پروژه‌های مبتنی بر بلاک چین و هوش مصنوعی ایجاد شده‌اند که به ارائه خدمات مشترک این دو حوزه می‌پردازند. در روزهای گذشته ارائه ربات هوش مصنوعی </a:t>
            </a:r>
            <a:r>
              <a:rPr lang="en-US" dirty="0" err="1"/>
              <a:t>ChatGPT</a:t>
            </a:r>
            <a:r>
              <a:rPr lang="en-US" dirty="0"/>
              <a:t> </a:t>
            </a:r>
            <a:r>
              <a:rPr lang="fa-IR" dirty="0"/>
              <a:t>توجه بسیاری از افراد را به هوش مصنوعی جلب کرد و همین مساله باعث رشد ارزهای هوش مصنوعی نیز شد.</a:t>
            </a:r>
          </a:p>
          <a:p>
            <a:pPr algn="r" rtl="1"/>
            <a:r>
              <a:rPr lang="fa-IR" dirty="0"/>
              <a:t>توکن هوش مصنوعی به </a:t>
            </a:r>
            <a:r>
              <a:rPr lang="fa-IR" dirty="0">
                <a:hlinkClick r:id="rId3"/>
              </a:rPr>
              <a:t>ارز دیجیتال</a:t>
            </a:r>
            <a:r>
              <a:rPr lang="fa-IR" dirty="0"/>
              <a:t> پروژه‌های بلاک چینی گفته می‌شود که هدف آن تلفیق بلاک چین و هوش مصنوعی و ارائه خدماتی است که به این دو تکنولوژی وابسته هستند. به نظر می‌رسد در سال 2023 توکن های هوش مصنوعی یکی از ترندهای اصلی بازار رمز ارزها باشند</a:t>
            </a:r>
          </a:p>
          <a:p>
            <a:pPr algn="r" rtl="1"/>
            <a:endParaRPr lang="en-US" dirty="0"/>
          </a:p>
        </p:txBody>
      </p:sp>
    </p:spTree>
    <p:extLst>
      <p:ext uri="{BB962C8B-B14F-4D97-AF65-F5344CB8AC3E}">
        <p14:creationId xmlns:p14="http://schemas.microsoft.com/office/powerpoint/2010/main" val="2770700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b="1" dirty="0">
                <a:effectLst/>
              </a:rPr>
              <a:t>جمع‌بندی</a:t>
            </a:r>
            <a:br>
              <a:rPr lang="fa-IR" b="1" dirty="0">
                <a:effectLst/>
              </a:rPr>
            </a:br>
            <a:r>
              <a:rPr lang="fa-IR" dirty="0"/>
              <a:t/>
            </a:r>
            <a:br>
              <a:rPr lang="fa-IR" dirty="0"/>
            </a:br>
            <a:endParaRPr lang="en-US" dirty="0"/>
          </a:p>
        </p:txBody>
      </p:sp>
      <p:sp>
        <p:nvSpPr>
          <p:cNvPr id="3" name="Content Placeholder 2"/>
          <p:cNvSpPr>
            <a:spLocks noGrp="1"/>
          </p:cNvSpPr>
          <p:nvPr>
            <p:ph idx="1"/>
          </p:nvPr>
        </p:nvSpPr>
        <p:spPr>
          <a:xfrm>
            <a:off x="274320" y="777240"/>
            <a:ext cx="11727179" cy="5760719"/>
          </a:xfrm>
        </p:spPr>
        <p:txBody>
          <a:bodyPr/>
          <a:lstStyle/>
          <a:p>
            <a:pPr algn="r" rtl="1"/>
            <a:r>
              <a:rPr lang="fa-IR" dirty="0">
                <a:effectLst/>
              </a:rPr>
              <a:t>ارز دیجیتال هوش مصنوعی به ارزهایی گفته می‌شود که با تلفیق تکنولوژی‌های بلاک چین و هوش مصنوعی خدمات متنوعی را به کاربران اراپه می‌کنند. در این مقاله </a:t>
            </a:r>
            <a:r>
              <a:rPr lang="fa-IR" dirty="0" smtClean="0">
                <a:effectLst/>
              </a:rPr>
              <a:t>8 </a:t>
            </a:r>
            <a:r>
              <a:rPr lang="fa-IR" dirty="0">
                <a:effectLst/>
              </a:rPr>
              <a:t>ارز هوش مصنوعی برتر بازار معرفی شدند و ویژگی‌های خاص هر کدام از آن‌ها مورد بررسی قرار گرفتند. خرید این توکن‌ها همانند </a:t>
            </a:r>
            <a:r>
              <a:rPr lang="fa-IR" dirty="0">
                <a:effectLst/>
                <a:hlinkClick r:id="rId2"/>
              </a:rPr>
              <a:t>خرید بیت کوین</a:t>
            </a:r>
            <a:r>
              <a:rPr lang="fa-IR" dirty="0">
                <a:effectLst/>
              </a:rPr>
              <a:t> و سایر ارزهای دیجیتال از طریق صرافی‌ها امکان‌پذیر است.</a:t>
            </a:r>
            <a:endParaRPr lang="en-US" dirty="0"/>
          </a:p>
        </p:txBody>
      </p:sp>
    </p:spTree>
    <p:extLst>
      <p:ext uri="{BB962C8B-B14F-4D97-AF65-F5344CB8AC3E}">
        <p14:creationId xmlns:p14="http://schemas.microsoft.com/office/powerpoint/2010/main" val="78363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217" y="127205"/>
            <a:ext cx="8534400" cy="1507067"/>
          </a:xfrm>
        </p:spPr>
        <p:txBody>
          <a:bodyPr>
            <a:normAutofit fontScale="90000"/>
          </a:bodyPr>
          <a:lstStyle/>
          <a:p>
            <a:pPr algn="ctr"/>
            <a:r>
              <a:rPr lang="fa-IR" b="1" dirty="0"/>
              <a:t>منظور از ارزهای هوش مصنوعی چیست؟</a:t>
            </a:r>
            <a:br>
              <a:rPr lang="fa-IR" b="1" dirty="0"/>
            </a:br>
            <a:r>
              <a:rPr lang="fa-IR" dirty="0" smtClean="0"/>
              <a:t/>
            </a:r>
            <a:br>
              <a:rPr lang="fa-IR" dirty="0" smtClean="0"/>
            </a:br>
            <a:endParaRPr lang="en-US" dirty="0"/>
          </a:p>
        </p:txBody>
      </p:sp>
      <p:sp>
        <p:nvSpPr>
          <p:cNvPr id="3" name="Content Placeholder 2"/>
          <p:cNvSpPr>
            <a:spLocks noGrp="1"/>
          </p:cNvSpPr>
          <p:nvPr>
            <p:ph idx="1"/>
          </p:nvPr>
        </p:nvSpPr>
        <p:spPr>
          <a:xfrm>
            <a:off x="684212" y="685800"/>
            <a:ext cx="10355496" cy="5882268"/>
          </a:xfrm>
        </p:spPr>
        <p:txBody>
          <a:bodyPr>
            <a:normAutofit/>
          </a:bodyPr>
          <a:lstStyle/>
          <a:p>
            <a:pPr algn="r" rtl="1"/>
            <a:r>
              <a:rPr lang="fa-IR" dirty="0"/>
              <a:t>منظور از توکن های هوش مصنوعی به زبان ساده ارزهای دیجیتال مربوط به پروژه های بلاک چین مبتنی بر هوش مصنوعی است. با توجه به انعطاف‌پذیری هوش مصنوعی، پروژه‌های </a:t>
            </a:r>
            <a:r>
              <a:rPr lang="fa-IR" dirty="0">
                <a:hlinkClick r:id="rId2"/>
              </a:rPr>
              <a:t>رمزنگاری</a:t>
            </a:r>
            <a:r>
              <a:rPr lang="fa-IR" dirty="0"/>
              <a:t> هوش مصنوعی در اشکال و اندازه‌های مختلفی عرضه می‌شوند و می‌توانند کاربردهای متفاوتی داشته باشند. این موضوع شامل بازی‌های بلاک چینی، وب 3، بازارهای غیرمتمرکز، ردیابی اطلاعات و موارد دیگر است.</a:t>
            </a:r>
          </a:p>
          <a:p>
            <a:pPr algn="r" rtl="1"/>
            <a:r>
              <a:rPr lang="fa-IR" dirty="0"/>
              <a:t>در حال حاضر برخی از بهترین </a:t>
            </a:r>
            <a:r>
              <a:rPr lang="fa-IR" dirty="0">
                <a:hlinkClick r:id="rId3"/>
              </a:rPr>
              <a:t>آلت کوین</a:t>
            </a:r>
            <a:r>
              <a:rPr lang="fa-IR" dirty="0"/>
              <a:t> ها در بازار کریپتوکارنسی از فناوری هوش مصنوعی در بخشی از فعالیت خود استفاده می‌کند. صرف نظر از نوع پروژه، ادغام هوش مصنوعی به پلتفرم‌های کریپتو اجازه می‌دهد تا کارآمدتر و سازگارتر باشند. تلفیق این دو تکنولوژی راه را برای نسل جدیدی از توکن‌های دیجیتال هموار می‌کند که می‌تواند نحوه تعامل ما با فناوری را متحول کند.</a:t>
            </a:r>
          </a:p>
          <a:p>
            <a:pPr algn="r" rtl="1"/>
            <a:endParaRPr lang="en-US" dirty="0"/>
          </a:p>
        </p:txBody>
      </p:sp>
    </p:spTree>
    <p:extLst>
      <p:ext uri="{BB962C8B-B14F-4D97-AF65-F5344CB8AC3E}">
        <p14:creationId xmlns:p14="http://schemas.microsoft.com/office/powerpoint/2010/main" val="21823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956" y="721113"/>
            <a:ext cx="10860087" cy="5745480"/>
          </a:xfrm>
        </p:spPr>
        <p:txBody>
          <a:bodyPr>
            <a:normAutofit/>
          </a:bodyPr>
          <a:lstStyle/>
          <a:p>
            <a:pPr algn="r" rtl="1"/>
            <a:r>
              <a:rPr lang="fa-IR" dirty="0">
                <a:effectLst/>
              </a:rPr>
              <a:t>هر پروژه هوش مصنوعی </a:t>
            </a:r>
            <a:r>
              <a:rPr lang="fa-IR" dirty="0">
                <a:effectLst/>
                <a:hlinkClick r:id="rId2"/>
              </a:rPr>
              <a:t>کریپتوکارنسی</a:t>
            </a:r>
            <a:r>
              <a:rPr lang="fa-IR" dirty="0">
                <a:effectLst/>
              </a:rPr>
              <a:t> در نوع خود منحصر به فرد است. این به این دلیل است که هر پروژه رمزنگاری با مجموعه‌ای از اهداف متفاوت ساخته می‌شود و هوش مصنوعی تنها وسیله‌ای برای دستیابی به این اهداف است. برای روشنتر کردن این نکته در ادامه به برخی از کاربردهای ارزهای هوش مصنوعی می‌پردازیم.</a:t>
            </a:r>
          </a:p>
          <a:p>
            <a:pPr algn="r" rtl="1"/>
            <a:r>
              <a:rPr lang="fa-IR" dirty="0">
                <a:effectLst/>
              </a:rPr>
              <a:t>هوش مصنوعی در حال حاضر توسط برخی از بهترین پروژه‌های  </a:t>
            </a:r>
            <a:r>
              <a:rPr lang="fa-IR" dirty="0">
                <a:effectLst/>
                <a:hlinkClick r:id="rId3"/>
              </a:rPr>
              <a:t>رمز ارز</a:t>
            </a:r>
            <a:r>
              <a:rPr lang="fa-IR" dirty="0">
                <a:effectLst/>
              </a:rPr>
              <a:t> موجود در بازار برای انجام تجزیه و تحلیل داده‌های بازار و رسانه‌های اجتماعی استفاده می‌شود. به عنوان مثال، پروژه «</a:t>
            </a:r>
            <a:r>
              <a:rPr lang="en-US" dirty="0">
                <a:effectLst/>
                <a:hlinkClick r:id="rId4"/>
              </a:rPr>
              <a:t>Dash 2 Trade</a:t>
            </a:r>
            <a:r>
              <a:rPr lang="en-US" dirty="0">
                <a:effectLst/>
              </a:rPr>
              <a:t>» </a:t>
            </a:r>
            <a:r>
              <a:rPr lang="fa-IR" dirty="0">
                <a:effectLst/>
              </a:rPr>
              <a:t>یک پلتفرم تحلیلی نوظهور مبتنی بر بلاک چین است که از هوش مصنوعی برای اسکن پلتفرم‌هایی مانند توییتر استفاده می‌کند تا احساس عمومی نسبت به ارزهای دیجیتال خاص را دریافت کند.</a:t>
            </a:r>
          </a:p>
          <a:p>
            <a:pPr algn="r" rtl="1"/>
            <a:r>
              <a:rPr lang="fa-IR" dirty="0">
                <a:effectLst/>
              </a:rPr>
              <a:t>هوش مصنوعی می تواند برای کمک به پیش بینی قیمت، شناسایی ریسک‌ها و حدس و گمان در مورد رشد آینده یک ارز دیجیتال استفاده شود</a:t>
            </a:r>
            <a:r>
              <a:rPr lang="fa-IR" dirty="0" smtClean="0">
                <a:effectLst/>
              </a:rPr>
              <a:t>.</a:t>
            </a:r>
            <a:endParaRPr lang="en-US" dirty="0" smtClean="0">
              <a:effectLst/>
            </a:endParaRPr>
          </a:p>
          <a:p>
            <a:pPr algn="r" rtl="1"/>
            <a:r>
              <a:rPr lang="fa-IR" dirty="0">
                <a:effectLst/>
              </a:rPr>
              <a:t>هوش مصنوعی می‌تواند به ساخت «عامل‌‌های خودکار غیرمتمرکز» (</a:t>
            </a:r>
            <a:r>
              <a:rPr lang="en-US" dirty="0">
                <a:effectLst/>
              </a:rPr>
              <a:t>Decentralized Autonomous Agents | DAA) </a:t>
            </a:r>
            <a:r>
              <a:rPr lang="fa-IR" dirty="0">
                <a:effectLst/>
              </a:rPr>
              <a:t>کمک کند که اساساً برنامه‌های کدگذاری شده‌ای هستند که می توانند به خودی خود تصمیم بگیرند. به عنوان مثال، «</a:t>
            </a:r>
            <a:r>
              <a:rPr lang="en-US" dirty="0">
                <a:effectLst/>
              </a:rPr>
              <a:t>Fetch.ai» </a:t>
            </a:r>
            <a:r>
              <a:rPr lang="fa-IR" dirty="0">
                <a:effectLst/>
              </a:rPr>
              <a:t>یک پروژه ارز دیجیتال هوش مصنوعی است که </a:t>
            </a:r>
            <a:r>
              <a:rPr lang="en-US" dirty="0">
                <a:effectLst/>
              </a:rPr>
              <a:t>DAA </a:t>
            </a:r>
            <a:r>
              <a:rPr lang="fa-IR" dirty="0">
                <a:effectLst/>
              </a:rPr>
              <a:t>ها را به عنوان دستیار به کار می‌گیرد و تقریباً همه چیز را از خرید و فروش محصولات گرفته تا رزرو و غیره را مدیریت می‌کند.</a:t>
            </a:r>
          </a:p>
          <a:p>
            <a:pPr algn="r" rtl="1"/>
            <a:endParaRPr lang="fa-IR" dirty="0">
              <a:effectLst/>
            </a:endParaRPr>
          </a:p>
          <a:p>
            <a:pPr algn="r" rtl="1"/>
            <a:endParaRPr lang="en-US" dirty="0"/>
          </a:p>
        </p:txBody>
      </p:sp>
    </p:spTree>
    <p:extLst>
      <p:ext uri="{BB962C8B-B14F-4D97-AF65-F5344CB8AC3E}">
        <p14:creationId xmlns:p14="http://schemas.microsoft.com/office/powerpoint/2010/main" val="398002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207121"/>
            <a:ext cx="10151427" cy="4762500"/>
          </a:xfrm>
        </p:spPr>
        <p:txBody>
          <a:bodyPr>
            <a:normAutofit/>
          </a:bodyPr>
          <a:lstStyle/>
          <a:p>
            <a:pPr algn="r" rtl="1"/>
            <a:r>
              <a:rPr lang="fa-IR" dirty="0">
                <a:effectLst/>
              </a:rPr>
              <a:t>یکی دیگر از نقش‌های برجسته هوش مصنوعی در بخش بازی‌ها است. بسیاری از بازی های بلاک چینی مانند </a:t>
            </a:r>
            <a:r>
              <a:rPr lang="fa-IR" dirty="0" smtClean="0">
                <a:effectLst/>
              </a:rPr>
              <a:t>(</a:t>
            </a:r>
            <a:r>
              <a:rPr lang="en-US" dirty="0" smtClean="0">
                <a:effectLst/>
              </a:rPr>
              <a:t>Meta </a:t>
            </a:r>
            <a:r>
              <a:rPr lang="en-US" dirty="0">
                <a:effectLst/>
              </a:rPr>
              <a:t>Masters </a:t>
            </a:r>
            <a:r>
              <a:rPr lang="en-US" dirty="0" smtClean="0">
                <a:effectLst/>
              </a:rPr>
              <a:t>Guild</a:t>
            </a:r>
            <a:r>
              <a:rPr lang="fa-IR" dirty="0">
                <a:effectLst/>
              </a:rPr>
              <a:t>)</a:t>
            </a:r>
            <a:r>
              <a:rPr lang="en-US" dirty="0" smtClean="0">
                <a:effectLst/>
              </a:rPr>
              <a:t> </a:t>
            </a:r>
            <a:r>
              <a:rPr lang="fa-IR" dirty="0">
                <a:effectLst/>
              </a:rPr>
              <a:t>از هوش مصنوعی برای ایجاد یک پلتفرم متنوع و همه کاره برای گیمرها استفاده می‌کند.</a:t>
            </a:r>
          </a:p>
          <a:p>
            <a:pPr algn="r" rtl="1"/>
            <a:r>
              <a:rPr lang="fa-IR" dirty="0">
                <a:effectLst/>
              </a:rPr>
              <a:t>موارد فوق تنها تعدادی از کاربردهای توکن های هوش مصنوعی در ارتباط با دنیای کریپتو هستند و ابتکارات هوش مصنوعی کریپتو می‌تواند طیف گسترده‌ای از ابزارها و اهداف را ارائه دهد. صنعت ارزهای هوش مصنوعی هنوز نوپا است، و به همین دلیل، می‌توانیم انتظار داشته باشیم که با موفقیت پروژه‌های اولیه مانند «</a:t>
            </a:r>
            <a:r>
              <a:rPr lang="en-US" dirty="0">
                <a:effectLst/>
              </a:rPr>
              <a:t>Fetch.ai»، «</a:t>
            </a:r>
            <a:r>
              <a:rPr lang="en-US" dirty="0" err="1">
                <a:effectLst/>
              </a:rPr>
              <a:t>SingularityNET</a:t>
            </a:r>
            <a:r>
              <a:rPr lang="en-US" dirty="0">
                <a:effectLst/>
              </a:rPr>
              <a:t>» </a:t>
            </a:r>
            <a:r>
              <a:rPr lang="fa-IR" dirty="0">
                <a:effectLst/>
              </a:rPr>
              <a:t>و </a:t>
            </a:r>
            <a:r>
              <a:rPr lang="fa-IR" dirty="0" smtClean="0">
                <a:effectLst/>
              </a:rPr>
              <a:t>(</a:t>
            </a:r>
            <a:r>
              <a:rPr lang="en-US" dirty="0" smtClean="0">
                <a:effectLst/>
              </a:rPr>
              <a:t>Meta Masters Guild</a:t>
            </a:r>
            <a:r>
              <a:rPr lang="fa-IR" dirty="0" smtClean="0">
                <a:effectLst/>
              </a:rPr>
              <a:t>) محصولات </a:t>
            </a:r>
            <a:r>
              <a:rPr lang="fa-IR" dirty="0">
                <a:effectLst/>
              </a:rPr>
              <a:t>نوآورانه‌تری در آینده نزدیک به بازار عرضه شوند. در ادامه به بررسی 10 نمونه از معروف‌ترین توکن های هوش مصنوعی برای سرمایه‌گذاری در سال 2023 می‌پردازیم.</a:t>
            </a:r>
          </a:p>
          <a:p>
            <a:pPr algn="r" rtl="1"/>
            <a:endParaRPr lang="en-US" dirty="0"/>
          </a:p>
        </p:txBody>
      </p:sp>
    </p:spTree>
    <p:extLst>
      <p:ext uri="{BB962C8B-B14F-4D97-AF65-F5344CB8AC3E}">
        <p14:creationId xmlns:p14="http://schemas.microsoft.com/office/powerpoint/2010/main" val="318381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b="1" dirty="0">
                <a:effectLst/>
              </a:rPr>
              <a:t>توکن هوش مصنوعی </a:t>
            </a:r>
            <a:r>
              <a:rPr lang="en-US" b="1" dirty="0">
                <a:effectLst/>
              </a:rPr>
              <a:t>Graph</a:t>
            </a:r>
            <a:br>
              <a:rPr lang="en-US" b="1" dirty="0">
                <a:effectLst/>
              </a:rPr>
            </a:br>
            <a:r>
              <a:rPr lang="en-US" dirty="0"/>
              <a:t/>
            </a:r>
            <a:br>
              <a:rPr lang="en-US" dirty="0"/>
            </a:br>
            <a:endParaRPr lang="en-US" dirty="0"/>
          </a:p>
        </p:txBody>
      </p:sp>
      <p:sp>
        <p:nvSpPr>
          <p:cNvPr id="3" name="Content Placeholder 2"/>
          <p:cNvSpPr>
            <a:spLocks noGrp="1"/>
          </p:cNvSpPr>
          <p:nvPr>
            <p:ph idx="1"/>
          </p:nvPr>
        </p:nvSpPr>
        <p:spPr>
          <a:xfrm>
            <a:off x="457200" y="1531620"/>
            <a:ext cx="11361419" cy="4960619"/>
          </a:xfrm>
        </p:spPr>
        <p:txBody>
          <a:bodyPr/>
          <a:lstStyle/>
          <a:p>
            <a:pPr algn="r" rtl="1"/>
            <a:r>
              <a:rPr lang="fa-IR" dirty="0">
                <a:effectLst/>
              </a:rPr>
              <a:t>«گراف» </a:t>
            </a:r>
            <a:r>
              <a:rPr lang="en-US" dirty="0" smtClean="0">
                <a:effectLst/>
              </a:rPr>
              <a:t>The </a:t>
            </a:r>
            <a:r>
              <a:rPr lang="en-US" dirty="0">
                <a:effectLst/>
              </a:rPr>
              <a:t>Graph) </a:t>
            </a:r>
            <a:r>
              <a:rPr lang="fa-IR" dirty="0" smtClean="0">
                <a:effectLst/>
              </a:rPr>
              <a:t>)یکی </a:t>
            </a:r>
            <a:r>
              <a:rPr lang="fa-IR" dirty="0">
                <a:effectLst/>
              </a:rPr>
              <a:t>از معروف‌ترین و بهترین توکن های هوش مصنوعی است که یک لایه نمایه‌سازی </a:t>
            </a:r>
            <a:r>
              <a:rPr lang="en-US" dirty="0" smtClean="0">
                <a:effectLst/>
              </a:rPr>
              <a:t>Indexing</a:t>
            </a:r>
            <a:r>
              <a:rPr lang="en-US" dirty="0">
                <a:effectLst/>
              </a:rPr>
              <a:t>) </a:t>
            </a:r>
            <a:r>
              <a:rPr lang="fa-IR" dirty="0" smtClean="0">
                <a:effectLst/>
              </a:rPr>
              <a:t>)برای </a:t>
            </a:r>
            <a:r>
              <a:rPr lang="fa-IR" dirty="0">
                <a:effectLst/>
              </a:rPr>
              <a:t>توسعه </a:t>
            </a:r>
            <a:r>
              <a:rPr lang="fa-IR" dirty="0">
                <a:effectLst/>
                <a:hlinkClick r:id="rId2"/>
              </a:rPr>
              <a:t>قرارداد هوشمند</a:t>
            </a:r>
            <a:r>
              <a:rPr lang="fa-IR" dirty="0">
                <a:effectLst/>
              </a:rPr>
              <a:t> ایجاد می‌کند. وظیفه گراف جمع‌آوری داده‌ها از بلاک چین ‌های مختلف است تا توسعه‌دهندگان بتوانند برای ساخت پروژه‌های خود به راحتی به داده‌های اصلی دسترسی داشته باشند.</a:t>
            </a:r>
          </a:p>
          <a:p>
            <a:pPr algn="r" rtl="1"/>
            <a:r>
              <a:rPr lang="fa-IR" dirty="0">
                <a:effectLst/>
              </a:rPr>
              <a:t>ارز دیجیتال هوش مصنوعی گراف علاوه بر ارائه داده، امکان پرس و جو در شبکه اتریوم را برای کاربران فراهم می‌کند. این ویژگی به توسعه‌دهندگان این امکان را می‌دهد که </a:t>
            </a:r>
            <a:r>
              <a:rPr lang="en-US" dirty="0">
                <a:effectLst/>
              </a:rPr>
              <a:t>API</a:t>
            </a:r>
            <a:r>
              <a:rPr lang="fa-IR" dirty="0">
                <a:effectLst/>
              </a:rPr>
              <a:t>هایی با دسته‌بندی اطلاعات خاص و ساختن زیرگراف‌ها </a:t>
            </a:r>
            <a:r>
              <a:rPr lang="en-US" dirty="0" smtClean="0">
                <a:effectLst/>
              </a:rPr>
              <a:t>Sub-Graph) </a:t>
            </a:r>
            <a:r>
              <a:rPr lang="fa-IR" dirty="0" smtClean="0">
                <a:effectLst/>
              </a:rPr>
              <a:t>)برای </a:t>
            </a:r>
            <a:r>
              <a:rPr lang="fa-IR" dirty="0">
                <a:effectLst/>
              </a:rPr>
              <a:t>مقاصد خاص ایجاد کنند. زیرگراف در واقع همان نقش </a:t>
            </a:r>
            <a:r>
              <a:rPr lang="en-US" dirty="0">
                <a:effectLst/>
              </a:rPr>
              <a:t>API </a:t>
            </a:r>
            <a:r>
              <a:rPr lang="fa-IR" dirty="0">
                <a:effectLst/>
              </a:rPr>
              <a:t>را برای بلاک چین‌ها ایفا می‌کند و امکان دسترسی سریع به اطلاعات یک اپلیکیشن غیرمتمرکز با بلاک چین را برای کاربران قراهم می‌کند.</a:t>
            </a:r>
          </a:p>
          <a:p>
            <a:pPr algn="r" rtl="1"/>
            <a:r>
              <a:rPr lang="fa-IR" dirty="0">
                <a:effectLst/>
              </a:rPr>
              <a:t>به عنوان مثال فرض کنید شما می‌خواهد به اطلاعات </a:t>
            </a:r>
            <a:r>
              <a:rPr lang="fa-IR" dirty="0">
                <a:effectLst/>
                <a:hlinkClick r:id="rId3"/>
              </a:rPr>
              <a:t>صرافی یونی سواپ</a:t>
            </a:r>
            <a:r>
              <a:rPr lang="fa-IR" dirty="0">
                <a:effectLst/>
              </a:rPr>
              <a:t> در اپلیکیشن خود دسترسی داشته باشید. یک روش برای انجام این کار این است که با استفاده از کدنویسی و راه‌اندازی سرورها و پایگاه داده‌های متمرکز ابزار دسترسی به داده‌ها را برای خود ایجاد کنید. این کار انرژی و زمان زیادی از شما می‌گیرد و از طرفی چون ممکن است شما با اپلیکیشن‌های زیادی در ارتباط باشید انجام این کار برای همه آن‌ها مقدور نیست.</a:t>
            </a:r>
          </a:p>
          <a:p>
            <a:pPr algn="r" rtl="1"/>
            <a:endParaRPr lang="en-US" dirty="0"/>
          </a:p>
        </p:txBody>
      </p:sp>
    </p:spTree>
    <p:extLst>
      <p:ext uri="{BB962C8B-B14F-4D97-AF65-F5344CB8AC3E}">
        <p14:creationId xmlns:p14="http://schemas.microsoft.com/office/powerpoint/2010/main" val="183372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1215483"/>
            <a:ext cx="10355494" cy="4575717"/>
          </a:xfrm>
        </p:spPr>
        <p:txBody>
          <a:bodyPr>
            <a:normAutofit/>
          </a:bodyPr>
          <a:lstStyle/>
          <a:p>
            <a:pPr algn="r" rtl="1"/>
            <a:r>
              <a:rPr lang="fa-IR" dirty="0">
                <a:effectLst/>
              </a:rPr>
              <a:t>روش دیگر استفاده از زیر گراف‌ها است. در این حالت شما تنها کافی است به یک زیرگراف در سایت خود ارجاع دهید تا امکان جستجوی اطلاعات </a:t>
            </a:r>
            <a:r>
              <a:rPr lang="fa-IR" dirty="0">
                <a:effectLst/>
                <a:hlinkClick r:id="rId2"/>
              </a:rPr>
              <a:t>صرافی غیرمتمرکز</a:t>
            </a:r>
            <a:r>
              <a:rPr lang="fa-IR" dirty="0">
                <a:effectLst/>
              </a:rPr>
              <a:t> یونی سواپ برای کاربران فراهم شود. در واقع گراف یک لایه متن باز برای جمع‌آوری آسان اطلاعات و ارائه منظم آن به کاربران در شبکه اتریوم است. نماد توکن این </a:t>
            </a:r>
            <a:r>
              <a:rPr lang="fa-IR" dirty="0" smtClean="0">
                <a:effectLst/>
              </a:rPr>
              <a:t>پروژه</a:t>
            </a:r>
            <a:r>
              <a:rPr lang="en-US" dirty="0" smtClean="0">
                <a:effectLst/>
              </a:rPr>
              <a:t>&lt;&lt;GRT&gt;&gt; </a:t>
            </a:r>
            <a:r>
              <a:rPr lang="fa-IR" dirty="0">
                <a:effectLst/>
              </a:rPr>
              <a:t>است.</a:t>
            </a:r>
          </a:p>
          <a:p>
            <a:pPr algn="r" rtl="1"/>
            <a:r>
              <a:rPr lang="fa-IR" dirty="0">
                <a:effectLst/>
              </a:rPr>
              <a:t>ارز هوش مصنوعی گراف برای نمایه‌سازی و پرس و جو خودکار و قابل تایید از هوش مصنوعی استفاده می‌کند و به دنبال افزایش کارایی خود در پیش‌بینی پرس و جوها از این طریق است. توجه داشته باشید که در حال حاضر گراف نمایه‌سازی داده را برای 22 شبکه انجام می‌دهد که شامل بیش از 31 هزار زیر گراف است و هوش مصنوعی در مدیریت این اطلاعات به سیستم کمک می‌کند. با استفاده از </a:t>
            </a:r>
            <a:r>
              <a:rPr lang="fa-IR" dirty="0">
                <a:effectLst/>
                <a:hlinkClick r:id="rId3"/>
              </a:rPr>
              <a:t>صرافی ارز دیجیتال رابکس</a:t>
            </a:r>
            <a:r>
              <a:rPr lang="fa-IR" dirty="0">
                <a:effectLst/>
              </a:rPr>
              <a:t> می‌توانید توکن هوش مصنوعی گراف و بیش از 300 ارز دیجیتال دیگر را خریداری کنید.</a:t>
            </a:r>
          </a:p>
          <a:p>
            <a:pPr algn="r" rtl="1"/>
            <a:endParaRPr lang="en-US" dirty="0"/>
          </a:p>
        </p:txBody>
      </p:sp>
    </p:spTree>
    <p:extLst>
      <p:ext uri="{BB962C8B-B14F-4D97-AF65-F5344CB8AC3E}">
        <p14:creationId xmlns:p14="http://schemas.microsoft.com/office/powerpoint/2010/main" val="46766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b="1" dirty="0">
                <a:effectLst/>
              </a:rPr>
              <a:t>ارز دیجیتال هوش مصنوعی </a:t>
            </a:r>
            <a:r>
              <a:rPr lang="en-US" b="1" dirty="0" err="1">
                <a:effectLst/>
              </a:rPr>
              <a:t>SingularityNET</a:t>
            </a:r>
            <a:r>
              <a:rPr lang="en-US" b="1" dirty="0">
                <a:effectLst/>
              </a:rPr>
              <a:t/>
            </a:r>
            <a:br>
              <a:rPr lang="en-US" b="1" dirty="0">
                <a:effectLst/>
              </a:rPr>
            </a:br>
            <a:endParaRPr lang="en-US" dirty="0"/>
          </a:p>
        </p:txBody>
      </p:sp>
      <p:sp>
        <p:nvSpPr>
          <p:cNvPr id="3" name="Content Placeholder 2"/>
          <p:cNvSpPr>
            <a:spLocks noGrp="1"/>
          </p:cNvSpPr>
          <p:nvPr>
            <p:ph idx="1"/>
          </p:nvPr>
        </p:nvSpPr>
        <p:spPr>
          <a:xfrm>
            <a:off x="1141412" y="1828800"/>
            <a:ext cx="10562907" cy="4617719"/>
          </a:xfrm>
        </p:spPr>
        <p:txBody>
          <a:bodyPr>
            <a:normAutofit lnSpcReduction="10000"/>
          </a:bodyPr>
          <a:lstStyle/>
          <a:p>
            <a:pPr algn="r" rtl="1"/>
            <a:r>
              <a:rPr lang="fa-IR" dirty="0">
                <a:effectLst/>
              </a:rPr>
              <a:t>پروژه ارز دیجیتال هوش مصنوعی «سینگولاریتی نت» </a:t>
            </a:r>
            <a:r>
              <a:rPr lang="en-US" dirty="0" err="1" smtClean="0">
                <a:effectLst/>
              </a:rPr>
              <a:t>SingularityNET</a:t>
            </a:r>
            <a:r>
              <a:rPr lang="en-US" dirty="0">
                <a:effectLst/>
              </a:rPr>
              <a:t>) </a:t>
            </a:r>
            <a:r>
              <a:rPr lang="fa-IR" dirty="0" smtClean="0">
                <a:effectLst/>
              </a:rPr>
              <a:t>)یک </a:t>
            </a:r>
            <a:r>
              <a:rPr lang="fa-IR" dirty="0">
                <a:effectLst/>
              </a:rPr>
              <a:t>پلتفرم مبتنی بر </a:t>
            </a:r>
            <a:r>
              <a:rPr lang="fa-IR" dirty="0">
                <a:effectLst/>
                <a:hlinkClick r:id="rId2"/>
              </a:rPr>
              <a:t>دفتر کل توزیع شده</a:t>
            </a:r>
            <a:r>
              <a:rPr lang="fa-IR" dirty="0">
                <a:effectLst/>
              </a:rPr>
              <a:t> است که امکان ایجاد، به اشتراک گذاری و کسب درآمد از سرویس‌های هوش مصنوعی را برای کاربران فراهم می‌کند. در واقع سنگولاریتی نت یک بازار برای سرویس‌های هوش مصنوعی است که کاربران می‌توانند با استفاده از توکن آن «</a:t>
            </a:r>
            <a:r>
              <a:rPr lang="en-US" dirty="0">
                <a:effectLst/>
              </a:rPr>
              <a:t>AGIX» </a:t>
            </a:r>
            <a:r>
              <a:rPr lang="fa-IR" dirty="0">
                <a:effectLst/>
              </a:rPr>
              <a:t>به جستجو، تست و خرید سرویس‌های گسترده هوش مصنوعی بپردازند.</a:t>
            </a:r>
          </a:p>
          <a:p>
            <a:pPr algn="r" rtl="1"/>
            <a:r>
              <a:rPr lang="fa-IR" dirty="0">
                <a:effectLst/>
              </a:rPr>
              <a:t>سنگولاریتی نت یک فضای غیرمتمرکز برای توسعه‌دهندگان هوش مصنوعی است تا بتوانند از آن برای انتشار و فروش ابزارهای هوش مصنوعی خود استفاده کنند و به راحتی عملکرد آن‌ها را مورد ارزیابی قرار دهند. این پلتفرم در سال 2017 معرفی شد و در طی </a:t>
            </a:r>
            <a:r>
              <a:rPr lang="fa-IR" dirty="0">
                <a:effectLst/>
                <a:hlinkClick r:id="rId3"/>
              </a:rPr>
              <a:t>عرضه اولیه ارز دیجیتال</a:t>
            </a:r>
            <a:r>
              <a:rPr lang="fa-IR" dirty="0">
                <a:effectLst/>
              </a:rPr>
              <a:t> خود توانست در یک دقیقه 36 میلیون دلار جمع‌آوری کند.</a:t>
            </a:r>
          </a:p>
          <a:p>
            <a:pPr algn="r" rtl="1"/>
            <a:r>
              <a:rPr lang="fa-IR" dirty="0">
                <a:effectLst/>
              </a:rPr>
              <a:t>تیم سازنده ارز دیجیتال هوش مصنوعی سینگولاریتی نت پیشگان توسعه ربات هوش مصنوعی به نام «سوفیا» </a:t>
            </a:r>
            <a:r>
              <a:rPr lang="en-US" dirty="0" smtClean="0">
                <a:effectLst/>
              </a:rPr>
              <a:t>Sophia) </a:t>
            </a:r>
            <a:r>
              <a:rPr lang="fa-IR" dirty="0" smtClean="0">
                <a:effectLst/>
              </a:rPr>
              <a:t>)است </a:t>
            </a:r>
            <a:r>
              <a:rPr lang="fa-IR" dirty="0">
                <a:effectLst/>
              </a:rPr>
              <a:t>که به عنوان گویاترین ربات جهان توصیف می‌شود. یکی از اهداف توکن هوش مصنوعی سینگولاریتی نت این است که سوفیا بتواند زبان انسان را به طور کامل درک کند. این مهم با توسعه چهارچوب </a:t>
            </a:r>
            <a:r>
              <a:rPr lang="en-US" dirty="0" err="1" smtClean="0">
                <a:effectLst/>
              </a:rPr>
              <a:t>OpenCog</a:t>
            </a:r>
            <a:r>
              <a:rPr lang="en-US" dirty="0" smtClean="0">
                <a:effectLst/>
              </a:rPr>
              <a:t>&gt;&gt; </a:t>
            </a:r>
            <a:r>
              <a:rPr lang="fa-IR" dirty="0" smtClean="0">
                <a:effectLst/>
              </a:rPr>
              <a:t>&gt;&gt;به </a:t>
            </a:r>
            <a:r>
              <a:rPr lang="fa-IR" dirty="0">
                <a:effectLst/>
              </a:rPr>
              <a:t>عنوان هوش عمومی پیشرفته انجام می‌شود که هدف آن رسیدن به هوش مصنوعی در سطح انسان است.</a:t>
            </a:r>
          </a:p>
          <a:p>
            <a:pPr algn="r" rtl="1"/>
            <a:endParaRPr lang="en-US" dirty="0"/>
          </a:p>
        </p:txBody>
      </p:sp>
    </p:spTree>
    <p:extLst>
      <p:ext uri="{BB962C8B-B14F-4D97-AF65-F5344CB8AC3E}">
        <p14:creationId xmlns:p14="http://schemas.microsoft.com/office/powerpoint/2010/main" val="206791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702" y="754565"/>
            <a:ext cx="11361419" cy="5699759"/>
          </a:xfrm>
        </p:spPr>
        <p:txBody>
          <a:bodyPr>
            <a:normAutofit/>
          </a:bodyPr>
          <a:lstStyle/>
          <a:p>
            <a:pPr algn="r" rtl="1"/>
            <a:r>
              <a:rPr lang="fa-IR" dirty="0" smtClean="0">
                <a:effectLst/>
              </a:rPr>
              <a:t>یک </a:t>
            </a:r>
            <a:r>
              <a:rPr lang="fa-IR" dirty="0">
                <a:effectLst/>
              </a:rPr>
              <a:t>ویژگی مهم دیگر </a:t>
            </a:r>
            <a:r>
              <a:rPr lang="en-US" dirty="0" err="1">
                <a:effectLst/>
              </a:rPr>
              <a:t>SingularityNET</a:t>
            </a:r>
            <a:r>
              <a:rPr lang="en-US" dirty="0">
                <a:effectLst/>
              </a:rPr>
              <a:t> </a:t>
            </a:r>
            <a:r>
              <a:rPr lang="fa-IR" dirty="0">
                <a:effectLst/>
              </a:rPr>
              <a:t>این است که کسانی که به یک سرویس خاص هوش مصنوعی نیاز دارند می‌توانند از طریق پورتال درخواست هوش مصنوعی این پروژه </a:t>
            </a:r>
            <a:r>
              <a:rPr lang="en-US" dirty="0" smtClean="0">
                <a:effectLst/>
              </a:rPr>
              <a:t>RFAI&gt;&gt; </a:t>
            </a:r>
            <a:r>
              <a:rPr lang="fa-IR" dirty="0" smtClean="0">
                <a:effectLst/>
              </a:rPr>
              <a:t>ا</a:t>
            </a:r>
            <a:r>
              <a:rPr lang="en-US" dirty="0" smtClean="0">
                <a:effectLst/>
              </a:rPr>
              <a:t>&lt;&lt;</a:t>
            </a:r>
            <a:r>
              <a:rPr lang="fa-IR" dirty="0" smtClean="0">
                <a:effectLst/>
              </a:rPr>
              <a:t>ابزار </a:t>
            </a:r>
            <a:r>
              <a:rPr lang="fa-IR" dirty="0">
                <a:effectLst/>
              </a:rPr>
              <a:t>هوش مصنوعی جدیدی را از انجمن گسترده متخصصان هوش مصنوعی سفارش دهند. توسعه‌دهندگان نیز می‌توانند با پاسخ دادن به این درخواست‌ها توکن‌های </a:t>
            </a:r>
            <a:r>
              <a:rPr lang="en-US" dirty="0">
                <a:effectLst/>
              </a:rPr>
              <a:t>AGIX </a:t>
            </a:r>
            <a:r>
              <a:rPr lang="fa-IR" dirty="0">
                <a:effectLst/>
              </a:rPr>
              <a:t>به دست آورند.</a:t>
            </a:r>
          </a:p>
          <a:p>
            <a:pPr algn="r" rtl="1"/>
            <a:r>
              <a:rPr lang="fa-IR" dirty="0">
                <a:effectLst/>
              </a:rPr>
              <a:t>کاربرد توکن هوش مصنوعی </a:t>
            </a:r>
            <a:r>
              <a:rPr lang="en-US" dirty="0">
                <a:effectLst/>
              </a:rPr>
              <a:t>AGIX </a:t>
            </a:r>
            <a:r>
              <a:rPr lang="fa-IR" dirty="0">
                <a:effectLst/>
              </a:rPr>
              <a:t>نیز با توسعه اکوسیستم این پروژه تکامل پیدا کرده است. در اکتبر 2020 ویژگی پروپوزال بهبود سینگولاریتی نت </a:t>
            </a:r>
            <a:r>
              <a:rPr lang="en-US" dirty="0" smtClean="0">
                <a:effectLst/>
              </a:rPr>
              <a:t>SNEP</a:t>
            </a:r>
            <a:r>
              <a:rPr lang="en-US" dirty="0">
                <a:effectLst/>
              </a:rPr>
              <a:t>) </a:t>
            </a:r>
            <a:r>
              <a:rPr lang="fa-IR" dirty="0" smtClean="0">
                <a:effectLst/>
              </a:rPr>
              <a:t>)راه‌اندازی </a:t>
            </a:r>
            <a:r>
              <a:rPr lang="fa-IR" dirty="0">
                <a:effectLst/>
              </a:rPr>
              <a:t>شد که به دارندگان توکن </a:t>
            </a:r>
            <a:r>
              <a:rPr lang="en-US" dirty="0">
                <a:effectLst/>
              </a:rPr>
              <a:t>AGIX </a:t>
            </a:r>
            <a:r>
              <a:rPr lang="fa-IR" dirty="0">
                <a:effectLst/>
              </a:rPr>
              <a:t>امکان رای‌دهی به تغییرات در عملیات شبکه را فراهم می‌کند. علاوه بر این، امکان </a:t>
            </a:r>
            <a:r>
              <a:rPr lang="fa-IR" dirty="0">
                <a:effectLst/>
                <a:hlinkClick r:id="rId2"/>
              </a:rPr>
              <a:t>استیکینگ ارز دیجیتال</a:t>
            </a:r>
            <a:r>
              <a:rPr lang="fa-IR" dirty="0">
                <a:effectLst/>
              </a:rPr>
              <a:t> </a:t>
            </a:r>
            <a:r>
              <a:rPr lang="en-US" dirty="0">
                <a:effectLst/>
              </a:rPr>
              <a:t>AGIX </a:t>
            </a:r>
            <a:r>
              <a:rPr lang="fa-IR" dirty="0">
                <a:effectLst/>
              </a:rPr>
              <a:t>نیز در مارس 2020 به پروژه اضافه شد.</a:t>
            </a:r>
          </a:p>
          <a:p>
            <a:pPr algn="r" rtl="1"/>
            <a:r>
              <a:rPr lang="en-US" dirty="0" err="1">
                <a:effectLst/>
              </a:rPr>
              <a:t>SingularityNET</a:t>
            </a:r>
            <a:r>
              <a:rPr lang="en-US" dirty="0">
                <a:effectLst/>
              </a:rPr>
              <a:t> </a:t>
            </a:r>
            <a:r>
              <a:rPr lang="fa-IR" dirty="0">
                <a:effectLst/>
              </a:rPr>
              <a:t>با همکاری </a:t>
            </a:r>
            <a:r>
              <a:rPr lang="en-US" dirty="0">
                <a:effectLst/>
              </a:rPr>
              <a:t>Hanson Robotics </a:t>
            </a:r>
            <a:r>
              <a:rPr lang="fa-IR" dirty="0">
                <a:effectLst/>
              </a:rPr>
              <a:t>اخیراً یک سرمایه گذاری مشترک به نام </a:t>
            </a:r>
            <a:r>
              <a:rPr lang="en-US" dirty="0">
                <a:effectLst/>
              </a:rPr>
              <a:t>Awakening Health </a:t>
            </a:r>
            <a:r>
              <a:rPr lang="fa-IR" dirty="0">
                <a:effectLst/>
              </a:rPr>
              <a:t>منتشر کرده است. این پروژه محصولاتی را توسعه می‌دهد که از هوش مصنوعی برای اهداف مراقبت‌های بهداشتی استفاده می‌کنند. اولین محصول این پروژه یک دستیار انسان نما برای صنعت مراقبت‌های بهداشتی به نام </a:t>
            </a:r>
            <a:r>
              <a:rPr lang="en-US" dirty="0" smtClean="0">
                <a:effectLst/>
              </a:rPr>
              <a:t>Grace </a:t>
            </a:r>
            <a:r>
              <a:rPr lang="fa-IR" dirty="0" smtClean="0">
                <a:effectLst/>
              </a:rPr>
              <a:t> است</a:t>
            </a:r>
            <a:r>
              <a:rPr lang="fa-IR" dirty="0">
                <a:effectLst/>
              </a:rPr>
              <a:t>.</a:t>
            </a:r>
          </a:p>
        </p:txBody>
      </p:sp>
    </p:spTree>
    <p:extLst>
      <p:ext uri="{BB962C8B-B14F-4D97-AF65-F5344CB8AC3E}">
        <p14:creationId xmlns:p14="http://schemas.microsoft.com/office/powerpoint/2010/main" val="3421520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8864</TotalTime>
  <Words>1500</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Tahoma</vt:lpstr>
      <vt:lpstr>Mesh</vt:lpstr>
      <vt:lpstr>ارز دیجیتال هوش مصنوعی | معرفی 8 توکن هوش مصنوعی برتر 2023 </vt:lpstr>
      <vt:lpstr>PowerPoint Presentation</vt:lpstr>
      <vt:lpstr>منظور از ارزهای هوش مصنوعی چیست؟  </vt:lpstr>
      <vt:lpstr>PowerPoint Presentation</vt:lpstr>
      <vt:lpstr>PowerPoint Presentation</vt:lpstr>
      <vt:lpstr>توکن هوش مصنوعی Graph  </vt:lpstr>
      <vt:lpstr>PowerPoint Presentation</vt:lpstr>
      <vt:lpstr>ارز دیجیتال هوش مصنوعی SingularityNET </vt:lpstr>
      <vt:lpstr>PowerPoint Presentation</vt:lpstr>
      <vt:lpstr>رمز ارز هوش مصنوعی Fetch  </vt:lpstr>
      <vt:lpstr>ارز دیجیتال هوش مصنوعی Ocean Protocol </vt:lpstr>
      <vt:lpstr>PowerPoint Presentation</vt:lpstr>
      <vt:lpstr>توکن هوش مصنوعی iExec RL </vt:lpstr>
      <vt:lpstr>PowerPoint Presentation</vt:lpstr>
      <vt:lpstr>ارز دیجیتال هوش مصنوعی Phala Network </vt:lpstr>
      <vt:lpstr>ارز دیجیتال هوش مصنوعی Cortex </vt:lpstr>
      <vt:lpstr>PowerPoint Presentation</vt:lpstr>
      <vt:lpstr>رمز ارز هوش مصنوعی Numeraire </vt:lpstr>
      <vt:lpstr>PowerPoint Presentation</vt:lpstr>
      <vt:lpstr>جمع‌بندی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ارز دیجیتال هوش مصنوعی | معرفی 10 توکن هوش مصنوعی برتر 2023 </dc:title>
  <dc:creator>سامان ترک تبریزی</dc:creator>
  <cp:lastModifiedBy>سامان ترک تبریزی</cp:lastModifiedBy>
  <cp:revision>20</cp:revision>
  <dcterms:created xsi:type="dcterms:W3CDTF">2023-04-19T07:27:56Z</dcterms:created>
  <dcterms:modified xsi:type="dcterms:W3CDTF">2023-04-25T11:12:19Z</dcterms:modified>
</cp:coreProperties>
</file>