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1F57-EB84-D74C-CABC-866A60E4F1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C18B8-A965-B99E-249E-9ACC24960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4E3628-1E2F-3174-EBC0-FE1D2607C489}"/>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5" name="Footer Placeholder 4">
            <a:extLst>
              <a:ext uri="{FF2B5EF4-FFF2-40B4-BE49-F238E27FC236}">
                <a16:creationId xmlns:a16="http://schemas.microsoft.com/office/drawing/2014/main" id="{2658BF15-54DE-91E8-C5F2-0A13641FC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932CC-170B-C5E1-7355-0351BAAABB35}"/>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108791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046C-DB32-9CDD-68BD-F12B967639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0E6832-319A-BBAC-41B7-8F1EF105A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ADAD-FE23-806C-08DF-75CB31291891}"/>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5" name="Footer Placeholder 4">
            <a:extLst>
              <a:ext uri="{FF2B5EF4-FFF2-40B4-BE49-F238E27FC236}">
                <a16:creationId xmlns:a16="http://schemas.microsoft.com/office/drawing/2014/main" id="{0A2D10B1-013F-6357-0FEF-6B16BC27B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EA95C-EA17-1F8A-3C51-16F447C8BF4B}"/>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123202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91151D-CFAD-33C5-62AD-887675382C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1F2361-F6B9-CF7D-B9A7-31B03E835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E3D6-EE4B-FB86-26D0-BF70A7819B07}"/>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5" name="Footer Placeholder 4">
            <a:extLst>
              <a:ext uri="{FF2B5EF4-FFF2-40B4-BE49-F238E27FC236}">
                <a16:creationId xmlns:a16="http://schemas.microsoft.com/office/drawing/2014/main" id="{8AAA88AE-5C0E-0399-9EBE-69A45C0FD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889F1-2FCD-D991-CA64-5C3CF3C7C712}"/>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66073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0632-6A47-7CE0-4F8E-E9DA46A172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CB422-CF56-14BF-85B4-39F612F0C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D1BE6-F16D-94CA-B743-60C80D80C1C0}"/>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5" name="Footer Placeholder 4">
            <a:extLst>
              <a:ext uri="{FF2B5EF4-FFF2-40B4-BE49-F238E27FC236}">
                <a16:creationId xmlns:a16="http://schemas.microsoft.com/office/drawing/2014/main" id="{E93DFC5F-BE69-0099-5E29-4A9505EC6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879DF-CB49-3061-9233-0DA9692E2302}"/>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129344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67D5-824B-186C-28E9-47B70C004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73AE71-4B9D-A31A-4E8F-FA001C671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FAEA2-7E2E-973E-1A0E-383560BE0C85}"/>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5" name="Footer Placeholder 4">
            <a:extLst>
              <a:ext uri="{FF2B5EF4-FFF2-40B4-BE49-F238E27FC236}">
                <a16:creationId xmlns:a16="http://schemas.microsoft.com/office/drawing/2014/main" id="{B2CD7054-85F3-65EB-E75D-3B3AD03FC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B05D8-57DA-6367-DBE6-D759339C2F41}"/>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14624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05C3-1DB5-E483-7C3C-81595DBED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E68E6-A811-9AD3-A162-62C08E5F3D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30D9B-4BB2-8C00-7840-5E0121689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0B207-D020-2581-B1C8-FBAC94CE14CC}"/>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6" name="Footer Placeholder 5">
            <a:extLst>
              <a:ext uri="{FF2B5EF4-FFF2-40B4-BE49-F238E27FC236}">
                <a16:creationId xmlns:a16="http://schemas.microsoft.com/office/drawing/2014/main" id="{687737DC-59F8-538D-3931-D19FBB9EA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CCC88-4AF4-F0E8-7A8A-C3D5573F03E4}"/>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16402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66AB-1123-6BBD-B852-E6E49C82EE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9BD0DA-0D70-4FFA-EF3A-7A98165B1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E1ECE8-822A-7C86-C4B6-A09B7A8A90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CFFDD-8B6B-7723-6AFA-9E4A891B8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FB0B1-D626-F809-C2D9-2BFF17DBF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580279-B1E3-0DE7-A018-8B532D3FF765}"/>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8" name="Footer Placeholder 7">
            <a:extLst>
              <a:ext uri="{FF2B5EF4-FFF2-40B4-BE49-F238E27FC236}">
                <a16:creationId xmlns:a16="http://schemas.microsoft.com/office/drawing/2014/main" id="{1CF590F0-AE15-7951-B214-FAF116C1C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D4EC53-D2F5-5B73-797C-125893E13D3C}"/>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25404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3184-33EF-00B6-9ADB-9F98E293C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E17B0F-6527-F384-0C1F-0D2CF41341D2}"/>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4" name="Footer Placeholder 3">
            <a:extLst>
              <a:ext uri="{FF2B5EF4-FFF2-40B4-BE49-F238E27FC236}">
                <a16:creationId xmlns:a16="http://schemas.microsoft.com/office/drawing/2014/main" id="{51D0577D-6A0E-5634-E67F-11F28CC63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98C8B2-2536-3699-CEF2-C7ED6889B014}"/>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150851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9B79E-2180-5003-41F9-A7FA0252516C}"/>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3" name="Footer Placeholder 2">
            <a:extLst>
              <a:ext uri="{FF2B5EF4-FFF2-40B4-BE49-F238E27FC236}">
                <a16:creationId xmlns:a16="http://schemas.microsoft.com/office/drawing/2014/main" id="{879EA5D8-B65F-9F15-7FDD-26E71B544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C18387-DA27-4FBF-8CD4-6A396B791CF7}"/>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64842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8E10-4881-16D0-2406-4FE04F9FA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30DCD1-829A-CA4E-07CB-00A385B1B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86C310-56D0-6DD3-7713-8EAF6A4EA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89B55-B117-F73C-D3A5-1B5D5E04D181}"/>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6" name="Footer Placeholder 5">
            <a:extLst>
              <a:ext uri="{FF2B5EF4-FFF2-40B4-BE49-F238E27FC236}">
                <a16:creationId xmlns:a16="http://schemas.microsoft.com/office/drawing/2014/main" id="{A0E08541-A0A9-BFF8-CC0C-7F0A81199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2E9BF-8316-921C-8834-BDD03D76DF24}"/>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48754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5358-D0C6-FB38-A8F8-2D0A93ACF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C529E3-0AE7-DC50-5917-3A0B4B4BCD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9DEED6-5ECE-6259-56AD-25F40671E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01883-0560-0E9A-9369-04BB8C327113}"/>
              </a:ext>
            </a:extLst>
          </p:cNvPr>
          <p:cNvSpPr>
            <a:spLocks noGrp="1"/>
          </p:cNvSpPr>
          <p:nvPr>
            <p:ph type="dt" sz="half" idx="10"/>
          </p:nvPr>
        </p:nvSpPr>
        <p:spPr/>
        <p:txBody>
          <a:bodyPr/>
          <a:lstStyle/>
          <a:p>
            <a:fld id="{BEF7D432-6F1D-4F66-9813-8D890E8283F2}" type="datetimeFigureOut">
              <a:rPr lang="en-US" smtClean="0"/>
              <a:t>1/13/2024</a:t>
            </a:fld>
            <a:endParaRPr lang="en-US"/>
          </a:p>
        </p:txBody>
      </p:sp>
      <p:sp>
        <p:nvSpPr>
          <p:cNvPr id="6" name="Footer Placeholder 5">
            <a:extLst>
              <a:ext uri="{FF2B5EF4-FFF2-40B4-BE49-F238E27FC236}">
                <a16:creationId xmlns:a16="http://schemas.microsoft.com/office/drawing/2014/main" id="{F5C8A123-32C6-79A6-B33A-7494DEC93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76353-1219-21B8-9E76-1D4A8122892D}"/>
              </a:ext>
            </a:extLst>
          </p:cNvPr>
          <p:cNvSpPr>
            <a:spLocks noGrp="1"/>
          </p:cNvSpPr>
          <p:nvPr>
            <p:ph type="sldNum" sz="quarter" idx="12"/>
          </p:nvPr>
        </p:nvSpPr>
        <p:spPr/>
        <p:txBody>
          <a:bodyPr/>
          <a:lstStyle/>
          <a:p>
            <a:fld id="{B928BC64-4D7E-4222-B735-47D61AC095C5}" type="slidenum">
              <a:rPr lang="en-US" smtClean="0"/>
              <a:t>‹#›</a:t>
            </a:fld>
            <a:endParaRPr lang="en-US"/>
          </a:p>
        </p:txBody>
      </p:sp>
    </p:spTree>
    <p:extLst>
      <p:ext uri="{BB962C8B-B14F-4D97-AF65-F5344CB8AC3E}">
        <p14:creationId xmlns:p14="http://schemas.microsoft.com/office/powerpoint/2010/main" val="263847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A8B46-1EEC-B360-F169-3E84DE027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E9DA9-F4F9-DA71-3C1A-E65A98B45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86039-139D-BCBB-8F3E-EAEC725CE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7D432-6F1D-4F66-9813-8D890E8283F2}" type="datetimeFigureOut">
              <a:rPr lang="en-US" smtClean="0"/>
              <a:t>1/13/2024</a:t>
            </a:fld>
            <a:endParaRPr lang="en-US"/>
          </a:p>
        </p:txBody>
      </p:sp>
      <p:sp>
        <p:nvSpPr>
          <p:cNvPr id="5" name="Footer Placeholder 4">
            <a:extLst>
              <a:ext uri="{FF2B5EF4-FFF2-40B4-BE49-F238E27FC236}">
                <a16:creationId xmlns:a16="http://schemas.microsoft.com/office/drawing/2014/main" id="{75B13F2D-FCEB-ED20-FAE4-0933B3A94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35BE4E-C8EA-FBDA-B12E-88047B0E6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8BC64-4D7E-4222-B735-47D61AC095C5}" type="slidenum">
              <a:rPr lang="en-US" smtClean="0"/>
              <a:t>‹#›</a:t>
            </a:fld>
            <a:endParaRPr lang="en-US"/>
          </a:p>
        </p:txBody>
      </p:sp>
    </p:spTree>
    <p:extLst>
      <p:ext uri="{BB962C8B-B14F-4D97-AF65-F5344CB8AC3E}">
        <p14:creationId xmlns:p14="http://schemas.microsoft.com/office/powerpoint/2010/main" val="294990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url?sa=t&amp;source=web&amp;cd=&amp;cad=rja&amp;uact=8&amp;ved=2ahUKEwj01_XGvojzAhX7HDQIHcfMA14QFnoECE4QAQ&amp;url=https%3A%2F%2Fen.wikipedia.org%2Fwiki%2FConvolutional_neural_network&amp;usg=AOvVaw1gdvDrvPkfUFdloBdTzLf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0E27-83A6-08B1-94D7-897593DEA297}"/>
              </a:ext>
            </a:extLst>
          </p:cNvPr>
          <p:cNvSpPr>
            <a:spLocks noGrp="1"/>
          </p:cNvSpPr>
          <p:nvPr>
            <p:ph type="ctrTitle"/>
          </p:nvPr>
        </p:nvSpPr>
        <p:spPr/>
        <p:txBody>
          <a:bodyPr/>
          <a:lstStyle/>
          <a:p>
            <a:pPr rtl="1"/>
            <a:r>
              <a:rPr lang="fa-IR" dirty="0"/>
              <a:t>شبكه عصبي </a:t>
            </a:r>
            <a:r>
              <a:rPr lang="en-US" dirty="0" err="1"/>
              <a:t>cnn</a:t>
            </a:r>
            <a:endParaRPr lang="en-US" dirty="0"/>
          </a:p>
        </p:txBody>
      </p:sp>
      <p:sp>
        <p:nvSpPr>
          <p:cNvPr id="3" name="Subtitle 2">
            <a:extLst>
              <a:ext uri="{FF2B5EF4-FFF2-40B4-BE49-F238E27FC236}">
                <a16:creationId xmlns:a16="http://schemas.microsoft.com/office/drawing/2014/main" id="{2C3FC1E5-145E-5107-86D1-F43A94BBFC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362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0DB1-4850-E3A0-D737-67F0D0C9AA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3BD07-3163-A39E-C747-7F6E0557850D}"/>
              </a:ext>
            </a:extLst>
          </p:cNvPr>
          <p:cNvSpPr>
            <a:spLocks noGrp="1"/>
          </p:cNvSpPr>
          <p:nvPr>
            <p:ph idx="1"/>
          </p:nvPr>
        </p:nvSpPr>
        <p:spPr/>
        <p:txBody>
          <a:bodyPr>
            <a:normAutofit fontScale="92500" lnSpcReduction="20000"/>
          </a:bodyPr>
          <a:lstStyle/>
          <a:p>
            <a:pPr algn="r" rtl="1"/>
            <a:r>
              <a:rPr lang="fa-IR" b="1" i="0" dirty="0">
                <a:solidFill>
                  <a:srgbClr val="505050"/>
                </a:solidFill>
                <a:effectLst/>
                <a:latin typeface="IRANSans"/>
              </a:rPr>
              <a:t>شناسایی چهره</a:t>
            </a:r>
          </a:p>
          <a:p>
            <a:pPr algn="r" rtl="1"/>
            <a:r>
              <a:rPr lang="fa-IR" b="0" i="0" dirty="0">
                <a:solidFill>
                  <a:srgbClr val="616161"/>
                </a:solidFill>
                <a:effectLst/>
                <a:latin typeface="IRANSans"/>
              </a:rPr>
              <a:t>تشخیص چهره (</a:t>
            </a:r>
            <a:r>
              <a:rPr lang="en-US" b="0" i="0" dirty="0">
                <a:solidFill>
                  <a:srgbClr val="616161"/>
                </a:solidFill>
                <a:effectLst/>
                <a:latin typeface="IRANSans"/>
              </a:rPr>
              <a:t>Face Recognition) </a:t>
            </a:r>
            <a:r>
              <a:rPr lang="fa-IR" b="0" i="0" dirty="0">
                <a:solidFill>
                  <a:srgbClr val="616161"/>
                </a:solidFill>
                <a:effectLst/>
                <a:latin typeface="IRANSans"/>
              </a:rPr>
              <a:t>روشی است برای شناسایی یا تأیید هویت فرد با استفاده از چهره. از سیستم‌های تشخیص چهره می‌توان برای شناسایی افراد در عکس‌ها و فیلم‌های بلادرنگ  (</a:t>
            </a:r>
            <a:r>
              <a:rPr lang="en-US" b="0" i="0" dirty="0">
                <a:solidFill>
                  <a:srgbClr val="616161"/>
                </a:solidFill>
                <a:effectLst/>
                <a:latin typeface="IRANSans"/>
              </a:rPr>
              <a:t>Real-time)</a:t>
            </a:r>
            <a:r>
              <a:rPr lang="fa-IR" b="0" i="0" dirty="0">
                <a:solidFill>
                  <a:srgbClr val="616161"/>
                </a:solidFill>
                <a:effectLst/>
                <a:latin typeface="IRANSans"/>
              </a:rPr>
              <a:t>استفاده کرد.</a:t>
            </a:r>
          </a:p>
          <a:p>
            <a:pPr algn="r" rtl="1"/>
            <a:r>
              <a:rPr lang="fa-IR" b="0" i="0" dirty="0">
                <a:solidFill>
                  <a:srgbClr val="616161"/>
                </a:solidFill>
                <a:effectLst/>
                <a:latin typeface="IRANSans"/>
              </a:rPr>
              <a:t>احتمالاً همه‌ی ما با فناوری تشخیص چهره ازطریق </a:t>
            </a:r>
            <a:r>
              <a:rPr lang="en-US" b="0" i="0" dirty="0" err="1">
                <a:solidFill>
                  <a:srgbClr val="616161"/>
                </a:solidFill>
                <a:effectLst/>
                <a:latin typeface="IRANSans"/>
              </a:rPr>
              <a:t>FaceID</a:t>
            </a:r>
            <a:r>
              <a:rPr lang="en-US" b="0" i="0" dirty="0">
                <a:solidFill>
                  <a:srgbClr val="616161"/>
                </a:solidFill>
                <a:effectLst/>
                <a:latin typeface="IRANSans"/>
              </a:rPr>
              <a:t> </a:t>
            </a:r>
            <a:r>
              <a:rPr lang="fa-IR" b="0" i="0" dirty="0">
                <a:solidFill>
                  <a:srgbClr val="616161"/>
                </a:solidFill>
                <a:effectLst/>
                <a:latin typeface="IRANSans"/>
              </a:rPr>
              <a:t>که برای بازکردن قفل آیفون استفاده می شود آشنایی داریم (بااین‌حال این تنها یک کاربرد تشخیص چهره است). به‌طور معمول، تشخیص چهره به یک پایگاه داده‌ی عظیم عکس برای تعیین هویت فرد متکی نیست، بلکه به‌سادگی یک شخص را به‌عنوان تنها مالک دستگاه شناسایی می‌کند و تشخیص می دهد، درحالی‌که دسترسی به دیگران را محدود می‌کند.</a:t>
            </a:r>
          </a:p>
          <a:p>
            <a:pPr algn="r" rtl="1"/>
            <a:r>
              <a:rPr lang="fa-IR" b="0" i="0" dirty="0">
                <a:solidFill>
                  <a:srgbClr val="616161"/>
                </a:solidFill>
                <a:effectLst/>
                <a:latin typeface="IRANSans"/>
              </a:rPr>
              <a:t>علاوه بر بازکردن قفل تلفن‌همراه، سیستم تشخیص چهره می‌تواند چهره‌ی افرادی را که از جلوی دوربین‌های خاصی عبور کرده‌اند با تصاویر افرادی مطابقت دهد که در یک فهرست مشخص قرار دارد. این کاربرد، برای مثال، در تشخیص مجرمان، افراد گمشده و غیره کمک بزرگی محسوب می‌شود.</a:t>
            </a:r>
          </a:p>
          <a:p>
            <a:pPr algn="r" rtl="1"/>
            <a:endParaRPr lang="en-US" dirty="0"/>
          </a:p>
        </p:txBody>
      </p:sp>
    </p:spTree>
    <p:extLst>
      <p:ext uri="{BB962C8B-B14F-4D97-AF65-F5344CB8AC3E}">
        <p14:creationId xmlns:p14="http://schemas.microsoft.com/office/powerpoint/2010/main" val="244254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71B-37E5-339B-B41D-73FCA4D0A1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27FB59-5558-74CE-46DC-970195D6347B}"/>
              </a:ext>
            </a:extLst>
          </p:cNvPr>
          <p:cNvSpPr>
            <a:spLocks noGrp="1"/>
          </p:cNvSpPr>
          <p:nvPr>
            <p:ph idx="1"/>
          </p:nvPr>
        </p:nvSpPr>
        <p:spPr/>
        <p:txBody>
          <a:bodyPr>
            <a:normAutofit fontScale="92500" lnSpcReduction="10000"/>
          </a:bodyPr>
          <a:lstStyle/>
          <a:p>
            <a:pPr algn="r" rtl="1"/>
            <a:r>
              <a:rPr lang="fa-IR" b="1" i="0" dirty="0">
                <a:solidFill>
                  <a:srgbClr val="505050"/>
                </a:solidFill>
                <a:effectLst/>
                <a:latin typeface="IRANSans"/>
              </a:rPr>
              <a:t>شناسایی تصاویر پزشکی</a:t>
            </a:r>
          </a:p>
          <a:p>
            <a:pPr algn="r" rtl="1"/>
            <a:r>
              <a:rPr lang="fa-IR" b="0" i="0" dirty="0">
                <a:solidFill>
                  <a:srgbClr val="616161"/>
                </a:solidFill>
                <a:effectLst/>
                <a:latin typeface="IRANSans"/>
              </a:rPr>
              <a:t>از دیگر کاربردهای شبکه عصبی کانولوشنی (</a:t>
            </a:r>
            <a:r>
              <a:rPr lang="en-US" b="0" i="0" dirty="0">
                <a:solidFill>
                  <a:srgbClr val="616161"/>
                </a:solidFill>
                <a:effectLst/>
                <a:latin typeface="IRANSans"/>
              </a:rPr>
              <a:t>CNN) </a:t>
            </a:r>
            <a:r>
              <a:rPr lang="fa-IR" b="0" i="0" dirty="0">
                <a:solidFill>
                  <a:srgbClr val="616161"/>
                </a:solidFill>
                <a:effectLst/>
                <a:latin typeface="IRANSans"/>
              </a:rPr>
              <a:t>می‌توان به شناسایی تصاویر پزشکی (</a:t>
            </a:r>
            <a:r>
              <a:rPr lang="en-US" b="0" i="0" dirty="0">
                <a:solidFill>
                  <a:srgbClr val="616161"/>
                </a:solidFill>
                <a:effectLst/>
                <a:latin typeface="IRANSans"/>
              </a:rPr>
              <a:t>Medical Image Recognition) </a:t>
            </a:r>
            <a:r>
              <a:rPr lang="fa-IR" b="0" i="0" dirty="0">
                <a:solidFill>
                  <a:srgbClr val="616161"/>
                </a:solidFill>
                <a:effectLst/>
                <a:latin typeface="IRANSans"/>
              </a:rPr>
              <a:t>اشاره کرد. این مسئله یکی از مهم‌ترین مسائل در زمینه‌ی شناسایی تصاویر (</a:t>
            </a:r>
            <a:r>
              <a:rPr lang="en-US" b="0" i="0" dirty="0">
                <a:solidFill>
                  <a:srgbClr val="616161"/>
                </a:solidFill>
                <a:effectLst/>
                <a:latin typeface="IRANSans"/>
              </a:rPr>
              <a:t>Image Recognition) </a:t>
            </a:r>
            <a:r>
              <a:rPr lang="fa-IR" b="0" i="0" dirty="0">
                <a:solidFill>
                  <a:srgbClr val="616161"/>
                </a:solidFill>
                <a:effectLst/>
                <a:latin typeface="IRANSans"/>
              </a:rPr>
              <a:t>است و هدف آن طبقه‌بندی تصاویر پزشکی در دسته‌های مختلف برای کمک به پزشکان در تشخیص بیماری یا تحقیقات بیشتر است.</a:t>
            </a:r>
          </a:p>
          <a:p>
            <a:pPr algn="r" rtl="1"/>
            <a:r>
              <a:rPr lang="fa-IR" b="0" i="0" dirty="0">
                <a:solidFill>
                  <a:srgbClr val="616161"/>
                </a:solidFill>
                <a:effectLst/>
                <a:latin typeface="IRANSans"/>
              </a:rPr>
              <a:t>این موضوع اهمیت بسیار بالایی دارد؛ زیرا با سلامت افراد در ارتباط است؛ برای مثال، بسیاری از افراد هر سال در دنیا به سرطان پوست مبتلا می‌شوند. حال اگر این بیماری در مراحل اولیه تشخیص داده شود، جان بسیاری از مبتلایان نجات داده خواهد شد.</a:t>
            </a:r>
          </a:p>
          <a:p>
            <a:pPr algn="r" rtl="1"/>
            <a:r>
              <a:rPr lang="fa-IR" b="0" i="0" dirty="0">
                <a:solidFill>
                  <a:srgbClr val="616161"/>
                </a:solidFill>
                <a:effectLst/>
                <a:latin typeface="IRANSans"/>
              </a:rPr>
              <a:t>در گذشته پزشکان معمولاً از تجربه‌های حرفه‌ای خود برای استخراج ویژگی‌ها برای طبقه‌بندی تصاویر پزشکی در دسته‌های مختلف استفاده می‌کردند. این رفتار معمولاً کاری دشوار، کسل‌کننده و زمان‌بر است؛ بنابراین پیشرفت یادگیری عمیق و ظهور شبکه‌های عصبی مصنوعی، مانند شبکه کانولوشنی، به حوزه‌ی پزشکی کمک بزرگی کرده است.</a:t>
            </a:r>
          </a:p>
          <a:p>
            <a:pPr algn="r" rtl="1"/>
            <a:endParaRPr lang="en-US" dirty="0"/>
          </a:p>
        </p:txBody>
      </p:sp>
    </p:spTree>
    <p:extLst>
      <p:ext uri="{BB962C8B-B14F-4D97-AF65-F5344CB8AC3E}">
        <p14:creationId xmlns:p14="http://schemas.microsoft.com/office/powerpoint/2010/main" val="379835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FC48-4144-1C4A-7C73-0292023E4F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740F43-369E-DE5A-568E-5E34E7F92E5A}"/>
              </a:ext>
            </a:extLst>
          </p:cNvPr>
          <p:cNvSpPr>
            <a:spLocks noGrp="1"/>
          </p:cNvSpPr>
          <p:nvPr>
            <p:ph idx="1"/>
          </p:nvPr>
        </p:nvSpPr>
        <p:spPr/>
        <p:txBody>
          <a:bodyPr>
            <a:normAutofit fontScale="77500" lnSpcReduction="20000"/>
          </a:bodyPr>
          <a:lstStyle/>
          <a:p>
            <a:pPr algn="r" rtl="1"/>
            <a:r>
              <a:rPr lang="fa-IR" b="1" i="0" dirty="0">
                <a:solidFill>
                  <a:srgbClr val="505050"/>
                </a:solidFill>
                <a:effectLst/>
                <a:latin typeface="IRANSans"/>
              </a:rPr>
              <a:t>طبقه‌بندی متن</a:t>
            </a:r>
          </a:p>
          <a:p>
            <a:pPr algn="r" rtl="1"/>
            <a:r>
              <a:rPr lang="fa-IR" b="0" i="0" dirty="0">
                <a:solidFill>
                  <a:srgbClr val="616161"/>
                </a:solidFill>
                <a:effectLst/>
                <a:latin typeface="IRANSans"/>
              </a:rPr>
              <a:t>شبکه عصبی کانولوشنی (</a:t>
            </a:r>
            <a:r>
              <a:rPr lang="en-US" b="0" i="0" dirty="0">
                <a:solidFill>
                  <a:srgbClr val="616161"/>
                </a:solidFill>
                <a:effectLst/>
                <a:latin typeface="IRANSans"/>
              </a:rPr>
              <a:t>CNN) </a:t>
            </a:r>
            <a:r>
              <a:rPr lang="fa-IR" b="0" i="0" dirty="0">
                <a:solidFill>
                  <a:srgbClr val="616161"/>
                </a:solidFill>
                <a:effectLst/>
                <a:latin typeface="IRANSans"/>
              </a:rPr>
              <a:t>می‌تواند در حوزه‌ی طبقه‌بندی متن (</a:t>
            </a:r>
            <a:r>
              <a:rPr lang="en-US" b="0" i="0" dirty="0">
                <a:solidFill>
                  <a:srgbClr val="616161"/>
                </a:solidFill>
                <a:effectLst/>
                <a:latin typeface="IRANSans"/>
              </a:rPr>
              <a:t>Text Classification) </a:t>
            </a:r>
            <a:r>
              <a:rPr lang="fa-IR" b="0" i="0" dirty="0">
                <a:solidFill>
                  <a:srgbClr val="616161"/>
                </a:solidFill>
                <a:effectLst/>
                <a:latin typeface="IRANSans"/>
              </a:rPr>
              <a:t>نیز استفاده می‌شود. طبقه‌بندی متن شاخه‌ای از پردازش زبان طبیعی (</a:t>
            </a:r>
            <a:r>
              <a:rPr lang="en-US" b="0" i="0" dirty="0">
                <a:solidFill>
                  <a:srgbClr val="616161"/>
                </a:solidFill>
                <a:effectLst/>
                <a:latin typeface="IRANSans"/>
              </a:rPr>
              <a:t>NLP) </a:t>
            </a:r>
            <a:r>
              <a:rPr lang="fa-IR" b="0" i="0" dirty="0">
                <a:solidFill>
                  <a:srgbClr val="616161"/>
                </a:solidFill>
                <a:effectLst/>
                <a:latin typeface="IRANSans"/>
              </a:rPr>
              <a:t>محسوب می‌شود که فرایندی است که در آن متن در کلاس‌های مختلف طبقه‌بندی می‌شود. طبقه‌بندی متن در حال تبدیل‌شدن به بخشی مهم و اساسی در مشاغل است؛ زیرا امکان می‌دهد به‌راحتی از داده‌ها اطلاعات کسب کنیم و فرایندهای تجاری را به‌طور خودکار انجام دهیم.</a:t>
            </a:r>
          </a:p>
          <a:p>
            <a:pPr algn="r" rtl="1"/>
            <a:r>
              <a:rPr lang="fa-IR" b="0" i="0" dirty="0">
                <a:solidFill>
                  <a:srgbClr val="616161"/>
                </a:solidFill>
                <a:effectLst/>
                <a:latin typeface="IRANSans"/>
              </a:rPr>
              <a:t>برای مثال از میان صدها کاربرد طبقه‌بندی متن (</a:t>
            </a:r>
            <a:r>
              <a:rPr lang="en-US" b="0" i="0" dirty="0">
                <a:solidFill>
                  <a:srgbClr val="616161"/>
                </a:solidFill>
                <a:effectLst/>
                <a:latin typeface="IRANSans"/>
              </a:rPr>
              <a:t>Text Classification) </a:t>
            </a:r>
            <a:r>
              <a:rPr lang="fa-IR" b="0" i="0" dirty="0">
                <a:solidFill>
                  <a:srgbClr val="616161"/>
                </a:solidFill>
                <a:effectLst/>
                <a:latin typeface="IRANSans"/>
              </a:rPr>
              <a:t>می‌توان به این چند مورد اشاره کرد:</a:t>
            </a:r>
          </a:p>
          <a:p>
            <a:pPr algn="r" rtl="1">
              <a:buFont typeface="Arial" panose="020B0604020202020204" pitchFamily="34" charset="0"/>
              <a:buChar char="•"/>
            </a:pPr>
            <a:r>
              <a:rPr lang="fa-IR" b="0" i="0" dirty="0">
                <a:solidFill>
                  <a:srgbClr val="616161"/>
                </a:solidFill>
                <a:effectLst/>
                <a:latin typeface="IRANSans"/>
              </a:rPr>
              <a:t>تحلیل احساسات(</a:t>
            </a:r>
            <a:r>
              <a:rPr lang="en-US" b="0" i="0" dirty="0">
                <a:solidFill>
                  <a:srgbClr val="616161"/>
                </a:solidFill>
                <a:effectLst/>
                <a:latin typeface="IRANSans"/>
              </a:rPr>
              <a:t>Sentiment Analysis): </a:t>
            </a:r>
            <a:r>
              <a:rPr lang="fa-IR" b="0" i="0" dirty="0">
                <a:solidFill>
                  <a:srgbClr val="616161"/>
                </a:solidFill>
                <a:effectLst/>
                <a:latin typeface="IRANSans"/>
              </a:rPr>
              <a:t>تشخیص اینکه یک متن درمورد یک موضوع مشخص مثبت است یا منفی؛ برای مثال، می‌توان ازطریق نظرات مشتریان تشخیص داد که محصول ارائه‌شده بازخورد خوبی داشته یا نه.</a:t>
            </a:r>
          </a:p>
          <a:p>
            <a:pPr algn="r" rtl="1">
              <a:buFont typeface="Arial" panose="020B0604020202020204" pitchFamily="34" charset="0"/>
              <a:buChar char="•"/>
            </a:pPr>
            <a:r>
              <a:rPr lang="fa-IR" b="0" i="0" dirty="0">
                <a:solidFill>
                  <a:srgbClr val="616161"/>
                </a:solidFill>
                <a:effectLst/>
                <a:latin typeface="IRANSans"/>
              </a:rPr>
              <a:t>تشخیص موضوع (</a:t>
            </a:r>
            <a:r>
              <a:rPr lang="en-US" b="0" i="0" dirty="0">
                <a:solidFill>
                  <a:srgbClr val="616161"/>
                </a:solidFill>
                <a:effectLst/>
                <a:latin typeface="IRANSans"/>
              </a:rPr>
              <a:t>Topic Detection): </a:t>
            </a:r>
            <a:r>
              <a:rPr lang="fa-IR" b="0" i="0" dirty="0">
                <a:solidFill>
                  <a:srgbClr val="616161"/>
                </a:solidFill>
                <a:effectLst/>
                <a:latin typeface="IRANSans"/>
              </a:rPr>
              <a:t>همان‌طور که از اسمش مشخص است، به‌معنای شناسایی موضوع یک متن ارائه شده است؛ برای مثال، سیستم تشخیص می‌دهد نظر ثبت‌شده درمورد کدام محصول است یا درمورد کدام جنبه‌ی محصول صحبت می‌کند.</a:t>
            </a:r>
          </a:p>
          <a:p>
            <a:pPr algn="r" rtl="1">
              <a:buFont typeface="Arial" panose="020B0604020202020204" pitchFamily="34" charset="0"/>
              <a:buChar char="•"/>
            </a:pPr>
            <a:r>
              <a:rPr lang="fa-IR" b="0" i="0" dirty="0">
                <a:solidFill>
                  <a:srgbClr val="616161"/>
                </a:solidFill>
                <a:effectLst/>
                <a:latin typeface="IRANSans"/>
              </a:rPr>
              <a:t>تشخیص زبان (</a:t>
            </a:r>
            <a:r>
              <a:rPr lang="en-US" b="0" i="0" dirty="0">
                <a:solidFill>
                  <a:srgbClr val="616161"/>
                </a:solidFill>
                <a:effectLst/>
                <a:latin typeface="IRANSans"/>
              </a:rPr>
              <a:t>Language Detection): </a:t>
            </a:r>
            <a:r>
              <a:rPr lang="fa-IR" b="0" i="0" dirty="0">
                <a:solidFill>
                  <a:srgbClr val="616161"/>
                </a:solidFill>
                <a:effectLst/>
                <a:latin typeface="IRANSans"/>
              </a:rPr>
              <a:t>شناسایی زبان یک متن ارائه‌شده که احتمالاً همگی ما با آن آشنایی داریم؛ برای مثال، گوگل ترنسلیت (</a:t>
            </a:r>
            <a:r>
              <a:rPr lang="en-US" b="0" i="0" dirty="0">
                <a:solidFill>
                  <a:srgbClr val="616161"/>
                </a:solidFill>
                <a:effectLst/>
                <a:latin typeface="IRANSans"/>
              </a:rPr>
              <a:t>Google Translate) </a:t>
            </a:r>
            <a:r>
              <a:rPr lang="fa-IR" b="0" i="0" dirty="0">
                <a:solidFill>
                  <a:srgbClr val="616161"/>
                </a:solidFill>
                <a:effectLst/>
                <a:latin typeface="IRANSans"/>
              </a:rPr>
              <a:t>با واردکردن متن مدنظر به‌طور اتوماتیک زبان متن را تشخیص می‌دهد.</a:t>
            </a:r>
          </a:p>
          <a:p>
            <a:pPr algn="r" rtl="1"/>
            <a:endParaRPr lang="en-US" dirty="0"/>
          </a:p>
        </p:txBody>
      </p:sp>
    </p:spTree>
    <p:extLst>
      <p:ext uri="{BB962C8B-B14F-4D97-AF65-F5344CB8AC3E}">
        <p14:creationId xmlns:p14="http://schemas.microsoft.com/office/powerpoint/2010/main" val="365559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1EBC-E1C6-96FC-715F-48328C056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C166FA-FA49-E7E3-7A87-2646E6BD2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441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EE75-BE52-68A7-0640-8A0619183A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603695-409F-DC02-77EB-A87C7BF5552B}"/>
              </a:ext>
            </a:extLst>
          </p:cNvPr>
          <p:cNvSpPr>
            <a:spLocks noGrp="1"/>
          </p:cNvSpPr>
          <p:nvPr>
            <p:ph idx="1"/>
          </p:nvPr>
        </p:nvSpPr>
        <p:spPr/>
        <p:txBody>
          <a:bodyPr/>
          <a:lstStyle/>
          <a:p>
            <a:pPr algn="just" rtl="1"/>
            <a:r>
              <a:rPr lang="fa-IR" b="0" i="0" dirty="0">
                <a:solidFill>
                  <a:srgbClr val="616161"/>
                </a:solidFill>
                <a:effectLst/>
                <a:latin typeface="IRANSans"/>
              </a:rPr>
              <a:t>کاربردهای شبکه عصبی کانولوشنی (</a:t>
            </a:r>
            <a:r>
              <a:rPr lang="en-US" b="0" i="0" dirty="0">
                <a:solidFill>
                  <a:srgbClr val="616161"/>
                </a:solidFill>
                <a:effectLst/>
                <a:latin typeface="IRANSans"/>
              </a:rPr>
              <a:t>CNN) </a:t>
            </a:r>
            <a:r>
              <a:rPr lang="fa-IR" b="0" i="0" dirty="0">
                <a:solidFill>
                  <a:srgbClr val="616161"/>
                </a:solidFill>
                <a:effectLst/>
                <a:latin typeface="IRANSans"/>
              </a:rPr>
              <a:t>چیست؟ یکی از الگوریتم‌های یادگیری عمیق است که اغلب در مسائل شناسایی تصاویر استفاده می‌شود. البته شبکه عصبی کانولوشنی کاربردهای متنوعی دارد و علاوه بر عکس و ویدئو، در تحلیل انواع دیگر داده، مانند پردازش متن یا صدا، هم می‌توان از آن بهره برد. می‌توانیم این شبکه را یک شبکه عصبی مصنوعی در نظر بگیریم که می‌تواند الگوهایی را از داده ورودی تشخیص دهد و از آن‌ها برای شناسایی و طبقه‌بندی داده استفاده کند.</a:t>
            </a:r>
          </a:p>
          <a:p>
            <a:pPr algn="r" rtl="1"/>
            <a:br>
              <a:rPr lang="fa-IR" b="0" i="0" dirty="0">
                <a:solidFill>
                  <a:srgbClr val="D3D5D8"/>
                </a:solidFill>
                <a:effectLst/>
                <a:latin typeface="IRANSans"/>
              </a:rPr>
            </a:br>
            <a:endParaRPr lang="en-US" dirty="0"/>
          </a:p>
        </p:txBody>
      </p:sp>
    </p:spTree>
    <p:extLst>
      <p:ext uri="{BB962C8B-B14F-4D97-AF65-F5344CB8AC3E}">
        <p14:creationId xmlns:p14="http://schemas.microsoft.com/office/powerpoint/2010/main" val="138642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6EBC-FC8A-9095-3B1E-6C20C45938DD}"/>
              </a:ext>
            </a:extLst>
          </p:cNvPr>
          <p:cNvSpPr>
            <a:spLocks noGrp="1"/>
          </p:cNvSpPr>
          <p:nvPr>
            <p:ph type="title"/>
          </p:nvPr>
        </p:nvSpPr>
        <p:spPr/>
        <p:txBody>
          <a:bodyPr/>
          <a:lstStyle/>
          <a:p>
            <a:pPr algn="r"/>
            <a:endParaRPr lang="en-US"/>
          </a:p>
        </p:txBody>
      </p:sp>
      <p:sp>
        <p:nvSpPr>
          <p:cNvPr id="3" name="Content Placeholder 2">
            <a:extLst>
              <a:ext uri="{FF2B5EF4-FFF2-40B4-BE49-F238E27FC236}">
                <a16:creationId xmlns:a16="http://schemas.microsoft.com/office/drawing/2014/main" id="{B9CB05BA-8006-1868-EB91-0943DE78142C}"/>
              </a:ext>
            </a:extLst>
          </p:cNvPr>
          <p:cNvSpPr>
            <a:spLocks noGrp="1"/>
          </p:cNvSpPr>
          <p:nvPr>
            <p:ph idx="1"/>
          </p:nvPr>
        </p:nvSpPr>
        <p:spPr>
          <a:xfrm>
            <a:off x="838200" y="1411705"/>
            <a:ext cx="10515600" cy="4765258"/>
          </a:xfrm>
        </p:spPr>
        <p:txBody>
          <a:bodyPr>
            <a:normAutofit fontScale="62500" lnSpcReduction="20000"/>
          </a:bodyPr>
          <a:lstStyle/>
          <a:p>
            <a:pPr algn="r" rtl="1"/>
            <a:r>
              <a:rPr lang="fa-IR" b="1" i="0" dirty="0">
                <a:solidFill>
                  <a:srgbClr val="505050"/>
                </a:solidFill>
                <a:effectLst/>
                <a:latin typeface="IRANSans"/>
              </a:rPr>
              <a:t>نواع شبکه‌های عصبی</a:t>
            </a:r>
          </a:p>
          <a:p>
            <a:pPr algn="r" rtl="1"/>
            <a:r>
              <a:rPr lang="fa-IR" b="0" i="0" dirty="0">
                <a:solidFill>
                  <a:srgbClr val="616161"/>
                </a:solidFill>
                <a:effectLst/>
                <a:latin typeface="IRANSans"/>
              </a:rPr>
              <a:t>انواع مختلفی از شبکه‌های عصبی مصنوعی (</a:t>
            </a:r>
            <a:r>
              <a:rPr lang="en-US" b="0" i="0" dirty="0">
                <a:solidFill>
                  <a:srgbClr val="616161"/>
                </a:solidFill>
                <a:effectLst/>
                <a:latin typeface="IRANSans"/>
              </a:rPr>
              <a:t>ANN) </a:t>
            </a:r>
            <a:r>
              <a:rPr lang="fa-IR" b="0" i="0" dirty="0">
                <a:solidFill>
                  <a:srgbClr val="616161"/>
                </a:solidFill>
                <a:effectLst/>
                <a:latin typeface="IRANSans"/>
              </a:rPr>
              <a:t>وجود دارد که هر کدام دارای ویژگی‌ها و کاربردهای منحصر به فرد خود هستند.</a:t>
            </a:r>
          </a:p>
          <a:p>
            <a:pPr algn="r" rtl="1"/>
            <a:r>
              <a:rPr lang="fa-IR" b="0" i="0" dirty="0">
                <a:solidFill>
                  <a:srgbClr val="616161"/>
                </a:solidFill>
                <a:effectLst/>
                <a:latin typeface="IRANSans"/>
              </a:rPr>
              <a:t>در این‌جا قصد داریم به معرفی برخی از رایج‌ترین انواع این شبکه‌ها بپردازیم:</a:t>
            </a:r>
          </a:p>
          <a:p>
            <a:pPr algn="r" rtl="1"/>
            <a:r>
              <a:rPr lang="fa-IR" b="1" i="0" dirty="0">
                <a:solidFill>
                  <a:srgbClr val="616161"/>
                </a:solidFill>
                <a:effectLst/>
                <a:latin typeface="IRANSans"/>
              </a:rPr>
              <a:t>شبکه‌های عصبی پیشخور (</a:t>
            </a:r>
            <a:r>
              <a:rPr lang="en-US" b="1" i="0" dirty="0">
                <a:solidFill>
                  <a:srgbClr val="616161"/>
                </a:solidFill>
                <a:effectLst/>
                <a:latin typeface="IRANSans"/>
              </a:rPr>
              <a:t>FFNN)</a:t>
            </a:r>
            <a:r>
              <a:rPr lang="en-US" b="0" i="0" dirty="0">
                <a:solidFill>
                  <a:srgbClr val="616161"/>
                </a:solidFill>
                <a:effectLst/>
                <a:latin typeface="IRANSans"/>
              </a:rPr>
              <a:t>: </a:t>
            </a:r>
            <a:r>
              <a:rPr lang="fa-IR" b="0" i="0" dirty="0">
                <a:solidFill>
                  <a:srgbClr val="616161"/>
                </a:solidFill>
                <a:effectLst/>
                <a:latin typeface="IRANSans"/>
              </a:rPr>
              <a:t>این نوع شبکه‌ها ساده‌ترین نوع شبکه عصبی مصنوعی هستند که اطلاعات تنها در یک جهت، از گره‌های ورودی به گره‌های خروجی، جریان می‌یابند. آن‌ها برای کارهایی مانند طبقه‌بندی، رگرسیون و تشخیص الگو استفاده می‌شوند.</a:t>
            </a:r>
          </a:p>
          <a:p>
            <a:pPr algn="r" rtl="1"/>
            <a:r>
              <a:rPr lang="fa-IR" b="1" i="0" dirty="0">
                <a:solidFill>
                  <a:srgbClr val="616161"/>
                </a:solidFill>
                <a:effectLst/>
                <a:latin typeface="IRANSans"/>
              </a:rPr>
              <a:t>شبکه‌های عصبی کانولوشنی (</a:t>
            </a:r>
            <a:r>
              <a:rPr lang="en-US" b="1" i="0" dirty="0">
                <a:solidFill>
                  <a:srgbClr val="616161"/>
                </a:solidFill>
                <a:effectLst/>
                <a:latin typeface="IRANSans"/>
              </a:rPr>
              <a:t>CNN</a:t>
            </a:r>
            <a:r>
              <a:rPr lang="en-US" b="0" i="0" dirty="0">
                <a:solidFill>
                  <a:srgbClr val="616161"/>
                </a:solidFill>
                <a:effectLst/>
                <a:latin typeface="IRANSans"/>
              </a:rPr>
              <a:t>): </a:t>
            </a:r>
            <a:r>
              <a:rPr lang="fa-IR" b="0" i="0" dirty="0">
                <a:solidFill>
                  <a:srgbClr val="616161"/>
                </a:solidFill>
                <a:effectLst/>
                <a:latin typeface="IRANSans"/>
              </a:rPr>
              <a:t>این شبکه‌ها نوعی از شبکه‌های عصبی هستند که معمولاً برای کارهای تشخیص تصویر و ویدیو استفاده می‌شوند. آن‌ها از لایه‌های کانولوشن برای استخراج ویژگی‌ها از تصاویر استفاده می‌کنند و در کارهایی مانند تشخیص اشیا (</a:t>
            </a:r>
            <a:r>
              <a:rPr lang="en-US" b="0" i="0" dirty="0">
                <a:solidFill>
                  <a:srgbClr val="616161"/>
                </a:solidFill>
                <a:effectLst/>
                <a:latin typeface="IRANSans"/>
              </a:rPr>
              <a:t>Object Detection) </a:t>
            </a:r>
            <a:r>
              <a:rPr lang="fa-IR" b="0" i="0" dirty="0">
                <a:solidFill>
                  <a:srgbClr val="616161"/>
                </a:solidFill>
                <a:effectLst/>
                <a:latin typeface="IRANSans"/>
              </a:rPr>
              <a:t>و بخش‌بندی تصویر (</a:t>
            </a:r>
            <a:r>
              <a:rPr lang="en-US" b="0" i="0" dirty="0">
                <a:solidFill>
                  <a:srgbClr val="616161"/>
                </a:solidFill>
                <a:effectLst/>
                <a:latin typeface="IRANSans"/>
              </a:rPr>
              <a:t>Image Segmentation)  </a:t>
            </a:r>
            <a:r>
              <a:rPr lang="fa-IR" b="0" i="0" dirty="0">
                <a:solidFill>
                  <a:srgbClr val="616161"/>
                </a:solidFill>
                <a:effectLst/>
                <a:latin typeface="IRANSans"/>
              </a:rPr>
              <a:t>موفق بوده اند.</a:t>
            </a:r>
          </a:p>
          <a:p>
            <a:pPr algn="r" rtl="1"/>
            <a:r>
              <a:rPr lang="fa-IR" b="1" i="0" dirty="0">
                <a:solidFill>
                  <a:srgbClr val="616161"/>
                </a:solidFill>
                <a:effectLst/>
                <a:latin typeface="IRANSans"/>
              </a:rPr>
              <a:t>شبکه‌های عصبی بازگشتی (</a:t>
            </a:r>
            <a:r>
              <a:rPr lang="en-US" b="1" i="0" dirty="0">
                <a:solidFill>
                  <a:srgbClr val="616161"/>
                </a:solidFill>
                <a:effectLst/>
                <a:latin typeface="IRANSans"/>
              </a:rPr>
              <a:t>RNN)</a:t>
            </a:r>
            <a:r>
              <a:rPr lang="en-US" b="0" i="0" dirty="0">
                <a:solidFill>
                  <a:srgbClr val="616161"/>
                </a:solidFill>
                <a:effectLst/>
                <a:latin typeface="IRANSans"/>
              </a:rPr>
              <a:t>: </a:t>
            </a:r>
            <a:r>
              <a:rPr lang="fa-IR" b="0" i="0" dirty="0">
                <a:solidFill>
                  <a:srgbClr val="616161"/>
                </a:solidFill>
                <a:effectLst/>
                <a:latin typeface="IRANSans"/>
              </a:rPr>
              <a:t>این شبکه‌ها، شبکه‌های عصبی هستند که برای پردازش داده‌های متوالی مانند سری‌های زمانی یا زبان طبیعی طراحی شده‌اند. آن‌ها از حلقه‌های بازخورد استفاده می‌کنند تا به اطلاعات اجازه دهند در طول زمان باقی بماند و در کارهایی مانند تشخیص گفتار (</a:t>
            </a:r>
            <a:r>
              <a:rPr lang="en-US" b="0" i="0" dirty="0">
                <a:solidFill>
                  <a:srgbClr val="616161"/>
                </a:solidFill>
                <a:effectLst/>
                <a:latin typeface="IRANSans"/>
              </a:rPr>
              <a:t>Speech Recognition) </a:t>
            </a:r>
            <a:r>
              <a:rPr lang="fa-IR" b="0" i="0" dirty="0">
                <a:solidFill>
                  <a:srgbClr val="616161"/>
                </a:solidFill>
                <a:effectLst/>
                <a:latin typeface="IRANSans"/>
              </a:rPr>
              <a:t>و ترجمه زبان موفق بوده‌اند.</a:t>
            </a:r>
          </a:p>
          <a:p>
            <a:pPr algn="r" rtl="1"/>
            <a:r>
              <a:rPr lang="fa-IR" b="1" i="0" dirty="0">
                <a:solidFill>
                  <a:srgbClr val="616161"/>
                </a:solidFill>
                <a:effectLst/>
                <a:latin typeface="IRANSans"/>
              </a:rPr>
              <a:t>شبکه‌های عصبی رمزگذار خودکار (</a:t>
            </a:r>
            <a:r>
              <a:rPr lang="en-US" b="1" i="0" dirty="0">
                <a:solidFill>
                  <a:srgbClr val="616161"/>
                </a:solidFill>
                <a:effectLst/>
                <a:latin typeface="IRANSans"/>
              </a:rPr>
              <a:t>Autoencoder):</a:t>
            </a:r>
            <a:r>
              <a:rPr lang="en-US" b="0" i="0" dirty="0">
                <a:solidFill>
                  <a:srgbClr val="616161"/>
                </a:solidFill>
                <a:effectLst/>
                <a:latin typeface="IRANSans"/>
              </a:rPr>
              <a:t> </a:t>
            </a:r>
            <a:r>
              <a:rPr lang="fa-IR" b="0" i="0" dirty="0">
                <a:solidFill>
                  <a:srgbClr val="616161"/>
                </a:solidFill>
                <a:effectLst/>
                <a:latin typeface="IRANSans"/>
              </a:rPr>
              <a:t>این‌ها نوعی از شبکه‌های عصبی هستند که برای یادگیری بدون نظارت استفاده می‌شوند، جایی که داده‌های ورودی و خروجی یکسان هستند. رمزگذارهای خودکار معمولاً برای استخراج ویژگی، فشرده سازی تصویر و گفتار و تشخیص ناهنجاری استفاده می شوند.</a:t>
            </a:r>
          </a:p>
          <a:p>
            <a:pPr algn="r" rtl="1"/>
            <a:r>
              <a:rPr lang="fa-IR" b="1" i="0" dirty="0">
                <a:solidFill>
                  <a:srgbClr val="616161"/>
                </a:solidFill>
                <a:effectLst/>
                <a:latin typeface="IRANSans"/>
              </a:rPr>
              <a:t>شبکه‌های مولد متخاصم (</a:t>
            </a:r>
            <a:r>
              <a:rPr lang="en-US" b="1" i="0" dirty="0">
                <a:solidFill>
                  <a:srgbClr val="616161"/>
                </a:solidFill>
                <a:effectLst/>
                <a:latin typeface="IRANSans"/>
              </a:rPr>
              <a:t>GAN): </a:t>
            </a:r>
            <a:r>
              <a:rPr lang="fa-IR" b="0" i="0" dirty="0">
                <a:solidFill>
                  <a:srgbClr val="616161"/>
                </a:solidFill>
                <a:effectLst/>
                <a:latin typeface="IRANSans"/>
              </a:rPr>
              <a:t>این ها نوعی از شبکه‌های عصبی هستند که می‌توانند داده‌های جدیدی شبیه به داده‌های آموزشی تولید کنند. </a:t>
            </a:r>
            <a:r>
              <a:rPr lang="en-US" b="0" i="0" dirty="0">
                <a:solidFill>
                  <a:srgbClr val="616161"/>
                </a:solidFill>
                <a:effectLst/>
                <a:latin typeface="IRANSans"/>
              </a:rPr>
              <a:t>GAN</a:t>
            </a:r>
            <a:r>
              <a:rPr lang="fa-IR" b="0" i="0" dirty="0">
                <a:solidFill>
                  <a:srgbClr val="616161"/>
                </a:solidFill>
                <a:effectLst/>
                <a:latin typeface="IRANSans"/>
              </a:rPr>
              <a:t>ها معمولا در سنتز تصویر و ویدئو استفاده می شوند.</a:t>
            </a:r>
          </a:p>
          <a:p>
            <a:pPr algn="r" rtl="1"/>
            <a:r>
              <a:rPr lang="fa-IR" b="0" i="0" dirty="0">
                <a:solidFill>
                  <a:srgbClr val="616161"/>
                </a:solidFill>
                <a:effectLst/>
                <a:latin typeface="IRANSans"/>
              </a:rPr>
              <a:t>این ها تنها چند نمونه از انواع </a:t>
            </a:r>
            <a:r>
              <a:rPr lang="en-US" b="0" i="0" dirty="0">
                <a:solidFill>
                  <a:srgbClr val="616161"/>
                </a:solidFill>
                <a:effectLst/>
                <a:latin typeface="IRANSans"/>
              </a:rPr>
              <a:t>ANN</a:t>
            </a:r>
            <a:r>
              <a:rPr lang="fa-IR" b="0" i="0" dirty="0">
                <a:solidFill>
                  <a:srgbClr val="616161"/>
                </a:solidFill>
                <a:effectLst/>
                <a:latin typeface="IRANSans"/>
              </a:rPr>
              <a:t>هایی هستند که معمولاً مورد استفاده قرار می‌گیرند. انواع و اقسام بسیاری از </a:t>
            </a:r>
            <a:r>
              <a:rPr lang="en-US" b="0" i="0" dirty="0">
                <a:solidFill>
                  <a:srgbClr val="616161"/>
                </a:solidFill>
                <a:effectLst/>
                <a:latin typeface="IRANSans"/>
              </a:rPr>
              <a:t>ANN</a:t>
            </a:r>
            <a:r>
              <a:rPr lang="fa-IR" b="0" i="0" dirty="0">
                <a:solidFill>
                  <a:srgbClr val="616161"/>
                </a:solidFill>
                <a:effectLst/>
                <a:latin typeface="IRANSans"/>
              </a:rPr>
              <a:t>ها وجود دارد که هر کدام نقاط قوت و کاربردهای منحصر به فردی دارند.</a:t>
            </a:r>
          </a:p>
          <a:p>
            <a:pPr algn="r" rtl="1"/>
            <a:endParaRPr lang="en-US" dirty="0"/>
          </a:p>
        </p:txBody>
      </p:sp>
    </p:spTree>
    <p:extLst>
      <p:ext uri="{BB962C8B-B14F-4D97-AF65-F5344CB8AC3E}">
        <p14:creationId xmlns:p14="http://schemas.microsoft.com/office/powerpoint/2010/main" val="348410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EFA2-D001-2350-4B38-8C4F06899AB3}"/>
              </a:ext>
            </a:extLst>
          </p:cNvPr>
          <p:cNvSpPr>
            <a:spLocks noGrp="1"/>
          </p:cNvSpPr>
          <p:nvPr>
            <p:ph type="title"/>
          </p:nvPr>
        </p:nvSpPr>
        <p:spPr/>
        <p:txBody>
          <a:bodyPr>
            <a:normAutofit fontScale="90000"/>
          </a:bodyPr>
          <a:lstStyle/>
          <a:p>
            <a:pPr algn="ctr"/>
            <a:r>
              <a:rPr lang="fa-IR" b="1" i="0" dirty="0">
                <a:solidFill>
                  <a:srgbClr val="505050"/>
                </a:solidFill>
                <a:effectLst/>
                <a:latin typeface="IRANSans"/>
              </a:rPr>
              <a:t>شبکه عصبی کانولوشنی</a:t>
            </a:r>
            <a:br>
              <a:rPr lang="fa-IR" b="1" i="0" dirty="0">
                <a:solidFill>
                  <a:srgbClr val="505050"/>
                </a:solidFill>
                <a:effectLst/>
                <a:latin typeface="IRANSans"/>
              </a:rPr>
            </a:br>
            <a:br>
              <a:rPr lang="fa-IR" dirty="0"/>
            </a:br>
            <a:endParaRPr lang="en-US" dirty="0"/>
          </a:p>
        </p:txBody>
      </p:sp>
      <p:sp>
        <p:nvSpPr>
          <p:cNvPr id="3" name="Content Placeholder 2">
            <a:extLst>
              <a:ext uri="{FF2B5EF4-FFF2-40B4-BE49-F238E27FC236}">
                <a16:creationId xmlns:a16="http://schemas.microsoft.com/office/drawing/2014/main" id="{FCD2FE33-707B-9967-C712-4D3BC17814DB}"/>
              </a:ext>
            </a:extLst>
          </p:cNvPr>
          <p:cNvSpPr>
            <a:spLocks noGrp="1"/>
          </p:cNvSpPr>
          <p:nvPr>
            <p:ph idx="1"/>
          </p:nvPr>
        </p:nvSpPr>
        <p:spPr/>
        <p:txBody>
          <a:bodyPr/>
          <a:lstStyle/>
          <a:p>
            <a:pPr algn="just" rtl="1"/>
            <a:r>
              <a:rPr lang="fa-IR" b="0" i="0" dirty="0">
                <a:solidFill>
                  <a:srgbClr val="616161"/>
                </a:solidFill>
                <a:effectLst/>
                <a:latin typeface="IRANSans"/>
              </a:rPr>
              <a:t>از دهه‌ی ۱۹۵۰، اوایل ظهور هوش مصنوعی، دانشمندان در تلاش بوده‌اند تا کامپیوترهایی بسازند تا بتوانند داده‌های بصری را درک کنند. در طول زمان این حوزه که اکنون به بینایی ماشین (</a:t>
            </a:r>
            <a:r>
              <a:rPr lang="en-US" b="0" i="0" dirty="0">
                <a:solidFill>
                  <a:srgbClr val="616161"/>
                </a:solidFill>
                <a:effectLst/>
                <a:latin typeface="IRANSans"/>
              </a:rPr>
              <a:t>Computer Vision) </a:t>
            </a:r>
            <a:r>
              <a:rPr lang="fa-IR" b="0" i="0" dirty="0">
                <a:solidFill>
                  <a:srgbClr val="616161"/>
                </a:solidFill>
                <a:effectLst/>
                <a:latin typeface="IRANSans"/>
              </a:rPr>
              <a:t>معروف شده است پیشرفت‌های چشمگیری را شاهد بوده است. اگر در زمینه‌ی بینایی ماشین مطالعه کنیم، قطعاً می‌دانیم که شبکه عصبی کانولوشنی (</a:t>
            </a:r>
            <a:r>
              <a:rPr lang="en-US" b="0" i="0" u="none" strike="noStrike" dirty="0">
                <a:solidFill>
                  <a:srgbClr val="2B2B2B"/>
                </a:solidFill>
                <a:effectLst/>
                <a:latin typeface="IRANSans"/>
                <a:hlinkClick r:id="rId2"/>
              </a:rPr>
              <a:t>CNN</a:t>
            </a:r>
            <a:r>
              <a:rPr lang="en-US" b="0" i="0" dirty="0">
                <a:solidFill>
                  <a:srgbClr val="616161"/>
                </a:solidFill>
                <a:effectLst/>
                <a:latin typeface="IRANSans"/>
              </a:rPr>
              <a:t>) </a:t>
            </a:r>
            <a:r>
              <a:rPr lang="fa-IR" b="0" i="0" dirty="0">
                <a:solidFill>
                  <a:srgbClr val="616161"/>
                </a:solidFill>
                <a:effectLst/>
                <a:latin typeface="IRANSans"/>
              </a:rPr>
              <a:t>ازجمله مهم‌ترین شبکه‌های مصنوعی است که اغلب در حوزه‌ی بینایی ماشین استفاده می‌شود و عملکرد بسیار قابل‌قبولی را نیز دارد.</a:t>
            </a:r>
          </a:p>
          <a:p>
            <a:pPr algn="r" rtl="1"/>
            <a:br>
              <a:rPr lang="fa-IR" dirty="0"/>
            </a:br>
            <a:endParaRPr lang="en-US" dirty="0"/>
          </a:p>
        </p:txBody>
      </p:sp>
    </p:spTree>
    <p:extLst>
      <p:ext uri="{BB962C8B-B14F-4D97-AF65-F5344CB8AC3E}">
        <p14:creationId xmlns:p14="http://schemas.microsoft.com/office/powerpoint/2010/main" val="371871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4A0E-E284-C816-DCF9-B5C48DE5C6EC}"/>
              </a:ext>
            </a:extLst>
          </p:cNvPr>
          <p:cNvSpPr>
            <a:spLocks noGrp="1"/>
          </p:cNvSpPr>
          <p:nvPr>
            <p:ph type="title"/>
          </p:nvPr>
        </p:nvSpPr>
        <p:spPr/>
        <p:txBody>
          <a:bodyPr>
            <a:normAutofit fontScale="90000"/>
          </a:bodyPr>
          <a:lstStyle/>
          <a:p>
            <a:pPr algn="ctr" rtl="1"/>
            <a:r>
              <a:rPr lang="fa-IR" b="1" i="0" dirty="0">
                <a:solidFill>
                  <a:srgbClr val="505050"/>
                </a:solidFill>
                <a:effectLst/>
                <a:latin typeface="IRANSans"/>
              </a:rPr>
              <a:t>تاریخچه‌ی شبکه‌ی عصبی کانولوشنی (</a:t>
            </a:r>
            <a:r>
              <a:rPr lang="en-US" b="1" i="0" dirty="0">
                <a:solidFill>
                  <a:srgbClr val="505050"/>
                </a:solidFill>
                <a:effectLst/>
                <a:latin typeface="IRANSans"/>
              </a:rPr>
              <a:t>CNN)</a:t>
            </a:r>
            <a:br>
              <a:rPr lang="en-US" b="1" i="0" dirty="0">
                <a:solidFill>
                  <a:srgbClr val="505050"/>
                </a:solidFill>
                <a:effectLst/>
                <a:latin typeface="IRANSans"/>
              </a:rPr>
            </a:br>
            <a:br>
              <a:rPr lang="en-US" dirty="0"/>
            </a:br>
            <a:endParaRPr lang="en-US" dirty="0"/>
          </a:p>
        </p:txBody>
      </p:sp>
      <p:sp>
        <p:nvSpPr>
          <p:cNvPr id="3" name="Content Placeholder 2">
            <a:extLst>
              <a:ext uri="{FF2B5EF4-FFF2-40B4-BE49-F238E27FC236}">
                <a16:creationId xmlns:a16="http://schemas.microsoft.com/office/drawing/2014/main" id="{481F37F9-C14E-F550-8171-09F15C9132B3}"/>
              </a:ext>
            </a:extLst>
          </p:cNvPr>
          <p:cNvSpPr>
            <a:spLocks noGrp="1"/>
          </p:cNvSpPr>
          <p:nvPr>
            <p:ph idx="1"/>
          </p:nvPr>
        </p:nvSpPr>
        <p:spPr/>
        <p:txBody>
          <a:bodyPr>
            <a:normAutofit lnSpcReduction="10000"/>
          </a:bodyPr>
          <a:lstStyle/>
          <a:p>
            <a:pPr algn="just" rtl="1"/>
            <a:r>
              <a:rPr lang="fa-IR" b="0" i="0" dirty="0">
                <a:solidFill>
                  <a:srgbClr val="616161"/>
                </a:solidFill>
                <a:effectLst/>
                <a:latin typeface="IRANSans"/>
              </a:rPr>
              <a:t>شبکه‌ی عصبی کانولوشنی (</a:t>
            </a:r>
            <a:r>
              <a:rPr lang="en-US" b="0" i="0" dirty="0">
                <a:solidFill>
                  <a:srgbClr val="616161"/>
                </a:solidFill>
                <a:effectLst/>
                <a:latin typeface="IRANSans"/>
              </a:rPr>
              <a:t>CNN) </a:t>
            </a:r>
            <a:r>
              <a:rPr lang="fa-IR" b="0" i="0" dirty="0">
                <a:solidFill>
                  <a:srgbClr val="616161"/>
                </a:solidFill>
                <a:effectLst/>
                <a:latin typeface="IRANSans"/>
              </a:rPr>
              <a:t>را برای اولین بار در دهه‌ی ۱۹۸۰ </a:t>
            </a:r>
            <a:r>
              <a:rPr lang="en-US" b="0" i="0" dirty="0">
                <a:solidFill>
                  <a:srgbClr val="616161"/>
                </a:solidFill>
                <a:effectLst/>
                <a:latin typeface="IRANSans"/>
              </a:rPr>
              <a:t>Yann LeCun، </a:t>
            </a:r>
            <a:r>
              <a:rPr lang="fa-IR" b="0" i="0" dirty="0">
                <a:solidFill>
                  <a:srgbClr val="616161"/>
                </a:solidFill>
                <a:effectLst/>
                <a:latin typeface="IRANSans"/>
              </a:rPr>
              <a:t>محقق علوم کامپیوتر، معرفی کرد.</a:t>
            </a:r>
          </a:p>
          <a:p>
            <a:pPr algn="just" rtl="1"/>
            <a:br>
              <a:rPr lang="fa-IR" dirty="0"/>
            </a:br>
            <a:r>
              <a:rPr lang="fa-IR" b="0" i="0" dirty="0">
                <a:solidFill>
                  <a:srgbClr val="616161"/>
                </a:solidFill>
                <a:effectLst/>
                <a:latin typeface="IRANSans"/>
              </a:rPr>
              <a:t>اولین نسخه‌ی شبکه‌های کانولوشنی (</a:t>
            </a:r>
            <a:r>
              <a:rPr lang="en-US" b="0" i="0" dirty="0">
                <a:solidFill>
                  <a:srgbClr val="616161"/>
                </a:solidFill>
                <a:effectLst/>
                <a:latin typeface="IRANSans"/>
              </a:rPr>
              <a:t>CNNs) </a:t>
            </a:r>
            <a:r>
              <a:rPr lang="fa-IR" b="0" i="0" dirty="0">
                <a:solidFill>
                  <a:srgbClr val="616161"/>
                </a:solidFill>
                <a:effectLst/>
                <a:latin typeface="IRANSans"/>
              </a:rPr>
              <a:t>لی‌نت </a:t>
            </a:r>
            <a:r>
              <a:rPr lang="en-US" b="0" i="0" dirty="0" err="1">
                <a:solidFill>
                  <a:srgbClr val="616161"/>
                </a:solidFill>
                <a:effectLst/>
                <a:latin typeface="IRANSans"/>
              </a:rPr>
              <a:t>LeNet</a:t>
            </a:r>
            <a:r>
              <a:rPr lang="en-US" b="0" i="0" dirty="0">
                <a:solidFill>
                  <a:srgbClr val="616161"/>
                </a:solidFill>
                <a:effectLst/>
                <a:latin typeface="IRANSans"/>
              </a:rPr>
              <a:t> </a:t>
            </a:r>
            <a:r>
              <a:rPr lang="fa-IR" b="0" i="0" dirty="0">
                <a:solidFill>
                  <a:srgbClr val="616161"/>
                </a:solidFill>
                <a:effectLst/>
                <a:latin typeface="IRANSans"/>
              </a:rPr>
              <a:t>نام دارد. این شبکه‌ی عصبی توانایی شناسایی اعداد دست‌نویس را داشت. با اینکه لی‌نت نوآوری مهمی محسوب می‌شد، به‌دلیل مشکلاتش، سال‌ها در حاشیه باقی ماند. این مشکل ناتوانی‌اش برای کار با تصاویر با مقیاس‌ بزرگ بود. </a:t>
            </a:r>
            <a:r>
              <a:rPr lang="en-US" b="0" i="0" dirty="0">
                <a:solidFill>
                  <a:srgbClr val="616161"/>
                </a:solidFill>
                <a:effectLst/>
                <a:latin typeface="IRANSans"/>
              </a:rPr>
              <a:t>CNN</a:t>
            </a:r>
            <a:r>
              <a:rPr lang="fa-IR" b="0" i="0" dirty="0">
                <a:solidFill>
                  <a:srgbClr val="616161"/>
                </a:solidFill>
                <a:effectLst/>
                <a:latin typeface="IRANSans"/>
              </a:rPr>
              <a:t>ها برای اینکه در کار با تصاویر بزرگ کارایی خوبی داشته باشند به داده و منابع محاسباتی زیادی نیاز داشتند و در آن زمان این روش فقط در تصاویر با رزولوشن پایین اجرایی بود.</a:t>
            </a:r>
          </a:p>
          <a:p>
            <a:pPr algn="r" rtl="1"/>
            <a:br>
              <a:rPr lang="fa-IR" dirty="0"/>
            </a:br>
            <a:endParaRPr lang="en-US" dirty="0"/>
          </a:p>
        </p:txBody>
      </p:sp>
    </p:spTree>
    <p:extLst>
      <p:ext uri="{BB962C8B-B14F-4D97-AF65-F5344CB8AC3E}">
        <p14:creationId xmlns:p14="http://schemas.microsoft.com/office/powerpoint/2010/main" val="332387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7BB8-3C87-48A6-4844-2D74768740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7A9A9-6645-2723-4DD1-321BAB0B3728}"/>
              </a:ext>
            </a:extLst>
          </p:cNvPr>
          <p:cNvSpPr>
            <a:spLocks noGrp="1"/>
          </p:cNvSpPr>
          <p:nvPr>
            <p:ph idx="1"/>
          </p:nvPr>
        </p:nvSpPr>
        <p:spPr/>
        <p:txBody>
          <a:bodyPr/>
          <a:lstStyle/>
          <a:p>
            <a:pPr algn="just" rtl="1"/>
            <a:r>
              <a:rPr lang="fa-IR" b="0" i="0" dirty="0">
                <a:solidFill>
                  <a:srgbClr val="616161"/>
                </a:solidFill>
                <a:effectLst/>
                <a:latin typeface="IRANSans"/>
              </a:rPr>
              <a:t>در سال ۲۰۱۲، هنگامی‌که گروهی از محققان از دانشگاه تورنتو مدل هوش مصنوعی را توسعه دادند، بینایی ماشین با یک جهش بزرگ روبه‌رو شد که با اختلاف زیاد از بهترین الگوریتم های شناسایی تصاویر پیشی گرفت.</a:t>
            </a:r>
          </a:p>
          <a:p>
            <a:pPr algn="r" rtl="1"/>
            <a:br>
              <a:rPr lang="fa-IR" dirty="0"/>
            </a:br>
            <a:endParaRPr lang="en-US" dirty="0"/>
          </a:p>
        </p:txBody>
      </p:sp>
    </p:spTree>
    <p:extLst>
      <p:ext uri="{BB962C8B-B14F-4D97-AF65-F5344CB8AC3E}">
        <p14:creationId xmlns:p14="http://schemas.microsoft.com/office/powerpoint/2010/main" val="67566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C0D5-2CAA-4E93-4351-0476F473F8FA}"/>
              </a:ext>
            </a:extLst>
          </p:cNvPr>
          <p:cNvSpPr>
            <a:spLocks noGrp="1"/>
          </p:cNvSpPr>
          <p:nvPr>
            <p:ph type="title"/>
          </p:nvPr>
        </p:nvSpPr>
        <p:spPr/>
        <p:txBody>
          <a:bodyPr>
            <a:normAutofit fontScale="90000"/>
          </a:bodyPr>
          <a:lstStyle/>
          <a:p>
            <a:pPr algn="ctr"/>
            <a:r>
              <a:rPr lang="fa-IR" b="1" i="0" dirty="0">
                <a:solidFill>
                  <a:srgbClr val="505050"/>
                </a:solidFill>
                <a:effectLst/>
                <a:latin typeface="IRANSans"/>
              </a:rPr>
              <a:t>شبکه‌ی عصبی الکس‌نت</a:t>
            </a:r>
            <a:br>
              <a:rPr lang="fa-IR" b="1" i="0" dirty="0">
                <a:solidFill>
                  <a:srgbClr val="505050"/>
                </a:solidFill>
                <a:effectLst/>
                <a:latin typeface="IRANSans"/>
              </a:rPr>
            </a:br>
            <a:br>
              <a:rPr lang="fa-IR" dirty="0"/>
            </a:br>
            <a:endParaRPr lang="en-US" dirty="0"/>
          </a:p>
        </p:txBody>
      </p:sp>
      <p:sp>
        <p:nvSpPr>
          <p:cNvPr id="3" name="Content Placeholder 2">
            <a:extLst>
              <a:ext uri="{FF2B5EF4-FFF2-40B4-BE49-F238E27FC236}">
                <a16:creationId xmlns:a16="http://schemas.microsoft.com/office/drawing/2014/main" id="{668F138F-4D7B-1625-9489-161233C4FE63}"/>
              </a:ext>
            </a:extLst>
          </p:cNvPr>
          <p:cNvSpPr>
            <a:spLocks noGrp="1"/>
          </p:cNvSpPr>
          <p:nvPr>
            <p:ph idx="1"/>
          </p:nvPr>
        </p:nvSpPr>
        <p:spPr/>
        <p:txBody>
          <a:bodyPr/>
          <a:lstStyle/>
          <a:p>
            <a:pPr algn="just" rtl="1"/>
            <a:r>
              <a:rPr lang="fa-IR" b="0" i="0" dirty="0">
                <a:solidFill>
                  <a:srgbClr val="616161"/>
                </a:solidFill>
                <a:effectLst/>
                <a:latin typeface="IRANSans"/>
              </a:rPr>
              <a:t>این مدل هوش مصنوعی که الکس‌نت (</a:t>
            </a:r>
            <a:r>
              <a:rPr lang="en-US" b="0" i="0" dirty="0" err="1">
                <a:solidFill>
                  <a:srgbClr val="616161"/>
                </a:solidFill>
                <a:effectLst/>
                <a:latin typeface="IRANSans"/>
              </a:rPr>
              <a:t>AlexNet</a:t>
            </a:r>
            <a:r>
              <a:rPr lang="en-US" b="0" i="0" dirty="0">
                <a:solidFill>
                  <a:srgbClr val="616161"/>
                </a:solidFill>
                <a:effectLst/>
                <a:latin typeface="IRANSans"/>
              </a:rPr>
              <a:t>) </a:t>
            </a:r>
            <a:r>
              <a:rPr lang="fa-IR" b="0" i="0" dirty="0">
                <a:solidFill>
                  <a:srgbClr val="616161"/>
                </a:solidFill>
                <a:effectLst/>
                <a:latin typeface="IRANSans"/>
              </a:rPr>
              <a:t>نام دارد (به‌نام خالق اصلی آن، </a:t>
            </a:r>
            <a:r>
              <a:rPr lang="en-US" b="0" i="0" dirty="0">
                <a:solidFill>
                  <a:srgbClr val="616161"/>
                </a:solidFill>
                <a:effectLst/>
                <a:latin typeface="IRANSans"/>
              </a:rPr>
              <a:t>Alex </a:t>
            </a:r>
            <a:r>
              <a:rPr lang="en-US" b="0" i="0" dirty="0" err="1">
                <a:solidFill>
                  <a:srgbClr val="616161"/>
                </a:solidFill>
                <a:effectLst/>
                <a:latin typeface="IRANSans"/>
              </a:rPr>
              <a:t>Krizhevsky</a:t>
            </a:r>
            <a:r>
              <a:rPr lang="en-US" b="0" i="0" dirty="0">
                <a:solidFill>
                  <a:srgbClr val="616161"/>
                </a:solidFill>
                <a:effectLst/>
                <a:latin typeface="IRANSans"/>
              </a:rPr>
              <a:t>) </a:t>
            </a:r>
            <a:r>
              <a:rPr lang="fa-IR" b="0" i="0" dirty="0">
                <a:solidFill>
                  <a:srgbClr val="616161"/>
                </a:solidFill>
                <a:effectLst/>
                <a:latin typeface="IRANSans"/>
              </a:rPr>
              <a:t>با دقت شگفت‌انگیز ۸۵ درصدی در مسابقه‌ی بینایی ماشین </a:t>
            </a:r>
            <a:r>
              <a:rPr lang="en-US" b="0" i="0" dirty="0">
                <a:solidFill>
                  <a:srgbClr val="616161"/>
                </a:solidFill>
                <a:effectLst/>
                <a:latin typeface="IRANSans"/>
              </a:rPr>
              <a:t>ImageNet </a:t>
            </a:r>
            <a:r>
              <a:rPr lang="fa-IR" b="0" i="0" dirty="0">
                <a:solidFill>
                  <a:srgbClr val="616161"/>
                </a:solidFill>
                <a:effectLst/>
                <a:latin typeface="IRANSans"/>
              </a:rPr>
              <a:t>۲۰۱۲ برنده شد. رتبه‌ی دوم در این رقابت دقت ۷۴ درصد را کسب کرد. الکس‌نت ((</a:t>
            </a:r>
            <a:r>
              <a:rPr lang="en-US" b="0" i="0" dirty="0" err="1">
                <a:solidFill>
                  <a:srgbClr val="616161"/>
                </a:solidFill>
                <a:effectLst/>
                <a:latin typeface="IRANSans"/>
              </a:rPr>
              <a:t>AlexNet</a:t>
            </a:r>
            <a:r>
              <a:rPr lang="en-US" b="0" i="0" dirty="0">
                <a:solidFill>
                  <a:srgbClr val="616161"/>
                </a:solidFill>
                <a:effectLst/>
                <a:latin typeface="IRANSans"/>
              </a:rPr>
              <a:t> </a:t>
            </a:r>
            <a:r>
              <a:rPr lang="fa-IR" b="0" i="0" dirty="0">
                <a:solidFill>
                  <a:srgbClr val="616161"/>
                </a:solidFill>
                <a:effectLst/>
                <a:latin typeface="IRANSans"/>
              </a:rPr>
              <a:t>نوعی شبکه عصبی کانولوشن است که در سال ۲۰۱۲ نشان داد شاید زمان بازبینی یادگیری عمیق (</a:t>
            </a:r>
            <a:r>
              <a:rPr lang="en-US" b="0" i="0" dirty="0">
                <a:solidFill>
                  <a:srgbClr val="616161"/>
                </a:solidFill>
                <a:effectLst/>
                <a:latin typeface="IRANSans"/>
              </a:rPr>
              <a:t>Deep Learning) </a:t>
            </a:r>
            <a:r>
              <a:rPr lang="fa-IR" b="0" i="0" dirty="0">
                <a:solidFill>
                  <a:srgbClr val="616161"/>
                </a:solidFill>
                <a:effectLst/>
                <a:latin typeface="IRANSans"/>
              </a:rPr>
              <a:t>فرا رسیده است.</a:t>
            </a:r>
          </a:p>
          <a:p>
            <a:pPr algn="r" rtl="1"/>
            <a:br>
              <a:rPr lang="fa-IR" dirty="0"/>
            </a:br>
            <a:endParaRPr lang="en-US" dirty="0"/>
          </a:p>
        </p:txBody>
      </p:sp>
    </p:spTree>
    <p:extLst>
      <p:ext uri="{BB962C8B-B14F-4D97-AF65-F5344CB8AC3E}">
        <p14:creationId xmlns:p14="http://schemas.microsoft.com/office/powerpoint/2010/main" val="385883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CBA9-2666-AD2B-232E-E45DF8F81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E0284E-FDD0-AACB-8AC4-A488C81B264F}"/>
              </a:ext>
            </a:extLst>
          </p:cNvPr>
          <p:cNvSpPr>
            <a:spLocks noGrp="1"/>
          </p:cNvSpPr>
          <p:nvPr>
            <p:ph idx="1"/>
          </p:nvPr>
        </p:nvSpPr>
        <p:spPr/>
        <p:txBody>
          <a:bodyPr/>
          <a:lstStyle/>
          <a:p>
            <a:pPr algn="just" rtl="1"/>
            <a:r>
              <a:rPr lang="fa-IR" b="0" i="0" dirty="0">
                <a:solidFill>
                  <a:srgbClr val="616161"/>
                </a:solidFill>
                <a:effectLst/>
                <a:latin typeface="IRANSans"/>
              </a:rPr>
              <a:t>درواقع دردسترس‌بودن مجموعه‌های زیادی از داده‌ها، یعنی مجموعه‌داده‌ی </a:t>
            </a:r>
            <a:r>
              <a:rPr lang="en-US" b="0" i="0" dirty="0">
                <a:solidFill>
                  <a:srgbClr val="616161"/>
                </a:solidFill>
                <a:effectLst/>
                <a:latin typeface="IRANSans"/>
              </a:rPr>
              <a:t>ImageNet، </a:t>
            </a:r>
            <a:r>
              <a:rPr lang="fa-IR" b="0" i="0" dirty="0">
                <a:solidFill>
                  <a:srgbClr val="616161"/>
                </a:solidFill>
                <a:effectLst/>
                <a:latin typeface="IRANSans"/>
              </a:rPr>
              <a:t>با میلیون‌ها تصویر دارای برچسب و همین‌طور منابع محاسباتی گسترده، محققان را قادر به ایجاد </a:t>
            </a:r>
            <a:r>
              <a:rPr lang="en-US" b="0" i="0" dirty="0">
                <a:solidFill>
                  <a:srgbClr val="616161"/>
                </a:solidFill>
                <a:effectLst/>
                <a:latin typeface="IRANSans"/>
              </a:rPr>
              <a:t>CNN</a:t>
            </a:r>
            <a:r>
              <a:rPr lang="fa-IR" b="0" i="0" dirty="0">
                <a:solidFill>
                  <a:srgbClr val="616161"/>
                </a:solidFill>
                <a:effectLst/>
                <a:latin typeface="IRANSans"/>
              </a:rPr>
              <a:t>های پیچیده‌ای کرد که می‌توانستند کارهای بینایی ماشین را انجام دهند که قبل  از آن غیرممکن بود. بعد از الکس‌نت نیز شبکه‌های کانولوشنی دیگری، ازجمله </a:t>
            </a:r>
            <a:r>
              <a:rPr lang="en-US" b="0" i="0" dirty="0" err="1">
                <a:solidFill>
                  <a:srgbClr val="616161"/>
                </a:solidFill>
                <a:effectLst/>
                <a:latin typeface="IRANSans"/>
              </a:rPr>
              <a:t>GoogleNet</a:t>
            </a:r>
            <a:r>
              <a:rPr lang="en-US" b="0" i="0" dirty="0">
                <a:solidFill>
                  <a:srgbClr val="616161"/>
                </a:solidFill>
                <a:effectLst/>
                <a:latin typeface="IRANSans"/>
              </a:rPr>
              <a:t>، </a:t>
            </a:r>
            <a:r>
              <a:rPr lang="en-US" b="0" i="0" dirty="0" err="1">
                <a:solidFill>
                  <a:srgbClr val="616161"/>
                </a:solidFill>
                <a:effectLst/>
                <a:latin typeface="IRANSans"/>
              </a:rPr>
              <a:t>ZFNet</a:t>
            </a:r>
            <a:r>
              <a:rPr lang="en-US" b="0" i="0" dirty="0">
                <a:solidFill>
                  <a:srgbClr val="616161"/>
                </a:solidFill>
                <a:effectLst/>
                <a:latin typeface="IRANSans"/>
              </a:rPr>
              <a:t>، </a:t>
            </a:r>
            <a:r>
              <a:rPr lang="en-US" b="0" i="0" dirty="0" err="1">
                <a:solidFill>
                  <a:srgbClr val="616161"/>
                </a:solidFill>
                <a:effectLst/>
                <a:latin typeface="IRANSans"/>
              </a:rPr>
              <a:t>VGGNet</a:t>
            </a:r>
            <a:r>
              <a:rPr lang="en-US" b="0" i="0" dirty="0">
                <a:solidFill>
                  <a:srgbClr val="616161"/>
                </a:solidFill>
                <a:effectLst/>
                <a:latin typeface="IRANSans"/>
              </a:rPr>
              <a:t> </a:t>
            </a:r>
            <a:r>
              <a:rPr lang="fa-IR" b="0" i="0" dirty="0">
                <a:solidFill>
                  <a:srgbClr val="616161"/>
                </a:solidFill>
                <a:effectLst/>
                <a:latin typeface="IRANSans"/>
              </a:rPr>
              <a:t>و  </a:t>
            </a:r>
            <a:r>
              <a:rPr lang="en-US" b="0" i="0" dirty="0" err="1">
                <a:solidFill>
                  <a:srgbClr val="616161"/>
                </a:solidFill>
                <a:effectLst/>
                <a:latin typeface="IRANSans"/>
              </a:rPr>
              <a:t>ResNet</a:t>
            </a:r>
            <a:r>
              <a:rPr lang="en-US" b="0" i="0" dirty="0">
                <a:solidFill>
                  <a:srgbClr val="616161"/>
                </a:solidFill>
                <a:effectLst/>
                <a:latin typeface="IRANSans"/>
              </a:rPr>
              <a:t>، </a:t>
            </a:r>
            <a:r>
              <a:rPr lang="fa-IR" b="0" i="0" dirty="0">
                <a:solidFill>
                  <a:srgbClr val="616161"/>
                </a:solidFill>
                <a:effectLst/>
                <a:latin typeface="IRANSans"/>
              </a:rPr>
              <a:t>معرفی شدند.</a:t>
            </a:r>
          </a:p>
          <a:p>
            <a:pPr algn="r" rtl="1"/>
            <a:br>
              <a:rPr lang="fa-IR" dirty="0"/>
            </a:br>
            <a:endParaRPr lang="en-US" dirty="0"/>
          </a:p>
        </p:txBody>
      </p:sp>
    </p:spTree>
    <p:extLst>
      <p:ext uri="{BB962C8B-B14F-4D97-AF65-F5344CB8AC3E}">
        <p14:creationId xmlns:p14="http://schemas.microsoft.com/office/powerpoint/2010/main" val="35792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477B-9699-B490-B580-1148F6EA450D}"/>
              </a:ext>
            </a:extLst>
          </p:cNvPr>
          <p:cNvSpPr>
            <a:spLocks noGrp="1"/>
          </p:cNvSpPr>
          <p:nvPr>
            <p:ph type="title"/>
          </p:nvPr>
        </p:nvSpPr>
        <p:spPr/>
        <p:txBody>
          <a:bodyPr>
            <a:normAutofit fontScale="90000"/>
          </a:bodyPr>
          <a:lstStyle/>
          <a:p>
            <a:pPr algn="ctr" rtl="1"/>
            <a:r>
              <a:rPr lang="fa-IR" b="1" i="0" dirty="0">
                <a:solidFill>
                  <a:srgbClr val="505050"/>
                </a:solidFill>
                <a:effectLst/>
                <a:latin typeface="IRANSans"/>
              </a:rPr>
              <a:t>کاربردهای شبکه عصبی کانولوشنی (</a:t>
            </a:r>
            <a:r>
              <a:rPr lang="en-US" b="1" i="0" dirty="0">
                <a:solidFill>
                  <a:srgbClr val="505050"/>
                </a:solidFill>
                <a:effectLst/>
                <a:latin typeface="IRANSans"/>
              </a:rPr>
              <a:t>CNN)</a:t>
            </a:r>
            <a:br>
              <a:rPr lang="en-US" b="1" i="0" dirty="0">
                <a:solidFill>
                  <a:srgbClr val="505050"/>
                </a:solidFill>
                <a:effectLst/>
                <a:latin typeface="IRANSans"/>
              </a:rPr>
            </a:br>
            <a:br>
              <a:rPr lang="en-US" dirty="0"/>
            </a:br>
            <a:endParaRPr lang="en-US" dirty="0"/>
          </a:p>
        </p:txBody>
      </p:sp>
      <p:sp>
        <p:nvSpPr>
          <p:cNvPr id="3" name="Content Placeholder 2">
            <a:extLst>
              <a:ext uri="{FF2B5EF4-FFF2-40B4-BE49-F238E27FC236}">
                <a16:creationId xmlns:a16="http://schemas.microsoft.com/office/drawing/2014/main" id="{37F33E3E-4E50-900C-7B75-BFDA08DB14A8}"/>
              </a:ext>
            </a:extLst>
          </p:cNvPr>
          <p:cNvSpPr>
            <a:spLocks noGrp="1"/>
          </p:cNvSpPr>
          <p:nvPr>
            <p:ph idx="1"/>
          </p:nvPr>
        </p:nvSpPr>
        <p:spPr/>
        <p:txBody>
          <a:bodyPr/>
          <a:lstStyle/>
          <a:p>
            <a:pPr algn="r" rtl="1"/>
            <a:r>
              <a:rPr lang="fa-IR" b="1" i="0" dirty="0">
                <a:solidFill>
                  <a:srgbClr val="505050"/>
                </a:solidFill>
                <a:effectLst/>
                <a:latin typeface="IRANSans"/>
              </a:rPr>
              <a:t>شناسایی گفتار</a:t>
            </a:r>
          </a:p>
          <a:p>
            <a:pPr algn="r" rtl="1"/>
            <a:r>
              <a:rPr lang="fa-IR" b="0" i="0" dirty="0">
                <a:solidFill>
                  <a:srgbClr val="616161"/>
                </a:solidFill>
                <a:effectLst/>
                <a:latin typeface="IRANSans"/>
              </a:rPr>
              <a:t>یکی از موارد کاربرد شبکه عصبی کانولوشنی شناسایی گفتار (</a:t>
            </a:r>
            <a:r>
              <a:rPr lang="en-US" b="0" i="0" dirty="0">
                <a:solidFill>
                  <a:srgbClr val="616161"/>
                </a:solidFill>
                <a:effectLst/>
                <a:latin typeface="IRANSans"/>
              </a:rPr>
              <a:t>Speech Recognition) </a:t>
            </a:r>
            <a:r>
              <a:rPr lang="fa-IR" b="0" i="0" dirty="0">
                <a:solidFill>
                  <a:srgbClr val="616161"/>
                </a:solidFill>
                <a:effectLst/>
                <a:latin typeface="IRANSans"/>
              </a:rPr>
              <a:t>است. شناسایی گفتار (</a:t>
            </a:r>
            <a:r>
              <a:rPr lang="en-US" b="0" i="0" dirty="0">
                <a:solidFill>
                  <a:srgbClr val="616161"/>
                </a:solidFill>
                <a:effectLst/>
                <a:latin typeface="IRANSans"/>
              </a:rPr>
              <a:t>Speech Recognition) </a:t>
            </a:r>
            <a:r>
              <a:rPr lang="fa-IR" b="0" i="0" dirty="0">
                <a:solidFill>
                  <a:srgbClr val="616161"/>
                </a:solidFill>
                <a:effectLst/>
                <a:latin typeface="IRANSans"/>
              </a:rPr>
              <a:t>به تفسیر گفته‌های یک شخص توسط کامپیوتر و تبدیل آن به فرمتی است که کامپیوتر بتواند آن را درک کند و درنهایت، بسته به هدف نهایی، به متن یا صدا یا فرمت موردنیاز دیگری تبدیل شود.</a:t>
            </a:r>
          </a:p>
          <a:p>
            <a:pPr algn="r" rtl="1"/>
            <a:r>
              <a:rPr lang="fa-IR" b="0" i="0" dirty="0">
                <a:solidFill>
                  <a:srgbClr val="616161"/>
                </a:solidFill>
                <a:effectLst/>
                <a:latin typeface="IRANSans"/>
              </a:rPr>
              <a:t>کاربردهای  تشخیص گفتار (</a:t>
            </a:r>
            <a:r>
              <a:rPr lang="en-US" b="0" i="0" dirty="0">
                <a:solidFill>
                  <a:srgbClr val="616161"/>
                </a:solidFill>
                <a:effectLst/>
                <a:latin typeface="IRANSans"/>
              </a:rPr>
              <a:t>Speech Recognition) </a:t>
            </a:r>
            <a:r>
              <a:rPr lang="fa-IR" b="0" i="0" dirty="0">
                <a:solidFill>
                  <a:srgbClr val="616161"/>
                </a:solidFill>
                <a:effectLst/>
                <a:latin typeface="IRANSans"/>
              </a:rPr>
              <a:t>در چند وقت اخیر رشد چشمگیری داشته است؛ زیرا مشاغل به‌طور فزاینده‌ای دستیارهای دیجیتال و پشتیبانی خودکار را برای ساده‌سازی خدمات خود به کار می گیرند؛ برای مثال، از کاربردهای شناسایی گفتار می‌توان به سیری اپل (</a:t>
            </a:r>
            <a:r>
              <a:rPr lang="en-US" b="0" i="0" dirty="0">
                <a:solidFill>
                  <a:srgbClr val="616161"/>
                </a:solidFill>
                <a:effectLst/>
                <a:latin typeface="IRANSans"/>
              </a:rPr>
              <a:t>Apple’s Siri) </a:t>
            </a:r>
            <a:r>
              <a:rPr lang="fa-IR" b="0" i="0" dirty="0">
                <a:solidFill>
                  <a:srgbClr val="616161"/>
                </a:solidFill>
                <a:effectLst/>
                <a:latin typeface="IRANSans"/>
              </a:rPr>
              <a:t>یا الکسای گوگل (</a:t>
            </a:r>
            <a:r>
              <a:rPr lang="en-US" b="0" i="0" dirty="0">
                <a:solidFill>
                  <a:srgbClr val="616161"/>
                </a:solidFill>
                <a:effectLst/>
                <a:latin typeface="IRANSans"/>
              </a:rPr>
              <a:t>Google’s Alexa) </a:t>
            </a:r>
            <a:r>
              <a:rPr lang="fa-IR" b="0" i="0" dirty="0">
                <a:solidFill>
                  <a:srgbClr val="616161"/>
                </a:solidFill>
                <a:effectLst/>
                <a:latin typeface="IRANSans"/>
              </a:rPr>
              <a:t>اشاره کرد که برای خدمات صوتی یا متنی از شناسایی گفتار بهره می‌برند.</a:t>
            </a:r>
          </a:p>
          <a:p>
            <a:pPr algn="r" rtl="1"/>
            <a:endParaRPr lang="en-US" dirty="0"/>
          </a:p>
        </p:txBody>
      </p:sp>
    </p:spTree>
    <p:extLst>
      <p:ext uri="{BB962C8B-B14F-4D97-AF65-F5344CB8AC3E}">
        <p14:creationId xmlns:p14="http://schemas.microsoft.com/office/powerpoint/2010/main" val="150994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1503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IRANSans</vt:lpstr>
      <vt:lpstr>Office Theme</vt:lpstr>
      <vt:lpstr>شبكه عصبي cnn</vt:lpstr>
      <vt:lpstr>PowerPoint Presentation</vt:lpstr>
      <vt:lpstr>PowerPoint Presentation</vt:lpstr>
      <vt:lpstr>شبکه عصبی کانولوشنی  </vt:lpstr>
      <vt:lpstr>تاریخچه‌ی شبکه‌ی عصبی کانولوشنی (CNN)  </vt:lpstr>
      <vt:lpstr>PowerPoint Presentation</vt:lpstr>
      <vt:lpstr>شبکه‌ی عصبی الکس‌نت  </vt:lpstr>
      <vt:lpstr>PowerPoint Presentation</vt:lpstr>
      <vt:lpstr>کاربردهای شبکه عصبی کانولوشنی (CNN)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شبكه عصبي cnn</dc:title>
  <dc:creator>سامان ترک تبریزی</dc:creator>
  <cp:lastModifiedBy>سامان ترک تبریزی</cp:lastModifiedBy>
  <cp:revision>2</cp:revision>
  <dcterms:created xsi:type="dcterms:W3CDTF">2024-01-13T05:14:38Z</dcterms:created>
  <dcterms:modified xsi:type="dcterms:W3CDTF">2024-01-13T05:22:04Z</dcterms:modified>
</cp:coreProperties>
</file>