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4BC1-9AC7-30F3-B422-E4D8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35AD5-0B39-A019-081E-311EF68F8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5C955-4167-310A-D51A-A3E1A587ADCD}"/>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5" name="Footer Placeholder 4">
            <a:extLst>
              <a:ext uri="{FF2B5EF4-FFF2-40B4-BE49-F238E27FC236}">
                <a16:creationId xmlns:a16="http://schemas.microsoft.com/office/drawing/2014/main" id="{A027D630-C23A-B973-4D20-6781785CF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5066-461B-9444-9DDA-835834D4F30C}"/>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347614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657D-3B41-B99A-430F-267288964B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23BDC7-FB96-27FB-B660-7DCDF3B14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D5655-7453-30BD-C39B-38BF1396B22D}"/>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5" name="Footer Placeholder 4">
            <a:extLst>
              <a:ext uri="{FF2B5EF4-FFF2-40B4-BE49-F238E27FC236}">
                <a16:creationId xmlns:a16="http://schemas.microsoft.com/office/drawing/2014/main" id="{683865D3-B89D-959E-0632-100D5154A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8C730-4D53-F299-9A6E-F91679270174}"/>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704528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777541-F49C-1047-9E6E-01DD75104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14E50-9E3C-1830-179D-111A2476BD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F1FEC-62A4-8121-A678-08996D5D39D0}"/>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5" name="Footer Placeholder 4">
            <a:extLst>
              <a:ext uri="{FF2B5EF4-FFF2-40B4-BE49-F238E27FC236}">
                <a16:creationId xmlns:a16="http://schemas.microsoft.com/office/drawing/2014/main" id="{65064667-2ECD-10DB-D4ED-07C0D817A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2CB422-5232-F4EB-AFB4-A690FDF86361}"/>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245684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2ADE-4D0A-8F73-57B1-8978452A28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4E9BA8-AF5F-27DC-17FE-9430F9C9EE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A104D-20F3-4AB0-F043-418530C5714B}"/>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5" name="Footer Placeholder 4">
            <a:extLst>
              <a:ext uri="{FF2B5EF4-FFF2-40B4-BE49-F238E27FC236}">
                <a16:creationId xmlns:a16="http://schemas.microsoft.com/office/drawing/2014/main" id="{182C670A-5768-4090-8CDB-32E75BE8F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95004-34D6-826F-604D-929E8226F4C6}"/>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2555681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808C-6BD8-ED49-F912-E20464D2A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698CCA-3525-E482-5B9F-D84CCA469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33656-D665-9332-63BB-C7D7E041562E}"/>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5" name="Footer Placeholder 4">
            <a:extLst>
              <a:ext uri="{FF2B5EF4-FFF2-40B4-BE49-F238E27FC236}">
                <a16:creationId xmlns:a16="http://schemas.microsoft.com/office/drawing/2014/main" id="{5A81F112-FE74-E269-DB0C-6962E4FA2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806FA-A12E-52EB-0990-1EA60B0B0592}"/>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284211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B15D-67FB-D77F-8B0A-513CC6F7EB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2ED98-757F-E0A7-8A1A-FE7AB8A6B3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1F02EB-1473-A40D-A854-0BDA94C98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1EF7D-3813-5120-9B50-397489D4C315}"/>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6" name="Footer Placeholder 5">
            <a:extLst>
              <a:ext uri="{FF2B5EF4-FFF2-40B4-BE49-F238E27FC236}">
                <a16:creationId xmlns:a16="http://schemas.microsoft.com/office/drawing/2014/main" id="{CA76B5FB-94A6-5FBD-C3CD-48E9044AF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BA8BB-BFD3-8438-4643-6BE69CFBAEB7}"/>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177777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1724-DAA3-DE08-9453-380E6583F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D8EB9D-D075-9697-54B8-1C55498E7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4AE35B-51CB-BF11-2257-2BB553C05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C61D97-9A72-B052-E220-FCBE0B58C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D4EA6-0B11-3396-BF24-428E4EED6C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90ECC-44AC-7E6E-2D1F-499DC643F152}"/>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8" name="Footer Placeholder 7">
            <a:extLst>
              <a:ext uri="{FF2B5EF4-FFF2-40B4-BE49-F238E27FC236}">
                <a16:creationId xmlns:a16="http://schemas.microsoft.com/office/drawing/2014/main" id="{FCC282D0-C33F-AD2E-9AE4-9794345C8F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993FD-E594-BA87-9F41-CA6CE7289285}"/>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10030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6BF4-3603-1662-26AF-433E6111B2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C23C87-555C-D761-A172-CB2F349D3BBE}"/>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4" name="Footer Placeholder 3">
            <a:extLst>
              <a:ext uri="{FF2B5EF4-FFF2-40B4-BE49-F238E27FC236}">
                <a16:creationId xmlns:a16="http://schemas.microsoft.com/office/drawing/2014/main" id="{82085411-7674-EAD6-5597-E760D1CC5F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F5F58A-4D9A-E7EA-715C-29A19DC7AAB6}"/>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3419937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09F2C-FE14-C572-7F58-E3A3B2D773B4}"/>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3" name="Footer Placeholder 2">
            <a:extLst>
              <a:ext uri="{FF2B5EF4-FFF2-40B4-BE49-F238E27FC236}">
                <a16:creationId xmlns:a16="http://schemas.microsoft.com/office/drawing/2014/main" id="{641F74C3-E377-35A2-DF37-FCAB193A7A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5869D3-89B5-76C9-70D7-1590E38FB7AD}"/>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421966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9DE2-5EED-D464-D1AD-4A3223C3A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63EA53-7D22-677D-314A-54D5759BE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CB9C3-E20D-EBE0-B483-2EBF51FF8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531F0-13DA-97E3-BECC-AB82BD0B80A1}"/>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6" name="Footer Placeholder 5">
            <a:extLst>
              <a:ext uri="{FF2B5EF4-FFF2-40B4-BE49-F238E27FC236}">
                <a16:creationId xmlns:a16="http://schemas.microsoft.com/office/drawing/2014/main" id="{ABCB94BC-274E-BDC7-DDFF-C27E9BCE2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4BCC9-49DB-2788-3998-20C5AC1969E1}"/>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2087365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5611-C1CC-AC8A-F87D-DBCFA945A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B8C54-BF13-8D70-3635-334600C30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C5F1C7-5963-1EC5-77D3-A65B298AB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4BB2E-97CD-07AF-10DE-64EF05D1BAE5}"/>
              </a:ext>
            </a:extLst>
          </p:cNvPr>
          <p:cNvSpPr>
            <a:spLocks noGrp="1"/>
          </p:cNvSpPr>
          <p:nvPr>
            <p:ph type="dt" sz="half" idx="10"/>
          </p:nvPr>
        </p:nvSpPr>
        <p:spPr/>
        <p:txBody>
          <a:bodyPr/>
          <a:lstStyle/>
          <a:p>
            <a:fld id="{87BB5B28-4E2D-4550-94A4-06659188D561}" type="datetimeFigureOut">
              <a:rPr lang="en-US" smtClean="0"/>
              <a:t>1/13/2024</a:t>
            </a:fld>
            <a:endParaRPr lang="en-US"/>
          </a:p>
        </p:txBody>
      </p:sp>
      <p:sp>
        <p:nvSpPr>
          <p:cNvPr id="6" name="Footer Placeholder 5">
            <a:extLst>
              <a:ext uri="{FF2B5EF4-FFF2-40B4-BE49-F238E27FC236}">
                <a16:creationId xmlns:a16="http://schemas.microsoft.com/office/drawing/2014/main" id="{FC53EAA1-41AE-6AE3-AAF9-76A45994D3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79902-AC37-04BC-587F-D4E2CACE8B03}"/>
              </a:ext>
            </a:extLst>
          </p:cNvPr>
          <p:cNvSpPr>
            <a:spLocks noGrp="1"/>
          </p:cNvSpPr>
          <p:nvPr>
            <p:ph type="sldNum" sz="quarter" idx="12"/>
          </p:nvPr>
        </p:nvSpPr>
        <p:spPr/>
        <p:txBody>
          <a:bodyPr/>
          <a:lstStyle/>
          <a:p>
            <a:fld id="{48CC36D0-C3AC-4E55-85C4-AB27FAA62894}" type="slidenum">
              <a:rPr lang="en-US" smtClean="0"/>
              <a:t>‹#›</a:t>
            </a:fld>
            <a:endParaRPr lang="en-US"/>
          </a:p>
        </p:txBody>
      </p:sp>
    </p:spTree>
    <p:extLst>
      <p:ext uri="{BB962C8B-B14F-4D97-AF65-F5344CB8AC3E}">
        <p14:creationId xmlns:p14="http://schemas.microsoft.com/office/powerpoint/2010/main" val="3486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BD472-8921-921F-8EB2-93E8B841BF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4F711-5C0B-4F85-28AD-60D608E149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7E9AF-9884-6434-CF19-43906FD0B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B5B28-4E2D-4550-94A4-06659188D561}" type="datetimeFigureOut">
              <a:rPr lang="en-US" smtClean="0"/>
              <a:t>1/13/2024</a:t>
            </a:fld>
            <a:endParaRPr lang="en-US"/>
          </a:p>
        </p:txBody>
      </p:sp>
      <p:sp>
        <p:nvSpPr>
          <p:cNvPr id="5" name="Footer Placeholder 4">
            <a:extLst>
              <a:ext uri="{FF2B5EF4-FFF2-40B4-BE49-F238E27FC236}">
                <a16:creationId xmlns:a16="http://schemas.microsoft.com/office/drawing/2014/main" id="{ECE297B4-6388-7E16-9C94-67CDCFB9A6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2C7EC-14A8-A63F-E707-FFEAA1A23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C36D0-C3AC-4E55-85C4-AB27FAA62894}" type="slidenum">
              <a:rPr lang="en-US" smtClean="0"/>
              <a:t>‹#›</a:t>
            </a:fld>
            <a:endParaRPr lang="en-US"/>
          </a:p>
        </p:txBody>
      </p:sp>
    </p:spTree>
    <p:extLst>
      <p:ext uri="{BB962C8B-B14F-4D97-AF65-F5344CB8AC3E}">
        <p14:creationId xmlns:p14="http://schemas.microsoft.com/office/powerpoint/2010/main" val="59035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abs/1406.266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C650-A24D-51DF-C693-A822A22A0B21}"/>
              </a:ext>
            </a:extLst>
          </p:cNvPr>
          <p:cNvSpPr>
            <a:spLocks noGrp="1"/>
          </p:cNvSpPr>
          <p:nvPr>
            <p:ph type="ctrTitle"/>
          </p:nvPr>
        </p:nvSpPr>
        <p:spPr/>
        <p:txBody>
          <a:bodyPr>
            <a:normAutofit fontScale="90000"/>
          </a:bodyPr>
          <a:lstStyle/>
          <a:p>
            <a:pPr rtl="1" fontAlgn="base"/>
            <a:r>
              <a:rPr lang="fa-IR" b="0" i="0" dirty="0">
                <a:solidFill>
                  <a:srgbClr val="0A0909"/>
                </a:solidFill>
                <a:effectLst/>
                <a:latin typeface="iranyekan"/>
              </a:rPr>
              <a:t>شبکه عصبی </a:t>
            </a:r>
            <a:r>
              <a:rPr lang="en-US" b="0" i="0" dirty="0">
                <a:solidFill>
                  <a:srgbClr val="0A0909"/>
                </a:solidFill>
                <a:effectLst/>
                <a:latin typeface="iranyekan"/>
              </a:rPr>
              <a:t>GAN</a:t>
            </a:r>
            <a:br>
              <a:rPr lang="en-US" b="0" i="0" dirty="0">
                <a:solidFill>
                  <a:srgbClr val="0A0909"/>
                </a:solidFill>
                <a:effectLst/>
                <a:latin typeface="iranyekan"/>
              </a:rPr>
            </a:br>
            <a:br>
              <a:rPr lang="en-US" dirty="0"/>
            </a:br>
            <a:endParaRPr lang="en-US" dirty="0"/>
          </a:p>
        </p:txBody>
      </p:sp>
      <p:sp>
        <p:nvSpPr>
          <p:cNvPr id="3" name="Subtitle 2">
            <a:extLst>
              <a:ext uri="{FF2B5EF4-FFF2-40B4-BE49-F238E27FC236}">
                <a16:creationId xmlns:a16="http://schemas.microsoft.com/office/drawing/2014/main" id="{2987B646-E527-B927-DD93-4AD05E004F4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820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CB45-1BDA-3419-ECAA-7067C64810EF}"/>
              </a:ext>
            </a:extLst>
          </p:cNvPr>
          <p:cNvSpPr>
            <a:spLocks noGrp="1"/>
          </p:cNvSpPr>
          <p:nvPr>
            <p:ph type="title"/>
          </p:nvPr>
        </p:nvSpPr>
        <p:spPr>
          <a:xfrm>
            <a:off x="838200" y="47823"/>
            <a:ext cx="13919620" cy="1642866"/>
          </a:xfrm>
        </p:spPr>
        <p:txBody>
          <a:bodyPr>
            <a:normAutofit/>
          </a:bodyPr>
          <a:lstStyle/>
          <a:p>
            <a:endParaRPr lang="en-US" sz="2800"/>
          </a:p>
        </p:txBody>
      </p:sp>
      <p:sp>
        <p:nvSpPr>
          <p:cNvPr id="3" name="Content Placeholder 2">
            <a:extLst>
              <a:ext uri="{FF2B5EF4-FFF2-40B4-BE49-F238E27FC236}">
                <a16:creationId xmlns:a16="http://schemas.microsoft.com/office/drawing/2014/main" id="{77802F5C-306A-CE89-3279-7C6BCFA3E279}"/>
              </a:ext>
            </a:extLst>
          </p:cNvPr>
          <p:cNvSpPr>
            <a:spLocks noGrp="1"/>
          </p:cNvSpPr>
          <p:nvPr>
            <p:ph idx="1"/>
          </p:nvPr>
        </p:nvSpPr>
        <p:spPr>
          <a:xfrm>
            <a:off x="838200" y="784036"/>
            <a:ext cx="13919620" cy="5392927"/>
          </a:xfrm>
        </p:spPr>
        <p:txBody>
          <a:bodyPr>
            <a:normAutofit/>
          </a:bodyPr>
          <a:lstStyle/>
          <a:p>
            <a:endParaRPr lang="en-US"/>
          </a:p>
        </p:txBody>
      </p:sp>
      <p:sp>
        <p:nvSpPr>
          <p:cNvPr id="5" name="TextBox 4">
            <a:extLst>
              <a:ext uri="{FF2B5EF4-FFF2-40B4-BE49-F238E27FC236}">
                <a16:creationId xmlns:a16="http://schemas.microsoft.com/office/drawing/2014/main" id="{AE14FD5E-881A-9443-19B4-34CE7735045B}"/>
              </a:ext>
            </a:extLst>
          </p:cNvPr>
          <p:cNvSpPr txBox="1"/>
          <p:nvPr/>
        </p:nvSpPr>
        <p:spPr>
          <a:xfrm>
            <a:off x="417095" y="2053389"/>
            <a:ext cx="11245516" cy="1815882"/>
          </a:xfrm>
          <a:prstGeom prst="rect">
            <a:avLst/>
          </a:prstGeom>
          <a:noFill/>
        </p:spPr>
        <p:txBody>
          <a:bodyPr wrap="square">
            <a:spAutoFit/>
          </a:bodyPr>
          <a:lstStyle/>
          <a:p>
            <a:pPr algn="r" rtl="1" fontAlgn="base"/>
            <a:r>
              <a:rPr lang="fa-IR" sz="2800" b="1" i="0" dirty="0">
                <a:solidFill>
                  <a:srgbClr val="7B1FA2"/>
                </a:solidFill>
                <a:effectLst/>
                <a:latin typeface="inherit"/>
              </a:rPr>
              <a:t>شبکه عصبی </a:t>
            </a:r>
            <a:r>
              <a:rPr lang="en-US" sz="2800" b="1" i="0" dirty="0">
                <a:solidFill>
                  <a:srgbClr val="7B1FA2"/>
                </a:solidFill>
                <a:effectLst/>
                <a:latin typeface="inherit"/>
              </a:rPr>
              <a:t>GAN </a:t>
            </a:r>
            <a:r>
              <a:rPr lang="fa-IR" sz="2800" b="1" i="0" dirty="0">
                <a:solidFill>
                  <a:srgbClr val="7B1FA2"/>
                </a:solidFill>
                <a:effectLst/>
                <a:latin typeface="inherit"/>
              </a:rPr>
              <a:t>یا همان دزد و پلیس</a:t>
            </a:r>
            <a:endParaRPr lang="fa-IR" sz="2800" b="1" i="0" dirty="0">
              <a:solidFill>
                <a:srgbClr val="7B1FA2"/>
              </a:solidFill>
              <a:effectLst/>
              <a:latin typeface="iranyekan"/>
            </a:endParaRPr>
          </a:p>
          <a:p>
            <a:pPr algn="r" rtl="1" fontAlgn="base"/>
            <a:r>
              <a:rPr lang="fa-IR" sz="2800" b="0" i="0" dirty="0">
                <a:solidFill>
                  <a:srgbClr val="303030"/>
                </a:solidFill>
                <a:effectLst/>
                <a:latin typeface="iranyekan"/>
              </a:rPr>
              <a:t>به تصویر زیر نگاه کنید؛ این تصویر، مثال معروفی از شبکه </a:t>
            </a:r>
            <a:r>
              <a:rPr lang="en-US" sz="2800" b="0" i="0" dirty="0">
                <a:solidFill>
                  <a:srgbClr val="303030"/>
                </a:solidFill>
                <a:effectLst/>
                <a:latin typeface="iranyekan"/>
              </a:rPr>
              <a:t>GAN </a:t>
            </a:r>
            <a:r>
              <a:rPr lang="fa-IR" sz="2800" b="0" i="0" dirty="0">
                <a:solidFill>
                  <a:srgbClr val="303030"/>
                </a:solidFill>
                <a:effectLst/>
                <a:latin typeface="iranyekan"/>
              </a:rPr>
              <a:t>هست. یک دزد و پلیس  که به‌ترتیب در نقش مولد و متخاصم ظاهر می‌شوند. البته، ذاتا پلیس متخاصم نیست و دزد متخاصم هست! اما، منظور از اینکه می‌گوییم پلیس متخاصم است، یعنی دشمن مولد (دزد) است.</a:t>
            </a:r>
          </a:p>
        </p:txBody>
      </p:sp>
    </p:spTree>
    <p:extLst>
      <p:ext uri="{BB962C8B-B14F-4D97-AF65-F5344CB8AC3E}">
        <p14:creationId xmlns:p14="http://schemas.microsoft.com/office/powerpoint/2010/main" val="429293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64819-FB50-C185-6A04-346F1D9DDE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296FC6-DA25-C2A8-DDB3-C7F56A4AF8D6}"/>
              </a:ext>
            </a:extLst>
          </p:cNvPr>
          <p:cNvSpPr>
            <a:spLocks noGrp="1"/>
          </p:cNvSpPr>
          <p:nvPr>
            <p:ph idx="1"/>
          </p:nvPr>
        </p:nvSpPr>
        <p:spPr/>
        <p:txBody>
          <a:bodyPr/>
          <a:lstStyle/>
          <a:p>
            <a:pPr algn="r" rtl="1"/>
            <a:r>
              <a:rPr lang="fa-IR" b="0" i="0" dirty="0">
                <a:solidFill>
                  <a:srgbClr val="303030"/>
                </a:solidFill>
                <a:effectLst/>
                <a:latin typeface="iranyekan"/>
              </a:rPr>
              <a:t>قبول دارید که دزد و پلیس به‌صورت غیرمستقیم درحال </a:t>
            </a:r>
            <a:r>
              <a:rPr lang="fa-IR" b="1" i="0" dirty="0">
                <a:solidFill>
                  <a:srgbClr val="303030"/>
                </a:solidFill>
                <a:effectLst/>
                <a:latin typeface="iranyekan"/>
              </a:rPr>
              <a:t>تقویت </a:t>
            </a:r>
            <a:r>
              <a:rPr lang="fa-IR" b="0" i="0" dirty="0">
                <a:solidFill>
                  <a:srgbClr val="303030"/>
                </a:solidFill>
                <a:effectLst/>
                <a:latin typeface="iranyekan"/>
              </a:rPr>
              <a:t>هم‌دیگر هستند؟ دزد پول جعلی تولید می‌کند و پلیس به‌درستی تشخیص می‌دهد. دزد که شکست خورده، تلاش می‌کند پول جعلی نزدیک‌تر به واقعی تولید کند. بازهم پلیس تشخیص می‌دهد، اما این‌بار متوجه می‌شود که دزدها کمی پیشرفت کرده‌اند. چون، پول‌های جعلی جدید نسبت به قبلی‌ها تفاوت‌هایی دارند. پس توانایی تشخیص پول جعلی/واقعی پلیس افزایش می‌یابد. بازهم دزدِ شکست خورده تلاش می‌کند و پلیس… می‌بینید؟ این جنگ بین دزد و پلیس همین‌طور ادامه می‌یابد. به‌گونه‌ای که دزد درحال تولید پول بسیار باکیفیتی است که ما مردم عادی ممکن است گول بخوریم. اما پلیس آموزش‌دیده می‌تواند تشخیص دهد که جعلی است. </a:t>
            </a:r>
            <a:r>
              <a:rPr lang="fa-IR" b="1" i="0" dirty="0">
                <a:solidFill>
                  <a:srgbClr val="303030"/>
                </a:solidFill>
                <a:effectLst/>
                <a:latin typeface="iranyekan"/>
              </a:rPr>
              <a:t>پس دزد و پلیس در عین رقابت، درحال یادگیری و پیشرفت هم هستند.</a:t>
            </a:r>
            <a:endParaRPr lang="en-US" dirty="0"/>
          </a:p>
        </p:txBody>
      </p:sp>
    </p:spTree>
    <p:extLst>
      <p:ext uri="{BB962C8B-B14F-4D97-AF65-F5344CB8AC3E}">
        <p14:creationId xmlns:p14="http://schemas.microsoft.com/office/powerpoint/2010/main" val="125415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4670-82AA-6CD8-D3FA-A3CC97AAF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A818E2-EE09-7573-31C8-26578B2D2346}"/>
              </a:ext>
            </a:extLst>
          </p:cNvPr>
          <p:cNvSpPr>
            <a:spLocks noGrp="1"/>
          </p:cNvSpPr>
          <p:nvPr>
            <p:ph idx="1"/>
          </p:nvPr>
        </p:nvSpPr>
        <p:spPr/>
        <p:txBody>
          <a:bodyPr/>
          <a:lstStyle/>
          <a:p>
            <a:endParaRPr lang="en-US" dirty="0"/>
          </a:p>
        </p:txBody>
      </p:sp>
      <p:sp>
        <p:nvSpPr>
          <p:cNvPr id="4" name="Rectangle 1">
            <a:extLst>
              <a:ext uri="{FF2B5EF4-FFF2-40B4-BE49-F238E27FC236}">
                <a16:creationId xmlns:a16="http://schemas.microsoft.com/office/drawing/2014/main" id="{A16184BD-AC8F-8AFE-1B2E-FC275C40A6AD}"/>
              </a:ext>
            </a:extLst>
          </p:cNvPr>
          <p:cNvSpPr>
            <a:spLocks noChangeArrowheads="1"/>
          </p:cNvSpPr>
          <p:nvPr/>
        </p:nvSpPr>
        <p:spPr bwMode="auto">
          <a:xfrm>
            <a:off x="1024129" y="1962010"/>
            <a:ext cx="10003028" cy="24160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600" b="1" i="0" u="none" strike="noStrike" cap="none" normalizeH="0" baseline="0" dirty="0">
                <a:ln>
                  <a:noFill/>
                </a:ln>
                <a:solidFill>
                  <a:srgbClr val="7B1FA2"/>
                </a:solidFill>
                <a:effectLst/>
                <a:latin typeface="inherit"/>
                <a:cs typeface="Arial" panose="020B0604020202020204" pitchFamily="34" charset="0"/>
              </a:rPr>
              <a:t>ساختار شبکه عصبی</a:t>
            </a:r>
            <a:r>
              <a:rPr kumimoji="0" lang="en-US" altLang="en-US" sz="1600" b="1" i="0" u="none" strike="noStrike" cap="none" normalizeH="0" baseline="0" dirty="0">
                <a:ln>
                  <a:noFill/>
                </a:ln>
                <a:solidFill>
                  <a:srgbClr val="7B1FA2"/>
                </a:solidFill>
                <a:effectLst/>
                <a:latin typeface="inherit"/>
                <a:cs typeface="Arial" panose="020B0604020202020204" pitchFamily="34" charset="0"/>
              </a:rPr>
              <a:t> GAN</a:t>
            </a:r>
            <a:endParaRPr kumimoji="0" lang="en-US" altLang="en-US" sz="1600" b="1" i="0" u="none" strike="noStrike" cap="none" normalizeH="0" baseline="0" dirty="0">
              <a:ln>
                <a:noFill/>
              </a:ln>
              <a:solidFill>
                <a:srgbClr val="7B1FA2"/>
              </a:solidFill>
              <a:effectLst/>
              <a:latin typeface="iranyekan"/>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ساختار بالا یک</a:t>
            </a:r>
            <a:r>
              <a:rPr kumimoji="0" lang="en-US" altLang="en-US" sz="1200" b="0" i="0" u="none" strike="noStrike" cap="none" normalizeH="0" baseline="0" dirty="0">
                <a:ln>
                  <a:noFill/>
                </a:ln>
                <a:solidFill>
                  <a:srgbClr val="303030"/>
                </a:solidFill>
                <a:effectLst/>
                <a:latin typeface="iranyekan"/>
              </a:rPr>
              <a:t> </a:t>
            </a:r>
            <a:r>
              <a:rPr kumimoji="0" lang="ar-SA" altLang="en-US" sz="1200" b="1" i="0" u="none" strike="noStrike" cap="none" normalizeH="0" baseline="0" dirty="0">
                <a:ln>
                  <a:noFill/>
                </a:ln>
                <a:solidFill>
                  <a:srgbClr val="FF0000"/>
                </a:solidFill>
                <a:effectLst/>
                <a:latin typeface="inherit"/>
                <a:cs typeface="Arial" panose="020B0604020202020204" pitchFamily="34" charset="0"/>
              </a:rPr>
              <a:t>نقص</a:t>
            </a:r>
            <a:r>
              <a:rPr kumimoji="0" lang="en-US" altLang="en-US" sz="1200" b="1" i="0" u="none" strike="noStrike" cap="none" normalizeH="0" baseline="0" dirty="0">
                <a:ln>
                  <a:noFill/>
                </a:ln>
                <a:solidFill>
                  <a:srgbClr val="FF0000"/>
                </a:solidFill>
                <a:effectLst/>
                <a:latin typeface="inherit"/>
              </a:rPr>
              <a:t>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دیگر هم دارد. شبکه</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 G</a:t>
            </a:r>
            <a:r>
              <a:rPr kumimoji="0" lang="en-US" altLang="en-US" sz="1200" b="0" i="0" u="none" strike="noStrike" cap="none" normalizeH="0" baseline="0" dirty="0">
                <a:ln>
                  <a:noFill/>
                </a:ln>
                <a:solidFill>
                  <a:srgbClr val="303030"/>
                </a:solidFill>
                <a:effectLst/>
                <a:latin typeface="iranyekan"/>
              </a:rPr>
              <a:t> </a:t>
            </a:r>
            <a:r>
              <a:rPr kumimoji="0" lang="ar-SA" altLang="en-US" sz="1200" b="1" i="0" u="none" strike="noStrike" cap="none" normalizeH="0" baseline="0" dirty="0">
                <a:ln>
                  <a:noFill/>
                </a:ln>
                <a:solidFill>
                  <a:srgbClr val="303030"/>
                </a:solidFill>
                <a:effectLst/>
                <a:latin typeface="inherit"/>
                <a:cs typeface="Arial" panose="020B0604020202020204" pitchFamily="34" charset="0"/>
              </a:rPr>
              <a:t>هیچ‌گونه ورودی</a:t>
            </a:r>
            <a:r>
              <a:rPr kumimoji="0" lang="en-US" altLang="en-US" sz="1200" b="0" i="0" u="none" strike="noStrike" cap="none" normalizeH="0" baseline="0" dirty="0">
                <a:ln>
                  <a:noFill/>
                </a:ln>
                <a:solidFill>
                  <a:srgbClr val="303030"/>
                </a:solidFill>
                <a:effectLst/>
                <a:latin typeface="iranyekan"/>
              </a:rPr>
              <a:t>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ندارد! انتظار داریم یک ورودی به شبکه</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 G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بدهیم تا یک داده جعلی تولید کند. روی هوا که داده تولید نمی‌کند! 😅 در شکل زیر یک ورودی به‌نام</a:t>
            </a:r>
            <a:r>
              <a:rPr kumimoji="0" lang="en-US" altLang="en-US" sz="1200" b="0" i="0" u="none" strike="noStrike" cap="none" normalizeH="0" baseline="0" dirty="0">
                <a:ln>
                  <a:noFill/>
                </a:ln>
                <a:solidFill>
                  <a:srgbClr val="303030"/>
                </a:solidFill>
                <a:effectLst/>
                <a:latin typeface="iranyekan"/>
              </a:rPr>
              <a:t> </a:t>
            </a:r>
            <a:r>
              <a:rPr kumimoji="0" lang="en-US" altLang="en-US" sz="1200" b="1" i="0" u="none" strike="noStrike" cap="none" normalizeH="0" baseline="0" dirty="0">
                <a:ln>
                  <a:noFill/>
                </a:ln>
                <a:solidFill>
                  <a:srgbClr val="FF0000"/>
                </a:solidFill>
                <a:effectLst/>
                <a:latin typeface="inherit"/>
              </a:rPr>
              <a:t>z</a:t>
            </a:r>
            <a:r>
              <a:rPr kumimoji="0" lang="en-US" altLang="en-US" sz="1200" b="0" i="0" u="none" strike="noStrike" cap="none" normalizeH="0" baseline="0" dirty="0">
                <a:ln>
                  <a:noFill/>
                </a:ln>
                <a:solidFill>
                  <a:srgbClr val="303030"/>
                </a:solidFill>
                <a:effectLst/>
                <a:latin typeface="iranyekan"/>
              </a:rPr>
              <a:t>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برای شبکه</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 G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درنظر گرفته شده است. در شکل 7 ساختار کامل شبکه</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 GAN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را می‌بینید که داده جعلی تولید شده توسط</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 G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و داده واقعی به‌عنوان ورودی به شبکه</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 D </a:t>
            </a:r>
            <a:r>
              <a:rPr kumimoji="0" lang="ar-SA" altLang="en-US" sz="1200" b="0" i="0" u="none" strike="noStrike" cap="none" normalizeH="0" baseline="0" dirty="0">
                <a:ln>
                  <a:noFill/>
                </a:ln>
                <a:solidFill>
                  <a:srgbClr val="303030"/>
                </a:solidFill>
                <a:effectLst/>
                <a:latin typeface="iranyekan"/>
                <a:cs typeface="Arial" panose="020B0604020202020204" pitchFamily="34" charset="0"/>
              </a:rPr>
              <a:t>داده می‌شود</a:t>
            </a:r>
            <a:r>
              <a:rPr kumimoji="0" lang="en-US" altLang="en-US" sz="1200" b="0" i="0" u="none" strike="noStrike" cap="none" normalizeH="0" baseline="0" dirty="0">
                <a:ln>
                  <a:noFill/>
                </a:ln>
                <a:solidFill>
                  <a:srgbClr val="303030"/>
                </a:solidFill>
                <a:effectLst/>
                <a:latin typeface="iranyekan"/>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17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6" name="Picture 2" descr="ساختار شبکه gan">
            <a:extLst>
              <a:ext uri="{FF2B5EF4-FFF2-40B4-BE49-F238E27FC236}">
                <a16:creationId xmlns:a16="http://schemas.microsoft.com/office/drawing/2014/main" id="{4B7E1840-3FDC-A478-5D78-EEFE123E6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432" y="3357032"/>
            <a:ext cx="7330421" cy="204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80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B7CC-A005-A98B-4C5B-23F03A7E6C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96B7D-3237-5695-2604-E993607610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548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510F-4D6C-0769-5F9B-B2FBA986A129}"/>
              </a:ext>
            </a:extLst>
          </p:cNvPr>
          <p:cNvSpPr>
            <a:spLocks noGrp="1"/>
          </p:cNvSpPr>
          <p:nvPr>
            <p:ph type="title"/>
          </p:nvPr>
        </p:nvSpPr>
        <p:spPr/>
        <p:txBody>
          <a:bodyPr>
            <a:normAutofit fontScale="90000"/>
          </a:bodyPr>
          <a:lstStyle/>
          <a:p>
            <a:pPr algn="ctr" rtl="1" fontAlgn="base"/>
            <a:r>
              <a:rPr lang="fa-IR" b="1" i="0" dirty="0">
                <a:solidFill>
                  <a:srgbClr val="6A1B9A"/>
                </a:solidFill>
                <a:effectLst/>
                <a:latin typeface="inherit"/>
              </a:rPr>
              <a:t>شبکه عصبی </a:t>
            </a:r>
            <a:r>
              <a:rPr lang="en-US" b="1" i="0" dirty="0">
                <a:solidFill>
                  <a:srgbClr val="6A1B9A"/>
                </a:solidFill>
                <a:effectLst/>
                <a:latin typeface="inherit"/>
              </a:rPr>
              <a:t>GAN </a:t>
            </a:r>
            <a:r>
              <a:rPr lang="fa-IR" b="1" i="0" dirty="0">
                <a:solidFill>
                  <a:srgbClr val="6A1B9A"/>
                </a:solidFill>
                <a:effectLst/>
                <a:latin typeface="inherit"/>
              </a:rPr>
              <a:t>چیست؟</a:t>
            </a:r>
            <a:br>
              <a:rPr lang="fa-IR" b="1" i="0" dirty="0">
                <a:solidFill>
                  <a:srgbClr val="6A1B9A"/>
                </a:solidFill>
                <a:effectLst/>
                <a:latin typeface="iranyekan"/>
              </a:rPr>
            </a:br>
            <a:br>
              <a:rPr lang="fa-IR" dirty="0"/>
            </a:br>
            <a:endParaRPr lang="en-US" dirty="0"/>
          </a:p>
        </p:txBody>
      </p:sp>
      <p:sp>
        <p:nvSpPr>
          <p:cNvPr id="3" name="Content Placeholder 2">
            <a:extLst>
              <a:ext uri="{FF2B5EF4-FFF2-40B4-BE49-F238E27FC236}">
                <a16:creationId xmlns:a16="http://schemas.microsoft.com/office/drawing/2014/main" id="{28D61FB9-B41B-F667-814D-E79FC319B04B}"/>
              </a:ext>
            </a:extLst>
          </p:cNvPr>
          <p:cNvSpPr>
            <a:spLocks noGrp="1"/>
          </p:cNvSpPr>
          <p:nvPr>
            <p:ph idx="1"/>
          </p:nvPr>
        </p:nvSpPr>
        <p:spPr/>
        <p:txBody>
          <a:bodyPr/>
          <a:lstStyle/>
          <a:p>
            <a:pPr algn="just" rtl="1" fontAlgn="base"/>
            <a:r>
              <a:rPr lang="fa-IR" sz="1800" b="0" i="0" dirty="0">
                <a:solidFill>
                  <a:srgbClr val="303030"/>
                </a:solidFill>
                <a:effectLst/>
                <a:latin typeface="iranyekan"/>
              </a:rPr>
              <a:t>شبکه عصبی </a:t>
            </a:r>
            <a:r>
              <a:rPr lang="en-US" sz="1800" b="0" i="0" dirty="0">
                <a:solidFill>
                  <a:srgbClr val="303030"/>
                </a:solidFill>
                <a:effectLst/>
                <a:latin typeface="iranyekan"/>
              </a:rPr>
              <a:t>GAN، </a:t>
            </a:r>
            <a:r>
              <a:rPr lang="fa-IR" sz="1800" b="0" i="0" dirty="0">
                <a:solidFill>
                  <a:srgbClr val="303030"/>
                </a:solidFill>
                <a:effectLst/>
                <a:latin typeface="iranyekan"/>
              </a:rPr>
              <a:t>یکی دیگر از شبکه‌های عصبی مشهور در یادگیری ماشین است که عمر آن به ده سال نمی‌رسد. شبکه عصبی </a:t>
            </a:r>
            <a:r>
              <a:rPr lang="en-US" sz="1800" b="0" i="0" dirty="0">
                <a:solidFill>
                  <a:srgbClr val="303030"/>
                </a:solidFill>
                <a:effectLst/>
                <a:latin typeface="iranyekan"/>
              </a:rPr>
              <a:t>GAN </a:t>
            </a:r>
            <a:r>
              <a:rPr lang="fa-IR" sz="1800" b="0" i="0" dirty="0">
                <a:solidFill>
                  <a:srgbClr val="303030"/>
                </a:solidFill>
                <a:effectLst/>
                <a:latin typeface="iranyekan"/>
              </a:rPr>
              <a:t>در سال 2014 توسط </a:t>
            </a:r>
            <a:r>
              <a:rPr lang="en-US" sz="1800" b="0" i="0" dirty="0">
                <a:solidFill>
                  <a:srgbClr val="303030"/>
                </a:solidFill>
                <a:effectLst/>
                <a:latin typeface="iranyekan"/>
              </a:rPr>
              <a:t>Ian Goodfellow </a:t>
            </a:r>
            <a:r>
              <a:rPr lang="fa-IR" sz="1800" b="0" i="0" dirty="0">
                <a:solidFill>
                  <a:srgbClr val="303030"/>
                </a:solidFill>
                <a:effectLst/>
                <a:latin typeface="iranyekan"/>
              </a:rPr>
              <a:t>و همکارانش پیشنهاد شد (</a:t>
            </a:r>
            <a:r>
              <a:rPr lang="fa-IR" sz="1800" b="1" i="0" u="none" strike="noStrike" dirty="0">
                <a:solidFill>
                  <a:srgbClr val="0000FF"/>
                </a:solidFill>
                <a:effectLst/>
                <a:latin typeface="inherit"/>
                <a:hlinkClick r:id="rId2"/>
              </a:rPr>
              <a:t>لینک مقاله</a:t>
            </a:r>
            <a:r>
              <a:rPr lang="fa-IR" sz="1800" b="0" i="0" dirty="0">
                <a:solidFill>
                  <a:srgbClr val="303030"/>
                </a:solidFill>
                <a:effectLst/>
                <a:latin typeface="iranyekan"/>
              </a:rPr>
              <a:t>). شبکه های عصبی </a:t>
            </a:r>
            <a:r>
              <a:rPr lang="en-US" sz="1800" b="0" i="0" dirty="0">
                <a:solidFill>
                  <a:srgbClr val="303030"/>
                </a:solidFill>
                <a:effectLst/>
                <a:latin typeface="iranyekan"/>
              </a:rPr>
              <a:t>GAN </a:t>
            </a:r>
            <a:r>
              <a:rPr lang="fa-IR" sz="1800" b="0" i="0" dirty="0">
                <a:solidFill>
                  <a:srgbClr val="303030"/>
                </a:solidFill>
                <a:effectLst/>
                <a:latin typeface="iranyekan"/>
              </a:rPr>
              <a:t>مدل‌های مولدی (</a:t>
            </a:r>
            <a:r>
              <a:rPr lang="en-US" sz="1800" b="0" i="0" dirty="0">
                <a:solidFill>
                  <a:srgbClr val="303030"/>
                </a:solidFill>
                <a:effectLst/>
                <a:latin typeface="iranyekan"/>
              </a:rPr>
              <a:t>Generative Models) </a:t>
            </a:r>
            <a:r>
              <a:rPr lang="fa-IR" sz="1800" b="0" i="0" dirty="0">
                <a:solidFill>
                  <a:srgbClr val="303030"/>
                </a:solidFill>
                <a:effectLst/>
                <a:latin typeface="iranyekan"/>
              </a:rPr>
              <a:t>هستند که </a:t>
            </a:r>
            <a:r>
              <a:rPr lang="fa-IR" sz="1800" b="1" i="0" dirty="0">
                <a:solidFill>
                  <a:srgbClr val="303030"/>
                </a:solidFill>
                <a:effectLst/>
                <a:latin typeface="inherit"/>
              </a:rPr>
              <a:t>داده‌های جدید</a:t>
            </a:r>
            <a:r>
              <a:rPr lang="fa-IR" sz="1800" b="0" i="0" dirty="0">
                <a:solidFill>
                  <a:srgbClr val="303030"/>
                </a:solidFill>
                <a:effectLst/>
                <a:latin typeface="iranyekan"/>
              </a:rPr>
              <a:t> شبیه داده‌های آموزشی </a:t>
            </a:r>
            <a:r>
              <a:rPr lang="fa-IR" sz="1800" b="1" i="0" dirty="0">
                <a:solidFill>
                  <a:srgbClr val="FF0000"/>
                </a:solidFill>
                <a:effectLst/>
                <a:latin typeface="inherit"/>
              </a:rPr>
              <a:t>تولید </a:t>
            </a:r>
            <a:r>
              <a:rPr lang="fa-IR" sz="1800" b="0" i="0" dirty="0">
                <a:solidFill>
                  <a:srgbClr val="303030"/>
                </a:solidFill>
                <a:effectLst/>
                <a:latin typeface="iranyekan"/>
              </a:rPr>
              <a:t>می‌کنند.</a:t>
            </a:r>
          </a:p>
          <a:p>
            <a:pPr algn="r" rtl="1"/>
            <a:br>
              <a:rPr lang="fa-IR" dirty="0"/>
            </a:br>
            <a:endParaRPr lang="en-US" dirty="0"/>
          </a:p>
        </p:txBody>
      </p:sp>
    </p:spTree>
    <p:extLst>
      <p:ext uri="{BB962C8B-B14F-4D97-AF65-F5344CB8AC3E}">
        <p14:creationId xmlns:p14="http://schemas.microsoft.com/office/powerpoint/2010/main" val="17110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0FCE-CDB2-134B-6852-5C881F9105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372400-1A93-55D6-590D-709C7CE20634}"/>
              </a:ext>
            </a:extLst>
          </p:cNvPr>
          <p:cNvSpPr>
            <a:spLocks noGrp="1"/>
          </p:cNvSpPr>
          <p:nvPr>
            <p:ph idx="1"/>
          </p:nvPr>
        </p:nvSpPr>
        <p:spPr/>
        <p:txBody>
          <a:bodyPr/>
          <a:lstStyle/>
          <a:p>
            <a:pPr algn="r" rtl="1"/>
            <a:r>
              <a:rPr lang="fa-IR" b="0" i="0" dirty="0">
                <a:solidFill>
                  <a:srgbClr val="303030"/>
                </a:solidFill>
                <a:effectLst/>
                <a:latin typeface="iranyekan"/>
              </a:rPr>
              <a:t>شبکه های عصبی </a:t>
            </a:r>
            <a:r>
              <a:rPr lang="en-US" b="0" i="0" dirty="0">
                <a:solidFill>
                  <a:srgbClr val="303030"/>
                </a:solidFill>
                <a:effectLst/>
                <a:latin typeface="iranyekan"/>
              </a:rPr>
              <a:t>GAN </a:t>
            </a:r>
            <a:r>
              <a:rPr lang="fa-IR" b="0" i="0" dirty="0">
                <a:solidFill>
                  <a:srgbClr val="303030"/>
                </a:solidFill>
                <a:effectLst/>
                <a:latin typeface="iranyekan"/>
              </a:rPr>
              <a:t>می‌توانند تصاویری مانند چهره انسان تولید کنند که کاملا ساختگی هستند. چهره‌هایی که ممکن است در دنیای واقعی وجود نداشته باشند.</a:t>
            </a:r>
            <a:endParaRPr lang="en-US" dirty="0"/>
          </a:p>
        </p:txBody>
      </p:sp>
    </p:spTree>
    <p:extLst>
      <p:ext uri="{BB962C8B-B14F-4D97-AF65-F5344CB8AC3E}">
        <p14:creationId xmlns:p14="http://schemas.microsoft.com/office/powerpoint/2010/main" val="325292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4EFF-9BE7-C23F-D306-C836CB28A9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4BCC9C-333E-BC55-E1F9-28FF2EB099FC}"/>
              </a:ext>
            </a:extLst>
          </p:cNvPr>
          <p:cNvSpPr>
            <a:spLocks noGrp="1"/>
          </p:cNvSpPr>
          <p:nvPr>
            <p:ph idx="1"/>
          </p:nvPr>
        </p:nvSpPr>
        <p:spPr/>
        <p:txBody>
          <a:bodyPr/>
          <a:lstStyle/>
          <a:p>
            <a:pPr algn="r" rtl="1"/>
            <a:r>
              <a:rPr lang="fa-IR" b="0" i="0" dirty="0">
                <a:solidFill>
                  <a:srgbClr val="303030"/>
                </a:solidFill>
                <a:effectLst/>
                <a:latin typeface="iranyekan"/>
              </a:rPr>
              <a:t>شبکه های عصبی </a:t>
            </a:r>
            <a:r>
              <a:rPr lang="en-US" b="0" i="0" dirty="0">
                <a:solidFill>
                  <a:srgbClr val="303030"/>
                </a:solidFill>
                <a:effectLst/>
                <a:latin typeface="iranyekan"/>
              </a:rPr>
              <a:t>GAN </a:t>
            </a:r>
            <a:r>
              <a:rPr lang="fa-IR" b="0" i="0" dirty="0">
                <a:solidFill>
                  <a:srgbClr val="303030"/>
                </a:solidFill>
                <a:effectLst/>
                <a:latin typeface="iranyekan"/>
              </a:rPr>
              <a:t>می‌توانند تصاویری مانند چهره انسان تولید کنند که کاملا ساختگی هستند. چهره‌هایی که ممکن است در دنیای واقعی وجود نداشته باشند. به تصاویر زیر نگاه کنید، </a:t>
            </a:r>
            <a:r>
              <a:rPr lang="fa-IR" b="1" i="0" dirty="0">
                <a:solidFill>
                  <a:srgbClr val="FF0000"/>
                </a:solidFill>
                <a:effectLst/>
                <a:latin typeface="inherit"/>
              </a:rPr>
              <a:t>اینها تصاویری هستند که </a:t>
            </a:r>
            <a:r>
              <a:rPr lang="en-US" b="1" i="0" dirty="0">
                <a:solidFill>
                  <a:srgbClr val="FF0000"/>
                </a:solidFill>
                <a:effectLst/>
                <a:latin typeface="inherit"/>
              </a:rPr>
              <a:t>GAN </a:t>
            </a:r>
            <a:r>
              <a:rPr lang="fa-IR" b="1" i="0" dirty="0">
                <a:solidFill>
                  <a:srgbClr val="FF0000"/>
                </a:solidFill>
                <a:effectLst/>
                <a:latin typeface="inherit"/>
              </a:rPr>
              <a:t>تولید کرده و وجود خارجی ندارند.</a:t>
            </a:r>
            <a:r>
              <a:rPr lang="fa-IR" b="0" i="0" dirty="0">
                <a:solidFill>
                  <a:srgbClr val="303030"/>
                </a:solidFill>
                <a:effectLst/>
                <a:latin typeface="iranyekan"/>
              </a:rPr>
              <a:t> ممکن است بگویید اینها که خیلی واقعی هست، محال است تصویر ساختگی باشد. اتفاقا تصاویر ساختگی است. به چهره افراد نگاه کنید، ببینید می‌توانید جزئیات غیرعادی در چهره‌ها پیدا کنید؟ باید بتوانید.</a:t>
            </a:r>
            <a:endParaRPr lang="en-US" dirty="0"/>
          </a:p>
        </p:txBody>
      </p:sp>
    </p:spTree>
    <p:extLst>
      <p:ext uri="{BB962C8B-B14F-4D97-AF65-F5344CB8AC3E}">
        <p14:creationId xmlns:p14="http://schemas.microsoft.com/office/powerpoint/2010/main" val="14126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6585-7659-1F43-39EC-C5BBC40F7915}"/>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8AC9C00D-38B6-39B8-7912-06CDB9F289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0" y="1858169"/>
            <a:ext cx="6286500" cy="4286250"/>
          </a:xfrm>
        </p:spPr>
      </p:pic>
    </p:spTree>
    <p:extLst>
      <p:ext uri="{BB962C8B-B14F-4D97-AF65-F5344CB8AC3E}">
        <p14:creationId xmlns:p14="http://schemas.microsoft.com/office/powerpoint/2010/main" val="354419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7FC5-D584-DC27-80D5-73D0A2FE0D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97356B-153C-D667-E931-36E219DE18A9}"/>
              </a:ext>
            </a:extLst>
          </p:cNvPr>
          <p:cNvSpPr>
            <a:spLocks noGrp="1"/>
          </p:cNvSpPr>
          <p:nvPr>
            <p:ph idx="1"/>
          </p:nvPr>
        </p:nvSpPr>
        <p:spPr/>
        <p:txBody>
          <a:bodyPr/>
          <a:lstStyle/>
          <a:p>
            <a:pPr algn="r" rtl="1"/>
            <a:r>
              <a:rPr lang="en-US" b="0" i="0" dirty="0">
                <a:solidFill>
                  <a:srgbClr val="303030"/>
                </a:solidFill>
                <a:effectLst/>
                <a:latin typeface="iranyekan"/>
              </a:rPr>
              <a:t>Yann </a:t>
            </a:r>
            <a:r>
              <a:rPr lang="en-US" b="0" i="0" dirty="0" err="1">
                <a:solidFill>
                  <a:srgbClr val="303030"/>
                </a:solidFill>
                <a:effectLst/>
                <a:latin typeface="iranyekan"/>
              </a:rPr>
              <a:t>Lecun</a:t>
            </a:r>
            <a:r>
              <a:rPr lang="en-US" b="0" i="0" dirty="0">
                <a:solidFill>
                  <a:srgbClr val="303030"/>
                </a:solidFill>
                <a:effectLst/>
                <a:latin typeface="iranyekan"/>
              </a:rPr>
              <a:t> </a:t>
            </a:r>
            <a:r>
              <a:rPr lang="fa-IR" b="0" i="0" dirty="0">
                <a:solidFill>
                  <a:srgbClr val="303030"/>
                </a:solidFill>
                <a:effectLst/>
                <a:latin typeface="iranyekan"/>
              </a:rPr>
              <a:t>یکی از بزرگان هوش مصنوعی، </a:t>
            </a:r>
            <a:r>
              <a:rPr lang="en-US" b="0" i="0" dirty="0">
                <a:solidFill>
                  <a:srgbClr val="303030"/>
                </a:solidFill>
                <a:effectLst/>
                <a:latin typeface="iranyekan"/>
              </a:rPr>
              <a:t>GAN </a:t>
            </a:r>
            <a:r>
              <a:rPr lang="fa-IR" b="0" i="0" dirty="0">
                <a:solidFill>
                  <a:srgbClr val="303030"/>
                </a:solidFill>
                <a:effectLst/>
                <a:latin typeface="iranyekan"/>
              </a:rPr>
              <a:t>را </a:t>
            </a:r>
            <a:r>
              <a:rPr lang="fa-IR" b="1" i="0" dirty="0">
                <a:solidFill>
                  <a:srgbClr val="FF0000"/>
                </a:solidFill>
                <a:effectLst/>
                <a:latin typeface="inherit"/>
              </a:rPr>
              <a:t>جالب‌ترین ایده</a:t>
            </a:r>
            <a:r>
              <a:rPr lang="fa-IR" b="0" i="0" dirty="0">
                <a:solidFill>
                  <a:srgbClr val="303030"/>
                </a:solidFill>
                <a:effectLst/>
                <a:latin typeface="iranyekan"/>
              </a:rPr>
              <a:t> در 10 سال گذشته یادگیری ماشین توصیف کرده است. همین تعریف از این محقق برجسته نشان می‌دهد که شبکه عصبی </a:t>
            </a:r>
            <a:r>
              <a:rPr lang="en-US" b="0" i="0" dirty="0">
                <a:solidFill>
                  <a:srgbClr val="303030"/>
                </a:solidFill>
                <a:effectLst/>
                <a:latin typeface="iranyekan"/>
              </a:rPr>
              <a:t>GAN </a:t>
            </a:r>
            <a:r>
              <a:rPr lang="fa-IR" b="0" i="0" dirty="0">
                <a:solidFill>
                  <a:srgbClr val="303030"/>
                </a:solidFill>
                <a:effectLst/>
                <a:latin typeface="iranyekan"/>
              </a:rPr>
              <a:t>چه ایده نابی است. در 6 سال گذشته محققان به موفقیت‌های بزرگی در شبکه </a:t>
            </a:r>
            <a:r>
              <a:rPr lang="en-US" b="0" i="0" dirty="0">
                <a:solidFill>
                  <a:srgbClr val="303030"/>
                </a:solidFill>
                <a:effectLst/>
                <a:latin typeface="iranyekan"/>
              </a:rPr>
              <a:t>GAN </a:t>
            </a:r>
            <a:r>
              <a:rPr lang="fa-IR" b="0" i="0" dirty="0">
                <a:solidFill>
                  <a:srgbClr val="303030"/>
                </a:solidFill>
                <a:effectLst/>
                <a:latin typeface="iranyekan"/>
              </a:rPr>
              <a:t>رسیده‌اند. در تصویر بالا، تعدادی تصویر چهره باکیفیت به شما نشان دادم. اما از ابتدا تصاویر چهره این اندازه باکیفیت نبود. به تصاویر چهره زیر نگاه کنید. ببینید به مرور چقدر چهره‌ها باکیفیت‌تر و واقعی‌تر شده است. پیشرفت فوق‌العادست!</a:t>
            </a:r>
            <a:endParaRPr lang="en-US" dirty="0"/>
          </a:p>
        </p:txBody>
      </p:sp>
    </p:spTree>
    <p:extLst>
      <p:ext uri="{BB962C8B-B14F-4D97-AF65-F5344CB8AC3E}">
        <p14:creationId xmlns:p14="http://schemas.microsoft.com/office/powerpoint/2010/main" val="220977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12AA-D932-31BF-4AAE-EA668BF98DD6}"/>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3E07F1B-745F-90C8-CE75-1A45259E1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37" y="1690689"/>
            <a:ext cx="11400302" cy="4602872"/>
          </a:xfrm>
        </p:spPr>
      </p:pic>
    </p:spTree>
    <p:extLst>
      <p:ext uri="{BB962C8B-B14F-4D97-AF65-F5344CB8AC3E}">
        <p14:creationId xmlns:p14="http://schemas.microsoft.com/office/powerpoint/2010/main" val="259059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2161-FED8-9566-A200-724674C6ECED}"/>
              </a:ext>
            </a:extLst>
          </p:cNvPr>
          <p:cNvSpPr>
            <a:spLocks noGrp="1"/>
          </p:cNvSpPr>
          <p:nvPr>
            <p:ph type="title"/>
          </p:nvPr>
        </p:nvSpPr>
        <p:spPr/>
        <p:txBody>
          <a:bodyPr>
            <a:normAutofit/>
          </a:bodyPr>
          <a:lstStyle/>
          <a:p>
            <a:pPr algn="r" rtl="1"/>
            <a:endParaRPr lang="en-US" sz="2800"/>
          </a:p>
        </p:txBody>
      </p:sp>
      <p:sp>
        <p:nvSpPr>
          <p:cNvPr id="3" name="Content Placeholder 2">
            <a:extLst>
              <a:ext uri="{FF2B5EF4-FFF2-40B4-BE49-F238E27FC236}">
                <a16:creationId xmlns:a16="http://schemas.microsoft.com/office/drawing/2014/main" id="{208639DE-E3A8-1DA3-EBE1-9002CB1469B0}"/>
              </a:ext>
            </a:extLst>
          </p:cNvPr>
          <p:cNvSpPr>
            <a:spLocks noGrp="1"/>
          </p:cNvSpPr>
          <p:nvPr>
            <p:ph idx="1"/>
          </p:nvPr>
        </p:nvSpPr>
        <p:spPr/>
        <p:txBody>
          <a:bodyPr>
            <a:normAutofit/>
          </a:bodyPr>
          <a:lstStyle/>
          <a:p>
            <a:pPr algn="r" rtl="1"/>
            <a:endParaRPr lang="en-US"/>
          </a:p>
        </p:txBody>
      </p:sp>
      <p:sp>
        <p:nvSpPr>
          <p:cNvPr id="5" name="TextBox 4">
            <a:extLst>
              <a:ext uri="{FF2B5EF4-FFF2-40B4-BE49-F238E27FC236}">
                <a16:creationId xmlns:a16="http://schemas.microsoft.com/office/drawing/2014/main" id="{55330990-07C6-DE29-45D8-660A4D810EA0}"/>
              </a:ext>
            </a:extLst>
          </p:cNvPr>
          <p:cNvSpPr txBox="1"/>
          <p:nvPr/>
        </p:nvSpPr>
        <p:spPr>
          <a:xfrm>
            <a:off x="838200" y="1690688"/>
            <a:ext cx="10515600" cy="1384995"/>
          </a:xfrm>
          <a:prstGeom prst="rect">
            <a:avLst/>
          </a:prstGeom>
          <a:noFill/>
        </p:spPr>
        <p:txBody>
          <a:bodyPr wrap="square">
            <a:spAutoFit/>
          </a:bodyPr>
          <a:lstStyle/>
          <a:p>
            <a:pPr algn="r" rtl="1"/>
            <a:r>
              <a:rPr lang="fa-IR" sz="2800" b="0" i="0" dirty="0">
                <a:solidFill>
                  <a:srgbClr val="303030"/>
                </a:solidFill>
                <a:effectLst/>
                <a:latin typeface="iranyekan"/>
              </a:rPr>
              <a:t>البته، شبکه </a:t>
            </a:r>
            <a:r>
              <a:rPr lang="en-US" sz="2800" b="0" i="0" dirty="0">
                <a:solidFill>
                  <a:srgbClr val="303030"/>
                </a:solidFill>
                <a:effectLst/>
                <a:latin typeface="iranyekan"/>
              </a:rPr>
              <a:t>GAN </a:t>
            </a:r>
            <a:r>
              <a:rPr lang="fa-IR" sz="2800" b="0" i="0" dirty="0">
                <a:solidFill>
                  <a:srgbClr val="303030"/>
                </a:solidFill>
                <a:effectLst/>
                <a:latin typeface="iranyekan"/>
              </a:rPr>
              <a:t>تنها تصویر چهره تولید نمی‌کند، بلکه امروزه کاربردهای بی‌شماری پیدا کرده است. با جستجو در اینترنت می‌توانید خروجی‌های متنوعی از </a:t>
            </a:r>
            <a:r>
              <a:rPr lang="en-US" sz="2800" b="0" i="0" dirty="0">
                <a:solidFill>
                  <a:srgbClr val="303030"/>
                </a:solidFill>
                <a:effectLst/>
                <a:latin typeface="iranyekan"/>
              </a:rPr>
              <a:t>GAN </a:t>
            </a:r>
            <a:r>
              <a:rPr lang="fa-IR" sz="2800" b="0" i="0" dirty="0">
                <a:solidFill>
                  <a:srgbClr val="303030"/>
                </a:solidFill>
                <a:effectLst/>
                <a:latin typeface="iranyekan"/>
              </a:rPr>
              <a:t>مشاهده کنید. مانند تولید تصویر حیوانات، نقاشی به سبک نقاشان مشهور، کاریکاتور و غیره.</a:t>
            </a:r>
            <a:endParaRPr lang="en-US" sz="2800" dirty="0"/>
          </a:p>
        </p:txBody>
      </p:sp>
    </p:spTree>
    <p:extLst>
      <p:ext uri="{BB962C8B-B14F-4D97-AF65-F5344CB8AC3E}">
        <p14:creationId xmlns:p14="http://schemas.microsoft.com/office/powerpoint/2010/main" val="255086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95AA-DE24-6DF2-9CBB-9CA3D3EA04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4D5701-6412-D83F-ACE4-D7D119F3C661}"/>
              </a:ext>
            </a:extLst>
          </p:cNvPr>
          <p:cNvSpPr>
            <a:spLocks noGrp="1"/>
          </p:cNvSpPr>
          <p:nvPr>
            <p:ph idx="1"/>
          </p:nvPr>
        </p:nvSpPr>
        <p:spPr/>
        <p:txBody>
          <a:bodyPr/>
          <a:lstStyle/>
          <a:p>
            <a:pPr algn="r" rtl="1" fontAlgn="base"/>
            <a:r>
              <a:rPr lang="fa-IR" b="1" i="0" dirty="0">
                <a:solidFill>
                  <a:srgbClr val="6A1B9A"/>
                </a:solidFill>
                <a:effectLst/>
                <a:latin typeface="inherit"/>
              </a:rPr>
              <a:t>آشنایی با شبکه عصبی </a:t>
            </a:r>
            <a:r>
              <a:rPr lang="en-US" b="1" i="0" dirty="0">
                <a:solidFill>
                  <a:srgbClr val="6A1B9A"/>
                </a:solidFill>
                <a:effectLst/>
                <a:latin typeface="inherit"/>
              </a:rPr>
              <a:t>GAN</a:t>
            </a:r>
            <a:endParaRPr lang="en-US" b="1" i="0" dirty="0">
              <a:solidFill>
                <a:srgbClr val="6A1B9A"/>
              </a:solidFill>
              <a:effectLst/>
              <a:latin typeface="iranyekan"/>
            </a:endParaRPr>
          </a:p>
          <a:p>
            <a:pPr algn="r" rtl="1" fontAlgn="base"/>
            <a:r>
              <a:rPr lang="fa-IR" sz="1800" b="0" i="0" dirty="0">
                <a:solidFill>
                  <a:srgbClr val="303030"/>
                </a:solidFill>
                <a:effectLst/>
                <a:latin typeface="iranyekan"/>
              </a:rPr>
              <a:t>تا اینجای کار متوجه شدید که شبکه عصبی </a:t>
            </a:r>
            <a:r>
              <a:rPr lang="en-US" sz="1800" b="0" i="0" dirty="0">
                <a:solidFill>
                  <a:srgbClr val="303030"/>
                </a:solidFill>
                <a:effectLst/>
                <a:latin typeface="iranyekan"/>
              </a:rPr>
              <a:t>GAN، </a:t>
            </a:r>
            <a:r>
              <a:rPr lang="fa-IR" sz="1800" b="1" i="0" dirty="0">
                <a:solidFill>
                  <a:srgbClr val="FF0000"/>
                </a:solidFill>
                <a:effectLst/>
                <a:latin typeface="inherit"/>
              </a:rPr>
              <a:t>داده جدید</a:t>
            </a:r>
            <a:r>
              <a:rPr lang="fa-IR" sz="1800" b="0" i="0" dirty="0">
                <a:solidFill>
                  <a:srgbClr val="303030"/>
                </a:solidFill>
                <a:effectLst/>
                <a:latin typeface="iranyekan"/>
              </a:rPr>
              <a:t> تولید می‌کند. </a:t>
            </a:r>
            <a:r>
              <a:rPr lang="en-US" sz="1800" b="0" i="0" dirty="0">
                <a:solidFill>
                  <a:srgbClr val="303030"/>
                </a:solidFill>
                <a:effectLst/>
                <a:latin typeface="iranyekan"/>
              </a:rPr>
              <a:t>GAN </a:t>
            </a:r>
            <a:r>
              <a:rPr lang="fa-IR" sz="1800" b="0" i="0" dirty="0">
                <a:solidFill>
                  <a:srgbClr val="303030"/>
                </a:solidFill>
                <a:effectLst/>
                <a:latin typeface="iranyekan"/>
              </a:rPr>
              <a:t>مخفف </a:t>
            </a:r>
            <a:r>
              <a:rPr lang="en-US" sz="1800" b="1" i="0" dirty="0">
                <a:solidFill>
                  <a:srgbClr val="FF0000"/>
                </a:solidFill>
                <a:effectLst/>
                <a:latin typeface="inherit"/>
              </a:rPr>
              <a:t>Generative Adversarial Network</a:t>
            </a:r>
            <a:r>
              <a:rPr lang="en-US" sz="1800" b="0" i="0" dirty="0">
                <a:solidFill>
                  <a:srgbClr val="303030"/>
                </a:solidFill>
                <a:effectLst/>
                <a:latin typeface="iranyekan"/>
              </a:rPr>
              <a:t> </a:t>
            </a:r>
            <a:r>
              <a:rPr lang="fa-IR" sz="1800" b="0" i="0" dirty="0">
                <a:solidFill>
                  <a:srgbClr val="303030"/>
                </a:solidFill>
                <a:effectLst/>
                <a:latin typeface="iranyekan"/>
              </a:rPr>
              <a:t>هست. </a:t>
            </a:r>
            <a:r>
              <a:rPr lang="fa-IR" sz="1800" b="1" i="0" dirty="0">
                <a:solidFill>
                  <a:srgbClr val="303030"/>
                </a:solidFill>
                <a:effectLst/>
                <a:latin typeface="inherit"/>
              </a:rPr>
              <a:t>کلمه اول، یعنی </a:t>
            </a:r>
            <a:r>
              <a:rPr lang="en-US" sz="1800" b="1" i="0" dirty="0">
                <a:solidFill>
                  <a:srgbClr val="303030"/>
                </a:solidFill>
                <a:effectLst/>
                <a:latin typeface="inherit"/>
              </a:rPr>
              <a:t>Generative </a:t>
            </a:r>
            <a:r>
              <a:rPr lang="fa-IR" sz="1800" b="1" i="0" dirty="0">
                <a:solidFill>
                  <a:srgbClr val="303030"/>
                </a:solidFill>
                <a:effectLst/>
                <a:latin typeface="inherit"/>
              </a:rPr>
              <a:t>نشان می‌دهد که با شبکه‌ای سروکار داریم که مولد است و داده تولید می‌کند.</a:t>
            </a:r>
            <a:r>
              <a:rPr lang="fa-IR" sz="1800" b="0" i="0" dirty="0">
                <a:solidFill>
                  <a:srgbClr val="303030"/>
                </a:solidFill>
                <a:effectLst/>
                <a:latin typeface="iranyekan"/>
              </a:rPr>
              <a:t> </a:t>
            </a:r>
            <a:r>
              <a:rPr lang="en-US" sz="1800" b="0" i="0" dirty="0">
                <a:solidFill>
                  <a:srgbClr val="303030"/>
                </a:solidFill>
                <a:effectLst/>
                <a:latin typeface="iranyekan"/>
              </a:rPr>
              <a:t>Network </a:t>
            </a:r>
            <a:r>
              <a:rPr lang="fa-IR" sz="1800" b="0" i="0" dirty="0">
                <a:solidFill>
                  <a:srgbClr val="303030"/>
                </a:solidFill>
                <a:effectLst/>
                <a:latin typeface="iranyekan"/>
              </a:rPr>
              <a:t>هم که همان شبکه عصبی است. اما </a:t>
            </a:r>
            <a:r>
              <a:rPr lang="en-US" sz="1800" b="0" i="0" dirty="0">
                <a:solidFill>
                  <a:srgbClr val="303030"/>
                </a:solidFill>
                <a:effectLst/>
                <a:latin typeface="iranyekan"/>
              </a:rPr>
              <a:t>Adversarial </a:t>
            </a:r>
            <a:r>
              <a:rPr lang="fa-IR" sz="1800" b="0" i="0" dirty="0">
                <a:solidFill>
                  <a:srgbClr val="303030"/>
                </a:solidFill>
                <a:effectLst/>
                <a:latin typeface="iranyekan"/>
              </a:rPr>
              <a:t>چیست؟ به فارسی می‌شود </a:t>
            </a:r>
            <a:r>
              <a:rPr lang="fa-IR" sz="1800" b="1" i="0" dirty="0">
                <a:solidFill>
                  <a:srgbClr val="FF0000"/>
                </a:solidFill>
                <a:effectLst/>
                <a:latin typeface="inherit"/>
              </a:rPr>
              <a:t>خصومت</a:t>
            </a:r>
            <a:r>
              <a:rPr lang="fa-IR" sz="1800" b="0" i="0" dirty="0">
                <a:solidFill>
                  <a:srgbClr val="303030"/>
                </a:solidFill>
                <a:effectLst/>
                <a:latin typeface="iranyekan"/>
              </a:rPr>
              <a:t>! پس در فارسی به شبکه </a:t>
            </a:r>
            <a:r>
              <a:rPr lang="en-US" sz="1800" b="0" i="0" dirty="0">
                <a:solidFill>
                  <a:srgbClr val="303030"/>
                </a:solidFill>
                <a:effectLst/>
                <a:latin typeface="iranyekan"/>
              </a:rPr>
              <a:t>GAN </a:t>
            </a:r>
            <a:r>
              <a:rPr lang="fa-IR" sz="1800" b="0" i="0" dirty="0">
                <a:solidFill>
                  <a:srgbClr val="303030"/>
                </a:solidFill>
                <a:effectLst/>
                <a:latin typeface="iranyekan"/>
              </a:rPr>
              <a:t>می‌توانیم بگوییم شبکه متخاصم مولد… دو کلمه کلیدی به‌نام </a:t>
            </a:r>
            <a:r>
              <a:rPr lang="fa-IR" sz="1800" b="1" i="0" dirty="0">
                <a:solidFill>
                  <a:srgbClr val="FF0000"/>
                </a:solidFill>
                <a:effectLst/>
                <a:latin typeface="inherit"/>
              </a:rPr>
              <a:t>متخاصم</a:t>
            </a:r>
            <a:r>
              <a:rPr lang="fa-IR" sz="1800" b="0" i="0" dirty="0">
                <a:solidFill>
                  <a:srgbClr val="FF0000"/>
                </a:solidFill>
                <a:effectLst/>
                <a:latin typeface="inherit"/>
              </a:rPr>
              <a:t> </a:t>
            </a:r>
            <a:r>
              <a:rPr lang="fa-IR" sz="1800" b="0" i="0" dirty="0">
                <a:solidFill>
                  <a:srgbClr val="303030"/>
                </a:solidFill>
                <a:effectLst/>
                <a:latin typeface="iranyekan"/>
              </a:rPr>
              <a:t>و </a:t>
            </a:r>
            <a:r>
              <a:rPr lang="fa-IR" sz="1800" b="1" i="0" dirty="0">
                <a:solidFill>
                  <a:srgbClr val="FF0000"/>
                </a:solidFill>
                <a:effectLst/>
                <a:latin typeface="inherit"/>
              </a:rPr>
              <a:t>مولد</a:t>
            </a:r>
            <a:r>
              <a:rPr lang="fa-IR" sz="1800" b="1" i="0" dirty="0">
                <a:solidFill>
                  <a:srgbClr val="303030"/>
                </a:solidFill>
                <a:effectLst/>
                <a:latin typeface="inherit"/>
              </a:rPr>
              <a:t> </a:t>
            </a:r>
            <a:r>
              <a:rPr lang="fa-IR" sz="1800" b="0" i="0" dirty="0">
                <a:solidFill>
                  <a:srgbClr val="303030"/>
                </a:solidFill>
                <a:effectLst/>
                <a:latin typeface="iranyekan"/>
              </a:rPr>
              <a:t>داریم. اتفاقا دو شبکه مولد و متخاصم هم در </a:t>
            </a:r>
            <a:r>
              <a:rPr lang="en-US" sz="1800" b="0" i="0" dirty="0">
                <a:solidFill>
                  <a:srgbClr val="303030"/>
                </a:solidFill>
                <a:effectLst/>
                <a:latin typeface="iranyekan"/>
              </a:rPr>
              <a:t>GAN </a:t>
            </a:r>
            <a:r>
              <a:rPr lang="fa-IR" sz="1800" b="0" i="0" dirty="0">
                <a:solidFill>
                  <a:srgbClr val="303030"/>
                </a:solidFill>
                <a:effectLst/>
                <a:latin typeface="iranyekan"/>
              </a:rPr>
              <a:t>داریم. </a:t>
            </a:r>
            <a:r>
              <a:rPr lang="fa-IR" sz="1800" b="1" i="0" dirty="0">
                <a:solidFill>
                  <a:srgbClr val="303030"/>
                </a:solidFill>
                <a:effectLst/>
                <a:latin typeface="inherit"/>
              </a:rPr>
              <a:t>دو شبکه‌ای که در مبارزه باهم هستند!</a:t>
            </a:r>
            <a:endParaRPr lang="fa-IR" sz="1800" b="0" i="0" dirty="0">
              <a:solidFill>
                <a:srgbClr val="303030"/>
              </a:solidFill>
              <a:effectLst/>
              <a:latin typeface="iranyekan"/>
            </a:endParaRPr>
          </a:p>
          <a:p>
            <a:pPr algn="r" rtl="1"/>
            <a:endParaRPr lang="en-US" dirty="0"/>
          </a:p>
        </p:txBody>
      </p:sp>
    </p:spTree>
    <p:extLst>
      <p:ext uri="{BB962C8B-B14F-4D97-AF65-F5344CB8AC3E}">
        <p14:creationId xmlns:p14="http://schemas.microsoft.com/office/powerpoint/2010/main" val="1263565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718</Words>
  <Application>Microsoft Office PowerPoint</Application>
  <PresentationFormat>Widescreen</PresentationFormat>
  <Paragraphs>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inherit</vt:lpstr>
      <vt:lpstr>iranyekan</vt:lpstr>
      <vt:lpstr>Office Theme</vt:lpstr>
      <vt:lpstr>شبکه عصبی GAN  </vt:lpstr>
      <vt:lpstr>شبکه عصبی GAN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شبکه عصبی GAN  </dc:title>
  <dc:creator>سامان ترک تبریزی</dc:creator>
  <cp:lastModifiedBy>سامان ترک تبریزی</cp:lastModifiedBy>
  <cp:revision>1</cp:revision>
  <dcterms:created xsi:type="dcterms:W3CDTF">2024-01-13T05:29:46Z</dcterms:created>
  <dcterms:modified xsi:type="dcterms:W3CDTF">2024-01-13T05:46:22Z</dcterms:modified>
</cp:coreProperties>
</file>