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C5EB-390D-1490-40D7-45B46E357A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F8BA2-8154-2975-DCED-8097547EF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C7267D-093D-A8C0-A614-E3E562534CE8}"/>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5" name="Footer Placeholder 4">
            <a:extLst>
              <a:ext uri="{FF2B5EF4-FFF2-40B4-BE49-F238E27FC236}">
                <a16:creationId xmlns:a16="http://schemas.microsoft.com/office/drawing/2014/main" id="{E08138D8-3C7C-0F32-A712-9D844C10B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EA1C3-5077-E6F6-B55E-7E6F729293C5}"/>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385214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6DD9-ECEF-1DD1-A4E2-9174521CB9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0B2747-1C2C-2871-1742-E07F91735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7E721-7293-C155-7485-93EA94D0D451}"/>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5" name="Footer Placeholder 4">
            <a:extLst>
              <a:ext uri="{FF2B5EF4-FFF2-40B4-BE49-F238E27FC236}">
                <a16:creationId xmlns:a16="http://schemas.microsoft.com/office/drawing/2014/main" id="{08178F4D-FFA6-F730-1456-046BAEDBD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20088-D50E-E0BD-E0AA-F32024B11BD4}"/>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259658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249D9-550D-D8AF-FC35-ABC119D2D5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4374C4-585B-2303-D3E4-C1BBE35BA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680A1-5029-0FA9-0A26-392A91A05601}"/>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5" name="Footer Placeholder 4">
            <a:extLst>
              <a:ext uri="{FF2B5EF4-FFF2-40B4-BE49-F238E27FC236}">
                <a16:creationId xmlns:a16="http://schemas.microsoft.com/office/drawing/2014/main" id="{ADD4CCE4-1A04-DCE7-D999-B38713906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9CA6B-0426-7DD3-039C-3C90A6E68CB8}"/>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12976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00EA-F4D5-DC09-FBDF-CE0385901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DEE92D-AEFA-2012-9EF7-A61E71C52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597F3-2715-2CD4-B010-EC348660F3DC}"/>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5" name="Footer Placeholder 4">
            <a:extLst>
              <a:ext uri="{FF2B5EF4-FFF2-40B4-BE49-F238E27FC236}">
                <a16:creationId xmlns:a16="http://schemas.microsoft.com/office/drawing/2014/main" id="{B1FE92D9-F2CF-3B20-9D40-F7ECB9BFE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D4F27-812D-BF94-BF22-BD5161E2B43E}"/>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195531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F26D-7802-41F4-24EF-48DF7D232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BD2042-E049-5915-EB10-2F140366B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157E81-837F-94AE-5320-02219FDD812B}"/>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5" name="Footer Placeholder 4">
            <a:extLst>
              <a:ext uri="{FF2B5EF4-FFF2-40B4-BE49-F238E27FC236}">
                <a16:creationId xmlns:a16="http://schemas.microsoft.com/office/drawing/2014/main" id="{50F8B8F6-1310-E48B-F2B2-FE565F8E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9E498-EE2E-B4F7-AD18-18A82A9F1FEE}"/>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150800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F50B-1408-D926-B022-61409C751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94A76-D76C-B725-3656-A7017CFD26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277FB0-D876-6A09-FBC8-BC7987DE21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1D8EA0-8B57-1280-BDF0-8E120EA7182B}"/>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6" name="Footer Placeholder 5">
            <a:extLst>
              <a:ext uri="{FF2B5EF4-FFF2-40B4-BE49-F238E27FC236}">
                <a16:creationId xmlns:a16="http://schemas.microsoft.com/office/drawing/2014/main" id="{B10A6763-E8B5-3FA3-7F1B-57986B37B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38644-F749-ED68-8D68-DCA4101E92DC}"/>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279936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007C-DFB4-5BEE-7A4A-A3BB2C9D77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E4E15-734A-7787-0EB1-B4734E5BC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081D3-11AF-C76B-66E6-20733ED8D5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55BA3-6248-4D76-A032-4B8A641B2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08FDC-7359-3E47-CB1B-55CB8D91F3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D27E1-B4F9-97F7-BC93-E71975B70E23}"/>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8" name="Footer Placeholder 7">
            <a:extLst>
              <a:ext uri="{FF2B5EF4-FFF2-40B4-BE49-F238E27FC236}">
                <a16:creationId xmlns:a16="http://schemas.microsoft.com/office/drawing/2014/main" id="{2A883FF4-1EEE-4655-4E50-DA0DE3BA76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3F1E94-BCD8-097B-3F83-A6A586C87F52}"/>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218171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54EF-6348-6D2E-30E5-153E75949F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FE8C31-A233-A661-0DBA-65647E09F8B8}"/>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4" name="Footer Placeholder 3">
            <a:extLst>
              <a:ext uri="{FF2B5EF4-FFF2-40B4-BE49-F238E27FC236}">
                <a16:creationId xmlns:a16="http://schemas.microsoft.com/office/drawing/2014/main" id="{1390759E-0414-EC03-663A-81DB78347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BA543C-6994-AE81-FAD2-1F703918722F}"/>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375152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D9287-DDCA-D9E8-4610-C953FBB9397F}"/>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3" name="Footer Placeholder 2">
            <a:extLst>
              <a:ext uri="{FF2B5EF4-FFF2-40B4-BE49-F238E27FC236}">
                <a16:creationId xmlns:a16="http://schemas.microsoft.com/office/drawing/2014/main" id="{A33C7AC1-4C79-1733-2C4C-0B4FA34396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A2628A-E0E3-3A86-4089-4E8356AB8562}"/>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106630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96BC-E268-E347-3DFF-226B13E9F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17B412-FC35-EE34-38AD-56B4E59A5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B7BED6-A9E5-27C2-2089-4C901C43F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0FEEC-2177-9CB3-EDEC-0FEAC353AC50}"/>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6" name="Footer Placeholder 5">
            <a:extLst>
              <a:ext uri="{FF2B5EF4-FFF2-40B4-BE49-F238E27FC236}">
                <a16:creationId xmlns:a16="http://schemas.microsoft.com/office/drawing/2014/main" id="{79BFC914-C16F-12D1-2BBA-FC67475C0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AFB76-BF81-479D-310B-65CA1931CA95}"/>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350326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A326-5D99-3647-48D1-77D93EFAB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C2A178-1332-1087-5622-DB67DFD2B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52C813-53F9-29F8-91F6-91A504222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EAC5C-6A27-4739-06D3-4D28D5F876C0}"/>
              </a:ext>
            </a:extLst>
          </p:cNvPr>
          <p:cNvSpPr>
            <a:spLocks noGrp="1"/>
          </p:cNvSpPr>
          <p:nvPr>
            <p:ph type="dt" sz="half" idx="10"/>
          </p:nvPr>
        </p:nvSpPr>
        <p:spPr/>
        <p:txBody>
          <a:bodyPr/>
          <a:lstStyle/>
          <a:p>
            <a:fld id="{F2C862E3-31E9-433D-874F-8B0160E5B7D8}" type="datetimeFigureOut">
              <a:rPr lang="en-US" smtClean="0"/>
              <a:t>1/13/2024</a:t>
            </a:fld>
            <a:endParaRPr lang="en-US"/>
          </a:p>
        </p:txBody>
      </p:sp>
      <p:sp>
        <p:nvSpPr>
          <p:cNvPr id="6" name="Footer Placeholder 5">
            <a:extLst>
              <a:ext uri="{FF2B5EF4-FFF2-40B4-BE49-F238E27FC236}">
                <a16:creationId xmlns:a16="http://schemas.microsoft.com/office/drawing/2014/main" id="{022342A5-8E06-8916-A49F-39552E1D4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7C125-B188-2BDE-EDC7-64350B6FB261}"/>
              </a:ext>
            </a:extLst>
          </p:cNvPr>
          <p:cNvSpPr>
            <a:spLocks noGrp="1"/>
          </p:cNvSpPr>
          <p:nvPr>
            <p:ph type="sldNum" sz="quarter" idx="12"/>
          </p:nvPr>
        </p:nvSpPr>
        <p:spPr/>
        <p:txBody>
          <a:bodyPr/>
          <a:lstStyle/>
          <a:p>
            <a:fld id="{EC91756C-1BFD-41C3-B907-3B6B340FC9D3}" type="slidenum">
              <a:rPr lang="en-US" smtClean="0"/>
              <a:t>‹#›</a:t>
            </a:fld>
            <a:endParaRPr lang="en-US"/>
          </a:p>
        </p:txBody>
      </p:sp>
    </p:spTree>
    <p:extLst>
      <p:ext uri="{BB962C8B-B14F-4D97-AF65-F5344CB8AC3E}">
        <p14:creationId xmlns:p14="http://schemas.microsoft.com/office/powerpoint/2010/main" val="428834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320EB-C232-C65A-BBF4-C2A49F996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F92C4C-1E7D-C3F4-7F07-27510695F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C7A4A-E11C-37CF-5C2E-D624F761E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62E3-31E9-433D-874F-8B0160E5B7D8}" type="datetimeFigureOut">
              <a:rPr lang="en-US" smtClean="0"/>
              <a:t>1/13/2024</a:t>
            </a:fld>
            <a:endParaRPr lang="en-US"/>
          </a:p>
        </p:txBody>
      </p:sp>
      <p:sp>
        <p:nvSpPr>
          <p:cNvPr id="5" name="Footer Placeholder 4">
            <a:extLst>
              <a:ext uri="{FF2B5EF4-FFF2-40B4-BE49-F238E27FC236}">
                <a16:creationId xmlns:a16="http://schemas.microsoft.com/office/drawing/2014/main" id="{A2521DE0-1A9F-46A6-02F6-8225FCAFE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780D20-315F-B3B7-B950-3704FBEB53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1756C-1BFD-41C3-B907-3B6B340FC9D3}" type="slidenum">
              <a:rPr lang="en-US" smtClean="0"/>
              <a:t>‹#›</a:t>
            </a:fld>
            <a:endParaRPr lang="en-US"/>
          </a:p>
        </p:txBody>
      </p:sp>
    </p:spTree>
    <p:extLst>
      <p:ext uri="{BB962C8B-B14F-4D97-AF65-F5344CB8AC3E}">
        <p14:creationId xmlns:p14="http://schemas.microsoft.com/office/powerpoint/2010/main" val="295515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amruyesh.com/what-is-neural-networks-a-gentle-introduction-to-neural-networks-seri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hamruyesh.com/a-comprehensive-guide-to-convolutional-neural-networks-the-eli5-wa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amruyesh.com/a-comprehensive-guide-to-convolutional-neural-networks-the-eli5-wa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amruyesh.com/what-is-neural-networks-a-gentle-introduction-to-neural-networks-ser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amruyesh.com/what-is-neural-networks-a-gentle-introduction-to-neural-networks-ser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8B171-FAAB-7818-DF3D-4C64A6B34577}"/>
              </a:ext>
            </a:extLst>
          </p:cNvPr>
          <p:cNvSpPr>
            <a:spLocks noGrp="1"/>
          </p:cNvSpPr>
          <p:nvPr>
            <p:ph type="ctrTitle"/>
          </p:nvPr>
        </p:nvSpPr>
        <p:spPr/>
        <p:txBody>
          <a:bodyPr/>
          <a:lstStyle/>
          <a:p>
            <a:pPr rtl="1"/>
            <a:r>
              <a:rPr lang="fa-IR" dirty="0"/>
              <a:t>شبكه عصبي </a:t>
            </a:r>
            <a:r>
              <a:rPr lang="en-US" dirty="0" err="1"/>
              <a:t>rnn</a:t>
            </a:r>
            <a:endParaRPr lang="en-US" dirty="0"/>
          </a:p>
        </p:txBody>
      </p:sp>
      <p:sp>
        <p:nvSpPr>
          <p:cNvPr id="3" name="Subtitle 2">
            <a:extLst>
              <a:ext uri="{FF2B5EF4-FFF2-40B4-BE49-F238E27FC236}">
                <a16:creationId xmlns:a16="http://schemas.microsoft.com/office/drawing/2014/main" id="{BAC4A540-4297-10E3-3C64-1360957F70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7512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4C28-F1BF-AC2C-5963-4B1A8A22D2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2CF2A-BCFB-BAD3-2139-3CE3BB03E6DF}"/>
              </a:ext>
            </a:extLst>
          </p:cNvPr>
          <p:cNvSpPr>
            <a:spLocks noGrp="1"/>
          </p:cNvSpPr>
          <p:nvPr>
            <p:ph idx="1"/>
          </p:nvPr>
        </p:nvSpPr>
        <p:spPr/>
        <p:txBody>
          <a:bodyPr/>
          <a:lstStyle/>
          <a:p>
            <a:pPr algn="r" rtl="1"/>
            <a:r>
              <a:rPr lang="fa-IR" b="1" i="0" dirty="0">
                <a:solidFill>
                  <a:srgbClr val="6F0032"/>
                </a:solidFill>
                <a:effectLst/>
                <a:latin typeface="IRANSans"/>
              </a:rPr>
              <a:t>مزایای شبکه عصبی بازگشتی</a:t>
            </a:r>
          </a:p>
          <a:p>
            <a:pPr algn="r" rtl="1">
              <a:buFont typeface="+mj-lt"/>
              <a:buAutoNum type="arabicPeriod"/>
            </a:pPr>
            <a:r>
              <a:rPr lang="fa-IR" b="0" i="0" u="none" strike="noStrike" dirty="0">
                <a:solidFill>
                  <a:srgbClr val="2196F3"/>
                </a:solidFill>
                <a:effectLst/>
                <a:latin typeface="IRANSans"/>
                <a:hlinkClick r:id="rId2"/>
              </a:rPr>
              <a:t>شبکه عصبی</a:t>
            </a:r>
            <a:r>
              <a:rPr lang="fa-IR" b="0" i="0" dirty="0">
                <a:solidFill>
                  <a:srgbClr val="6B6B6B"/>
                </a:solidFill>
                <a:effectLst/>
                <a:latin typeface="IRANSans"/>
              </a:rPr>
              <a:t> بازگشتی می‌تواند دنباله داده‌ها را به نحوی مدل کند هر نمونه، وابسته به نمونه‌های قبلی فرض شود.</a:t>
            </a:r>
          </a:p>
          <a:p>
            <a:pPr algn="r" rtl="1">
              <a:buFont typeface="+mj-lt"/>
              <a:buAutoNum type="arabicPeriod"/>
            </a:pPr>
            <a:r>
              <a:rPr lang="fa-IR" b="0" i="0" u="none" strike="noStrike" dirty="0">
                <a:solidFill>
                  <a:srgbClr val="2196F3"/>
                </a:solidFill>
                <a:effectLst/>
                <a:latin typeface="IRANSans"/>
                <a:hlinkClick r:id="rId2"/>
              </a:rPr>
              <a:t>شبکه عصبی</a:t>
            </a:r>
            <a:r>
              <a:rPr lang="fa-IR" b="0" i="0" dirty="0">
                <a:solidFill>
                  <a:srgbClr val="6B6B6B"/>
                </a:solidFill>
                <a:effectLst/>
                <a:latin typeface="IRANSans"/>
              </a:rPr>
              <a:t> بازگشتی حتی با لایه‌های کانولوشنی برای گسترش همسایگی موثر پیکسلی مورد استفاده قرار می‌گیرد.</a:t>
            </a:r>
          </a:p>
          <a:p>
            <a:pPr algn="r" rtl="1"/>
            <a:endParaRPr lang="en-US" dirty="0"/>
          </a:p>
        </p:txBody>
      </p:sp>
    </p:spTree>
    <p:extLst>
      <p:ext uri="{BB962C8B-B14F-4D97-AF65-F5344CB8AC3E}">
        <p14:creationId xmlns:p14="http://schemas.microsoft.com/office/powerpoint/2010/main" val="236465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6A18-4F8A-BC58-DDC6-6E319B8FE1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41E2ED-435D-200A-F010-5CC758D8CE26}"/>
              </a:ext>
            </a:extLst>
          </p:cNvPr>
          <p:cNvSpPr>
            <a:spLocks noGrp="1"/>
          </p:cNvSpPr>
          <p:nvPr>
            <p:ph idx="1"/>
          </p:nvPr>
        </p:nvSpPr>
        <p:spPr/>
        <p:txBody>
          <a:bodyPr/>
          <a:lstStyle/>
          <a:p>
            <a:pPr algn="r" rtl="1"/>
            <a:r>
              <a:rPr lang="fa-IR" b="1" i="0" dirty="0">
                <a:solidFill>
                  <a:srgbClr val="6F0032"/>
                </a:solidFill>
                <a:effectLst/>
                <a:latin typeface="IRANSans"/>
              </a:rPr>
              <a:t>معایب شبکه عصبی بازگشتی</a:t>
            </a:r>
          </a:p>
          <a:p>
            <a:pPr algn="r" rtl="1">
              <a:buFont typeface="+mj-lt"/>
              <a:buAutoNum type="arabicPeriod"/>
            </a:pPr>
            <a:r>
              <a:rPr lang="fa-IR" b="0" i="0" dirty="0">
                <a:solidFill>
                  <a:srgbClr val="6B6B6B"/>
                </a:solidFill>
                <a:effectLst/>
                <a:latin typeface="IRANSans"/>
              </a:rPr>
              <a:t>مشکل محوشوندگی تدریجی (</a:t>
            </a:r>
            <a:r>
              <a:rPr lang="en-US" b="0" i="0" dirty="0">
                <a:solidFill>
                  <a:srgbClr val="6B6B6B"/>
                </a:solidFill>
                <a:effectLst/>
                <a:latin typeface="IRANSans"/>
              </a:rPr>
              <a:t>Gradient vanishing) </a:t>
            </a:r>
            <a:r>
              <a:rPr lang="fa-IR" b="0" i="0" dirty="0">
                <a:solidFill>
                  <a:srgbClr val="6B6B6B"/>
                </a:solidFill>
                <a:effectLst/>
                <a:latin typeface="IRANSans"/>
              </a:rPr>
              <a:t>و انفجار (</a:t>
            </a:r>
            <a:r>
              <a:rPr lang="en-US" b="0" i="0" dirty="0">
                <a:solidFill>
                  <a:srgbClr val="6B6B6B"/>
                </a:solidFill>
                <a:effectLst/>
                <a:latin typeface="IRANSans"/>
              </a:rPr>
              <a:t>exploding).</a:t>
            </a:r>
          </a:p>
          <a:p>
            <a:pPr algn="r" rtl="1">
              <a:buFont typeface="+mj-lt"/>
              <a:buAutoNum type="arabicPeriod"/>
            </a:pPr>
            <a:r>
              <a:rPr lang="fa-IR" b="0" i="0" dirty="0">
                <a:solidFill>
                  <a:srgbClr val="6B6B6B"/>
                </a:solidFill>
                <a:effectLst/>
                <a:latin typeface="IRANSans"/>
              </a:rPr>
              <a:t>آموزش این نوع شبکه کار بسیار دشواری است.</a:t>
            </a:r>
          </a:p>
          <a:p>
            <a:pPr algn="r" rtl="1">
              <a:buFont typeface="+mj-lt"/>
              <a:buAutoNum type="arabicPeriod"/>
            </a:pPr>
            <a:r>
              <a:rPr lang="fa-IR" b="0" i="0" dirty="0">
                <a:solidFill>
                  <a:srgbClr val="6B6B6B"/>
                </a:solidFill>
                <a:effectLst/>
                <a:latin typeface="IRANSans"/>
              </a:rPr>
              <a:t>اگر از </a:t>
            </a:r>
            <a:r>
              <a:rPr lang="en-US" b="0" i="0" dirty="0">
                <a:solidFill>
                  <a:srgbClr val="6B6B6B"/>
                </a:solidFill>
                <a:effectLst/>
                <a:latin typeface="IRANSans"/>
              </a:rPr>
              <a:t>tanh </a:t>
            </a:r>
            <a:r>
              <a:rPr lang="fa-IR" b="0" i="0" dirty="0">
                <a:solidFill>
                  <a:srgbClr val="6B6B6B"/>
                </a:solidFill>
                <a:effectLst/>
                <a:latin typeface="IRANSans"/>
              </a:rPr>
              <a:t>یا </a:t>
            </a:r>
            <a:r>
              <a:rPr lang="en-US" b="0" i="0" dirty="0" err="1">
                <a:solidFill>
                  <a:srgbClr val="6B6B6B"/>
                </a:solidFill>
                <a:effectLst/>
                <a:latin typeface="IRANSans"/>
              </a:rPr>
              <a:t>relu</a:t>
            </a:r>
            <a:r>
              <a:rPr lang="en-US" b="0" i="0" dirty="0">
                <a:solidFill>
                  <a:srgbClr val="6B6B6B"/>
                </a:solidFill>
                <a:effectLst/>
                <a:latin typeface="IRANSans"/>
              </a:rPr>
              <a:t> </a:t>
            </a:r>
            <a:r>
              <a:rPr lang="fa-IR" b="0" i="0" dirty="0">
                <a:solidFill>
                  <a:srgbClr val="6B6B6B"/>
                </a:solidFill>
                <a:effectLst/>
                <a:latin typeface="IRANSans"/>
              </a:rPr>
              <a:t>به عنوان یک تابع فعال سازی استفاده کند، نمی‌تواند دنباله‌های بسیار طولانی را پردازش کند.</a:t>
            </a:r>
          </a:p>
          <a:p>
            <a:pPr algn="r" rtl="1"/>
            <a:r>
              <a:rPr lang="fa-IR" b="0" i="0" dirty="0">
                <a:solidFill>
                  <a:srgbClr val="6B6B6B"/>
                </a:solidFill>
                <a:effectLst/>
                <a:latin typeface="IRANSans"/>
              </a:rPr>
              <a:t> </a:t>
            </a:r>
          </a:p>
          <a:p>
            <a:pPr algn="r" rtl="1"/>
            <a:endParaRPr lang="en-US" dirty="0"/>
          </a:p>
        </p:txBody>
      </p:sp>
    </p:spTree>
    <p:extLst>
      <p:ext uri="{BB962C8B-B14F-4D97-AF65-F5344CB8AC3E}">
        <p14:creationId xmlns:p14="http://schemas.microsoft.com/office/powerpoint/2010/main" val="407815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44B1-8461-9245-E202-AB667E9469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C90599-82D9-27B1-807B-A14F12B7C6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879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6FB3-804D-7D91-47D3-13C27D8719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6EA3AC-04A3-7E11-7647-FC797F9C73C2}"/>
              </a:ext>
            </a:extLst>
          </p:cNvPr>
          <p:cNvSpPr>
            <a:spLocks noGrp="1"/>
          </p:cNvSpPr>
          <p:nvPr>
            <p:ph idx="1"/>
          </p:nvPr>
        </p:nvSpPr>
        <p:spPr/>
        <p:txBody>
          <a:bodyPr/>
          <a:lstStyle/>
          <a:p>
            <a:pPr algn="r" rtl="1"/>
            <a:r>
              <a:rPr lang="fa-IR" b="1" i="0" dirty="0">
                <a:solidFill>
                  <a:srgbClr val="6F0032"/>
                </a:solidFill>
                <a:effectLst/>
                <a:latin typeface="IRANSans"/>
              </a:rPr>
              <a:t>شبکه عصبی چیست ؟</a:t>
            </a:r>
          </a:p>
          <a:p>
            <a:pPr algn="r" rtl="1"/>
            <a:r>
              <a:rPr lang="fa-IR" b="0" i="0" u="none" strike="noStrike" dirty="0">
                <a:solidFill>
                  <a:srgbClr val="2196F3"/>
                </a:solidFill>
                <a:effectLst/>
                <a:latin typeface="IRANSans"/>
                <a:hlinkClick r:id="rId2"/>
              </a:rPr>
              <a:t>شبکه‌های عصبی</a:t>
            </a:r>
            <a:r>
              <a:rPr lang="fa-IR" b="0" i="0" dirty="0">
                <a:solidFill>
                  <a:srgbClr val="6B6B6B"/>
                </a:solidFill>
                <a:effectLst/>
                <a:latin typeface="IRANSans"/>
              </a:rPr>
              <a:t>، مجموعه‌ای از الگوریتم‌ها هستند که شباهت زیادی به مغز انسان دارند و برای شناسایی الگوها طراحی شده‌اند. این شبکه­‌ها، داده‌های حسی را از طریق ادراک ماشین (</a:t>
            </a:r>
            <a:r>
              <a:rPr lang="en-US" b="0" i="0" dirty="0">
                <a:solidFill>
                  <a:srgbClr val="6B6B6B"/>
                </a:solidFill>
                <a:effectLst/>
                <a:latin typeface="IRANSans"/>
              </a:rPr>
              <a:t>machine perception)، </a:t>
            </a:r>
            <a:r>
              <a:rPr lang="fa-IR" b="0" i="0" dirty="0">
                <a:solidFill>
                  <a:srgbClr val="6B6B6B"/>
                </a:solidFill>
                <a:effectLst/>
                <a:latin typeface="IRANSans"/>
              </a:rPr>
              <a:t>با برچسب گذاری یا خوشه بندی ورودی خام تفسیر می‌کنند. این شبکه‌ها می‌توانند الگوهای عددی موجود در بردارها را با توجه به این که همه داده‌های دنیای واقعی (تصاویر، صدا، متن یا سری‌های زمانی) باید به شکل بردار دربیایند، تشخیص دهند. </a:t>
            </a:r>
            <a:r>
              <a:rPr lang="fa-IR" b="0" i="0" u="none" strike="noStrike" dirty="0">
                <a:solidFill>
                  <a:srgbClr val="2196F3"/>
                </a:solidFill>
                <a:effectLst/>
                <a:latin typeface="IRANSans"/>
                <a:hlinkClick r:id="rId2"/>
              </a:rPr>
              <a:t>شبکه‌های عصبی</a:t>
            </a:r>
            <a:r>
              <a:rPr lang="fa-IR" b="0" i="0" dirty="0">
                <a:solidFill>
                  <a:srgbClr val="6B6B6B"/>
                </a:solidFill>
                <a:effectLst/>
                <a:latin typeface="IRANSans"/>
              </a:rPr>
              <a:t> مصنوعی از تعداد زیادی عنصر پردازشی متصل به هم (نورون) تشکیل شده است که برای حل یک مشکل، با هم کار می‌کنند.</a:t>
            </a:r>
          </a:p>
          <a:p>
            <a:pPr algn="r" rtl="1"/>
            <a:endParaRPr lang="en-US" dirty="0"/>
          </a:p>
        </p:txBody>
      </p:sp>
    </p:spTree>
    <p:extLst>
      <p:ext uri="{BB962C8B-B14F-4D97-AF65-F5344CB8AC3E}">
        <p14:creationId xmlns:p14="http://schemas.microsoft.com/office/powerpoint/2010/main" val="240341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ACA6-0B47-AD59-AF47-A9D62C99BD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DCB7EA-615B-0D32-BB6B-967AD0424ABC}"/>
              </a:ext>
            </a:extLst>
          </p:cNvPr>
          <p:cNvSpPr>
            <a:spLocks noGrp="1"/>
          </p:cNvSpPr>
          <p:nvPr>
            <p:ph idx="1"/>
          </p:nvPr>
        </p:nvSpPr>
        <p:spPr/>
        <p:txBody>
          <a:bodyPr/>
          <a:lstStyle/>
          <a:p>
            <a:pPr algn="r" rtl="1"/>
            <a:r>
              <a:rPr lang="fa-IR" b="0" i="0" dirty="0">
                <a:solidFill>
                  <a:srgbClr val="6B6B6B"/>
                </a:solidFill>
                <a:effectLst/>
                <a:latin typeface="IRANSans"/>
              </a:rPr>
              <a:t>یک </a:t>
            </a:r>
            <a:r>
              <a:rPr lang="fa-IR" b="0" i="0" u="none" strike="noStrike" dirty="0">
                <a:solidFill>
                  <a:srgbClr val="2196F3"/>
                </a:solidFill>
                <a:effectLst/>
                <a:latin typeface="IRANSans"/>
                <a:hlinkClick r:id="rId2"/>
              </a:rPr>
              <a:t>شبکه عصبی</a:t>
            </a:r>
            <a:r>
              <a:rPr lang="fa-IR" b="0" i="0" dirty="0">
                <a:solidFill>
                  <a:srgbClr val="6B6B6B"/>
                </a:solidFill>
                <a:effectLst/>
                <a:latin typeface="IRANSans"/>
              </a:rPr>
              <a:t> مصنوعی (</a:t>
            </a:r>
            <a:r>
              <a:rPr lang="en-US" b="0" i="0" dirty="0">
                <a:solidFill>
                  <a:srgbClr val="6B6B6B"/>
                </a:solidFill>
                <a:effectLst/>
                <a:latin typeface="IRANSans"/>
              </a:rPr>
              <a:t>ANN) </a:t>
            </a:r>
            <a:r>
              <a:rPr lang="fa-IR" b="0" i="0" dirty="0">
                <a:solidFill>
                  <a:srgbClr val="6B6B6B"/>
                </a:solidFill>
                <a:effectLst/>
                <a:latin typeface="IRANSans"/>
              </a:rPr>
              <a:t>معمولاً شامل تعداد زیادی پردازنده است که به طور موازی عمل می‌کنند و ردیف بندی شده‌اند. ردیف اول، اطلاعات خام ورودی را دریافت می‌کند – مشابه اعصاب بینایی در سیستم پردازش بینایی انسان. هر ردیف بعدی، خروجی ردیف قبلی را دریافت می‌کند نه ورودی خام – همانطور که نورون­‌های دورتر از عصب بینایی، سیگنال‌ها را از نورون‌های نزدیک خود دریافت می‌کنند. ردیف آخر، خروجی سیستم را تولید می‌کند.</a:t>
            </a:r>
          </a:p>
          <a:p>
            <a:pPr algn="r" rtl="1"/>
            <a:br>
              <a:rPr lang="fa-IR" dirty="0"/>
            </a:br>
            <a:endParaRPr lang="en-US" dirty="0"/>
          </a:p>
        </p:txBody>
      </p:sp>
    </p:spTree>
    <p:extLst>
      <p:ext uri="{BB962C8B-B14F-4D97-AF65-F5344CB8AC3E}">
        <p14:creationId xmlns:p14="http://schemas.microsoft.com/office/powerpoint/2010/main" val="379411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9F6B-46FE-B13F-CDEF-125E228A1199}"/>
              </a:ext>
            </a:extLst>
          </p:cNvPr>
          <p:cNvSpPr>
            <a:spLocks noGrp="1"/>
          </p:cNvSpPr>
          <p:nvPr>
            <p:ph type="title"/>
          </p:nvPr>
        </p:nvSpPr>
        <p:spPr/>
        <p:txBody>
          <a:bodyPr>
            <a:normAutofit fontScale="90000"/>
          </a:bodyPr>
          <a:lstStyle/>
          <a:p>
            <a:pPr algn="ctr" rtl="1"/>
            <a:r>
              <a:rPr lang="fa-IR" b="1" i="0" dirty="0">
                <a:solidFill>
                  <a:srgbClr val="6F0032"/>
                </a:solidFill>
                <a:effectLst/>
                <a:latin typeface="IRANSans"/>
              </a:rPr>
              <a:t>شبکه عصبی بازگشتی (</a:t>
            </a:r>
            <a:r>
              <a:rPr lang="en-US" b="1" i="0" dirty="0">
                <a:solidFill>
                  <a:srgbClr val="6F0032"/>
                </a:solidFill>
                <a:effectLst/>
                <a:latin typeface="IRANSans"/>
              </a:rPr>
              <a:t>RNN) </a:t>
            </a:r>
            <a:r>
              <a:rPr lang="fa-IR" b="1" i="0" dirty="0">
                <a:solidFill>
                  <a:srgbClr val="6F0032"/>
                </a:solidFill>
                <a:effectLst/>
                <a:latin typeface="IRANSans"/>
              </a:rPr>
              <a:t>چیست ؟</a:t>
            </a:r>
            <a:br>
              <a:rPr lang="fa-IR" b="1" i="0" dirty="0">
                <a:solidFill>
                  <a:srgbClr val="6F0032"/>
                </a:solidFill>
                <a:effectLst/>
                <a:latin typeface="IRANSans"/>
              </a:rPr>
            </a:br>
            <a:br>
              <a:rPr lang="fa-IR" dirty="0"/>
            </a:br>
            <a:endParaRPr lang="en-US" dirty="0"/>
          </a:p>
        </p:txBody>
      </p:sp>
      <p:sp>
        <p:nvSpPr>
          <p:cNvPr id="3" name="Content Placeholder 2">
            <a:extLst>
              <a:ext uri="{FF2B5EF4-FFF2-40B4-BE49-F238E27FC236}">
                <a16:creationId xmlns:a16="http://schemas.microsoft.com/office/drawing/2014/main" id="{AE8DFAC1-8B0C-9028-3C11-810C8294C446}"/>
              </a:ext>
            </a:extLst>
          </p:cNvPr>
          <p:cNvSpPr>
            <a:spLocks noGrp="1"/>
          </p:cNvSpPr>
          <p:nvPr>
            <p:ph idx="1"/>
          </p:nvPr>
        </p:nvSpPr>
        <p:spPr/>
        <p:txBody>
          <a:bodyPr/>
          <a:lstStyle/>
          <a:p>
            <a:pPr algn="r" rtl="1"/>
            <a:r>
              <a:rPr lang="fa-IR" b="0" i="0" u="none" strike="noStrike" dirty="0">
                <a:solidFill>
                  <a:srgbClr val="2196F3"/>
                </a:solidFill>
                <a:effectLst/>
                <a:latin typeface="IRANSans"/>
                <a:hlinkClick r:id="rId2"/>
              </a:rPr>
              <a:t>شبکه عصبی</a:t>
            </a:r>
            <a:r>
              <a:rPr lang="fa-IR" b="0" i="0" dirty="0">
                <a:solidFill>
                  <a:srgbClr val="6B6B6B"/>
                </a:solidFill>
                <a:effectLst/>
                <a:latin typeface="IRANSans"/>
              </a:rPr>
              <a:t> بازگشتی (</a:t>
            </a:r>
            <a:r>
              <a:rPr lang="en-US" b="0" i="0" dirty="0">
                <a:solidFill>
                  <a:srgbClr val="6B6B6B"/>
                </a:solidFill>
                <a:effectLst/>
                <a:latin typeface="IRANSans"/>
              </a:rPr>
              <a:t>Recurrent Neural Network)، </a:t>
            </a:r>
            <a:r>
              <a:rPr lang="fa-IR" b="0" i="0" dirty="0">
                <a:solidFill>
                  <a:srgbClr val="6B6B6B"/>
                </a:solidFill>
                <a:effectLst/>
                <a:latin typeface="IRANSans"/>
              </a:rPr>
              <a:t>تعمیمی از </a:t>
            </a:r>
            <a:r>
              <a:rPr lang="fa-IR" b="0" i="0" u="none" strike="noStrike" dirty="0">
                <a:solidFill>
                  <a:srgbClr val="2196F3"/>
                </a:solidFill>
                <a:effectLst/>
                <a:latin typeface="IRANSans"/>
                <a:hlinkClick r:id="rId2"/>
              </a:rPr>
              <a:t>شبکه عصبی</a:t>
            </a:r>
            <a:r>
              <a:rPr lang="fa-IR" b="0" i="0" dirty="0">
                <a:solidFill>
                  <a:srgbClr val="6B6B6B"/>
                </a:solidFill>
                <a:effectLst/>
                <a:latin typeface="IRANSans"/>
              </a:rPr>
              <a:t> پیشخور (</a:t>
            </a:r>
            <a:r>
              <a:rPr lang="en-US" b="0" i="0" dirty="0">
                <a:solidFill>
                  <a:srgbClr val="6B6B6B"/>
                </a:solidFill>
                <a:effectLst/>
                <a:latin typeface="IRANSans"/>
              </a:rPr>
              <a:t>feedforward) </a:t>
            </a:r>
            <a:r>
              <a:rPr lang="fa-IR" b="0" i="0" dirty="0">
                <a:solidFill>
                  <a:srgbClr val="6B6B6B"/>
                </a:solidFill>
                <a:effectLst/>
                <a:latin typeface="IRANSans"/>
              </a:rPr>
              <a:t>است که دارای یک حافظه داخلی است. این شبکه، ماهیتی بازگشتی دارد، زیرا برای هر داده ورودی، تابع یکسانی را اجرا می‌کند در حالی که خروجی ورودی فعلی، به محاسبه قبلی بستگی دارد. پس از تولید خروجی، این خروجی کپی شده و مجدداً به شبکه بازگشتی ارسال می‌شود. برای تصمیم گیری، ورودی فعلی و خروجی که از ورودی قبلی آموزش دیده است، در نظر گرفته می‌شود.</a:t>
            </a:r>
            <a:endParaRPr lang="en-US" dirty="0"/>
          </a:p>
        </p:txBody>
      </p:sp>
    </p:spTree>
    <p:extLst>
      <p:ext uri="{BB962C8B-B14F-4D97-AF65-F5344CB8AC3E}">
        <p14:creationId xmlns:p14="http://schemas.microsoft.com/office/powerpoint/2010/main" val="36803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7CEA-71A2-456F-AE5C-B0DF798699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A78279-483C-A545-D8A7-7BF25320DD17}"/>
              </a:ext>
            </a:extLst>
          </p:cNvPr>
          <p:cNvSpPr>
            <a:spLocks noGrp="1"/>
          </p:cNvSpPr>
          <p:nvPr>
            <p:ph idx="1"/>
          </p:nvPr>
        </p:nvSpPr>
        <p:spPr/>
        <p:txBody>
          <a:bodyPr/>
          <a:lstStyle/>
          <a:p>
            <a:pPr algn="r" rtl="1"/>
            <a:r>
              <a:rPr lang="fa-IR" b="0" i="0" dirty="0">
                <a:solidFill>
                  <a:srgbClr val="6B6B6B"/>
                </a:solidFill>
                <a:effectLst/>
                <a:latin typeface="IRANSans"/>
              </a:rPr>
              <a:t>برخلاف </a:t>
            </a:r>
            <a:r>
              <a:rPr lang="fa-IR" b="0" i="0" u="none" strike="noStrike" dirty="0">
                <a:solidFill>
                  <a:srgbClr val="2196F3"/>
                </a:solidFill>
                <a:effectLst/>
                <a:latin typeface="IRANSans"/>
                <a:hlinkClick r:id="rId2"/>
              </a:rPr>
              <a:t>شبکه‌های عصبی</a:t>
            </a:r>
            <a:r>
              <a:rPr lang="fa-IR" b="0" i="0" dirty="0">
                <a:solidFill>
                  <a:srgbClr val="6B6B6B"/>
                </a:solidFill>
                <a:effectLst/>
                <a:latin typeface="IRANSans"/>
              </a:rPr>
              <a:t> پیشخور، </a:t>
            </a:r>
            <a:r>
              <a:rPr lang="fa-IR" b="0" i="0" u="none" strike="noStrike" dirty="0">
                <a:solidFill>
                  <a:srgbClr val="2196F3"/>
                </a:solidFill>
                <a:effectLst/>
                <a:latin typeface="IRANSans"/>
                <a:hlinkClick r:id="rId2"/>
              </a:rPr>
              <a:t>شبکه‌های عصبی</a:t>
            </a:r>
            <a:r>
              <a:rPr lang="fa-IR" b="0" i="0" dirty="0">
                <a:solidFill>
                  <a:srgbClr val="6B6B6B"/>
                </a:solidFill>
                <a:effectLst/>
                <a:latin typeface="IRANSans"/>
              </a:rPr>
              <a:t> بازگشتی می‌توانند از حالت (حافظه) داخلی خود برای پردازش دنباله‌ای از ورودی‌ها استفاده کنند. این موضوع باعث می‌شود که این شبکه‌­ها در کارهایی مانند تشخیص دستخط به هم متصل و تکه تکه نشده یا تشخیص گفتار قابل استفاده باشند. در سایر </a:t>
            </a:r>
            <a:r>
              <a:rPr lang="fa-IR" b="0" i="0" u="none" strike="noStrike" dirty="0">
                <a:solidFill>
                  <a:srgbClr val="2196F3"/>
                </a:solidFill>
                <a:effectLst/>
                <a:latin typeface="IRANSans"/>
                <a:hlinkClick r:id="rId2"/>
              </a:rPr>
              <a:t>شبکه‌های عصبی</a:t>
            </a:r>
            <a:r>
              <a:rPr lang="fa-IR" b="0" i="0" dirty="0">
                <a:solidFill>
                  <a:srgbClr val="6B6B6B"/>
                </a:solidFill>
                <a:effectLst/>
                <a:latin typeface="IRANSans"/>
              </a:rPr>
              <a:t>، تمام ورودی‌ها از یکدیگر مستقل هستند. اما در </a:t>
            </a:r>
            <a:r>
              <a:rPr lang="fa-IR" b="0" i="0" u="none" strike="noStrike" dirty="0">
                <a:solidFill>
                  <a:srgbClr val="2196F3"/>
                </a:solidFill>
                <a:effectLst/>
                <a:latin typeface="IRANSans"/>
                <a:hlinkClick r:id="rId2"/>
              </a:rPr>
              <a:t>شبکه عصبی</a:t>
            </a:r>
            <a:r>
              <a:rPr lang="fa-IR" b="0" i="0" dirty="0">
                <a:solidFill>
                  <a:srgbClr val="6B6B6B"/>
                </a:solidFill>
                <a:effectLst/>
                <a:latin typeface="IRANSans"/>
              </a:rPr>
              <a:t> بازگشتی، همه ورودی‌ها با یکدیگر مرتبط هستند.</a:t>
            </a:r>
            <a:endParaRPr lang="en-US" dirty="0"/>
          </a:p>
        </p:txBody>
      </p:sp>
    </p:spTree>
    <p:extLst>
      <p:ext uri="{BB962C8B-B14F-4D97-AF65-F5344CB8AC3E}">
        <p14:creationId xmlns:p14="http://schemas.microsoft.com/office/powerpoint/2010/main" val="146604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0320-4CE1-E558-6523-5D7EE17947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78FC39-5F33-FCAC-90B5-509847C449F9}"/>
              </a:ext>
            </a:extLst>
          </p:cNvPr>
          <p:cNvSpPr>
            <a:spLocks noGrp="1"/>
          </p:cNvSpPr>
          <p:nvPr>
            <p:ph idx="1"/>
          </p:nvPr>
        </p:nvSpPr>
        <p:spPr/>
        <p:txBody>
          <a:bodyPr/>
          <a:lstStyle/>
          <a:p>
            <a:pPr algn="r" rtl="1"/>
            <a:r>
              <a:rPr lang="fa-IR" b="0" i="0" dirty="0">
                <a:solidFill>
                  <a:srgbClr val="6B6B6B"/>
                </a:solidFill>
                <a:effectLst/>
                <a:latin typeface="IRANSans"/>
              </a:rPr>
              <a:t>ابتدا </a:t>
            </a:r>
            <a:r>
              <a:rPr lang="en-US" b="0" i="0" dirty="0">
                <a:solidFill>
                  <a:srgbClr val="6B6B6B"/>
                </a:solidFill>
                <a:effectLst/>
                <a:latin typeface="IRANSans"/>
              </a:rPr>
              <a:t>X(0) </a:t>
            </a:r>
            <a:r>
              <a:rPr lang="fa-IR" b="0" i="0" dirty="0">
                <a:solidFill>
                  <a:srgbClr val="6B6B6B"/>
                </a:solidFill>
                <a:effectLst/>
                <a:latin typeface="IRANSans"/>
              </a:rPr>
              <a:t>را از دنباله ورودی گرفته و سپس </a:t>
            </a:r>
            <a:r>
              <a:rPr lang="en-US" b="0" i="0" dirty="0">
                <a:solidFill>
                  <a:srgbClr val="6B6B6B"/>
                </a:solidFill>
                <a:effectLst/>
                <a:latin typeface="IRANSans"/>
              </a:rPr>
              <a:t>h(0) </a:t>
            </a:r>
            <a:r>
              <a:rPr lang="fa-IR" b="0" i="0" dirty="0">
                <a:solidFill>
                  <a:srgbClr val="6B6B6B"/>
                </a:solidFill>
                <a:effectLst/>
                <a:latin typeface="IRANSans"/>
              </a:rPr>
              <a:t>را به عنوان خروجی تحویل می‌دهد که همراه با </a:t>
            </a:r>
            <a:r>
              <a:rPr lang="en-US" b="0" i="0" dirty="0">
                <a:solidFill>
                  <a:srgbClr val="6B6B6B"/>
                </a:solidFill>
                <a:effectLst/>
                <a:latin typeface="IRANSans"/>
              </a:rPr>
              <a:t>X(1)، </a:t>
            </a:r>
            <a:r>
              <a:rPr lang="fa-IR" b="0" i="0" dirty="0">
                <a:solidFill>
                  <a:srgbClr val="6B6B6B"/>
                </a:solidFill>
                <a:effectLst/>
                <a:latin typeface="IRANSans"/>
              </a:rPr>
              <a:t>ورودی­ مرحله بعدی محسوب می­شود. بنابراین، </a:t>
            </a:r>
            <a:r>
              <a:rPr lang="en-US" b="0" i="0" dirty="0">
                <a:solidFill>
                  <a:srgbClr val="6B6B6B"/>
                </a:solidFill>
                <a:effectLst/>
                <a:latin typeface="IRANSans"/>
              </a:rPr>
              <a:t>h(0) </a:t>
            </a:r>
            <a:r>
              <a:rPr lang="fa-IR" b="0" i="0" dirty="0">
                <a:solidFill>
                  <a:srgbClr val="6B6B6B"/>
                </a:solidFill>
                <a:effectLst/>
                <a:latin typeface="IRANSans"/>
              </a:rPr>
              <a:t>و </a:t>
            </a:r>
            <a:r>
              <a:rPr lang="en-US" b="0" i="0" dirty="0">
                <a:solidFill>
                  <a:srgbClr val="6B6B6B"/>
                </a:solidFill>
                <a:effectLst/>
                <a:latin typeface="IRANSans"/>
              </a:rPr>
              <a:t>X(1) </a:t>
            </a:r>
            <a:r>
              <a:rPr lang="fa-IR" b="0" i="0" dirty="0">
                <a:solidFill>
                  <a:srgbClr val="6B6B6B"/>
                </a:solidFill>
                <a:effectLst/>
                <a:latin typeface="IRANSans"/>
              </a:rPr>
              <a:t>ورودی­های مرحله بعدی هستند. به طور مشابه، </a:t>
            </a:r>
            <a:r>
              <a:rPr lang="en-US" b="0" i="0" dirty="0">
                <a:solidFill>
                  <a:srgbClr val="6B6B6B"/>
                </a:solidFill>
                <a:effectLst/>
                <a:latin typeface="IRANSans"/>
              </a:rPr>
              <a:t>h(1) </a:t>
            </a:r>
            <a:r>
              <a:rPr lang="fa-IR" b="0" i="0" dirty="0">
                <a:solidFill>
                  <a:srgbClr val="6B6B6B"/>
                </a:solidFill>
                <a:effectLst/>
                <a:latin typeface="IRANSans"/>
              </a:rPr>
              <a:t>از مرحله بعدی به همراه </a:t>
            </a:r>
            <a:r>
              <a:rPr lang="en-US" b="0" i="0" dirty="0">
                <a:solidFill>
                  <a:srgbClr val="6B6B6B"/>
                </a:solidFill>
                <a:effectLst/>
                <a:latin typeface="IRANSans"/>
              </a:rPr>
              <a:t>X(2) </a:t>
            </a:r>
            <a:r>
              <a:rPr lang="fa-IR" b="0" i="0" dirty="0">
                <a:solidFill>
                  <a:srgbClr val="6B6B6B"/>
                </a:solidFill>
                <a:effectLst/>
                <a:latin typeface="IRANSans"/>
              </a:rPr>
              <a:t>ورودی مرحله بعدتر به حساب می‌آیند و این روند همین طور ادامه دارد. به این ترتیب، محتوا را در حین آموزش بطور مداوم به یاد می‌آورد.</a:t>
            </a:r>
            <a:endParaRPr lang="en-US" dirty="0"/>
          </a:p>
        </p:txBody>
      </p:sp>
    </p:spTree>
    <p:extLst>
      <p:ext uri="{BB962C8B-B14F-4D97-AF65-F5344CB8AC3E}">
        <p14:creationId xmlns:p14="http://schemas.microsoft.com/office/powerpoint/2010/main" val="88224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B30B-D102-D995-5ECE-756A0A7E708A}"/>
              </a:ext>
            </a:extLst>
          </p:cNvPr>
          <p:cNvSpPr>
            <a:spLocks noGrp="1"/>
          </p:cNvSpPr>
          <p:nvPr>
            <p:ph type="title"/>
          </p:nvPr>
        </p:nvSpPr>
        <p:spPr>
          <a:xfrm>
            <a:off x="2699084" y="3565525"/>
            <a:ext cx="10515600" cy="1325563"/>
          </a:xfrm>
        </p:spPr>
        <p:txBody>
          <a:bodyPr/>
          <a:lstStyle/>
          <a:p>
            <a:pPr algn="r" rtl="1"/>
            <a:endParaRPr lang="en-US"/>
          </a:p>
        </p:txBody>
      </p:sp>
      <p:sp>
        <p:nvSpPr>
          <p:cNvPr id="3" name="Content Placeholder 2">
            <a:extLst>
              <a:ext uri="{FF2B5EF4-FFF2-40B4-BE49-F238E27FC236}">
                <a16:creationId xmlns:a16="http://schemas.microsoft.com/office/drawing/2014/main" id="{B0194C93-BA31-9CC2-42F8-34DB7971BCD9}"/>
              </a:ext>
            </a:extLst>
          </p:cNvPr>
          <p:cNvSpPr>
            <a:spLocks noGrp="1"/>
          </p:cNvSpPr>
          <p:nvPr>
            <p:ph idx="1"/>
          </p:nvPr>
        </p:nvSpPr>
        <p:spPr>
          <a:xfrm>
            <a:off x="2699084" y="5026025"/>
            <a:ext cx="10515600" cy="4351338"/>
          </a:xfrm>
        </p:spPr>
        <p:txBody>
          <a:bodyPr/>
          <a:lstStyle/>
          <a:p>
            <a:pPr algn="r" rtl="1"/>
            <a:endParaRPr lang="en-US" dirty="0"/>
          </a:p>
        </p:txBody>
      </p:sp>
      <p:sp>
        <p:nvSpPr>
          <p:cNvPr id="4" name="Rectangle 1">
            <a:extLst>
              <a:ext uri="{FF2B5EF4-FFF2-40B4-BE49-F238E27FC236}">
                <a16:creationId xmlns:a16="http://schemas.microsoft.com/office/drawing/2014/main" id="{9943D0A3-33C3-6F93-B076-356DF3E756E8}"/>
              </a:ext>
            </a:extLst>
          </p:cNvPr>
          <p:cNvSpPr>
            <a:spLocks noChangeArrowheads="1"/>
          </p:cNvSpPr>
          <p:nvPr/>
        </p:nvSpPr>
        <p:spPr bwMode="auto">
          <a:xfrm>
            <a:off x="6288799" y="3021196"/>
            <a:ext cx="3336170"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a:ln>
                  <a:noFill/>
                </a:ln>
                <a:solidFill>
                  <a:srgbClr val="6B6B6B"/>
                </a:solidFill>
                <a:effectLst/>
                <a:latin typeface="IRANSans"/>
                <a:cs typeface="Arial" panose="020B0604020202020204" pitchFamily="34" charset="0"/>
              </a:rPr>
              <a:t>فرمول وضعیت فعلی به این صورت است</a:t>
            </a:r>
            <a:r>
              <a:rPr kumimoji="0" lang="en-US" altLang="en-US" sz="1800" b="0" i="0" u="none" strike="noStrike" cap="none" normalizeH="0" baseline="0">
                <a:ln>
                  <a:noFill/>
                </a:ln>
                <a:solidFill>
                  <a:srgbClr val="6B6B6B"/>
                </a:solidFill>
                <a:effectLst/>
                <a:latin typeface="IRANSans"/>
                <a:cs typeface="Arial" panose="020B0604020202020204" pitchFamily="34" charset="0"/>
              </a:rPr>
              <a:t>:</a:t>
            </a:r>
            <a:endParaRPr kumimoji="0" lang="en-US" altLang="en-US" sz="18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6B6B6B"/>
                </a:solidFill>
                <a:effectLst/>
                <a:latin typeface="IRANSans"/>
              </a:rPr>
              <a:t>  </a:t>
            </a:r>
            <a:r>
              <a:rPr kumimoji="0" lang="en-US" altLang="en-US" sz="2900" b="0" i="0" u="none" strike="noStrike" cap="none" normalizeH="0" baseline="0">
                <a:ln>
                  <a:noFill/>
                </a:ln>
                <a:solidFill>
                  <a:srgbClr val="6B6B6B"/>
                </a:solidFill>
                <a:effectLst/>
                <a:latin typeface="IRANSans"/>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شبکه-عصبی-بازگشتی-چیست-هم-رویش">
            <a:extLst>
              <a:ext uri="{FF2B5EF4-FFF2-40B4-BE49-F238E27FC236}">
                <a16:creationId xmlns:a16="http://schemas.microsoft.com/office/drawing/2014/main" id="{DEA310A2-B54C-C267-F327-A4E74DC2D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659" y="3116262"/>
            <a:ext cx="1704975" cy="46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80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E23C-F14F-F321-2E2D-679BA473B8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BCACCB-393E-D0B7-5AC8-90133166D2C5}"/>
              </a:ext>
            </a:extLst>
          </p:cNvPr>
          <p:cNvSpPr>
            <a:spLocks noGrp="1"/>
          </p:cNvSpPr>
          <p:nvPr>
            <p:ph idx="1"/>
          </p:nvPr>
        </p:nvSpPr>
        <p:spPr>
          <a:xfrm>
            <a:off x="613610" y="282865"/>
            <a:ext cx="10913247" cy="5759161"/>
          </a:xfrm>
        </p:spPr>
        <p:txBody>
          <a:bodyPr/>
          <a:lstStyle/>
          <a:p>
            <a:pPr algn="r" rtl="1"/>
            <a:r>
              <a:rPr lang="fa-IR" b="1" i="0" dirty="0">
                <a:solidFill>
                  <a:srgbClr val="27AE60"/>
                </a:solidFill>
                <a:effectLst/>
                <a:latin typeface="IRANSans"/>
              </a:rPr>
              <a:t>اعمال تابع فعالسازی:</a:t>
            </a:r>
          </a:p>
          <a:p>
            <a:pPr algn="r" rtl="1"/>
            <a:r>
              <a:rPr lang="en-US" b="0" i="0" dirty="0">
                <a:solidFill>
                  <a:srgbClr val="6B6B6B"/>
                </a:solidFill>
                <a:effectLst/>
                <a:latin typeface="IRANSans"/>
              </a:rPr>
              <a:t>W </a:t>
            </a:r>
            <a:r>
              <a:rPr lang="fa-IR" b="0" i="0" dirty="0">
                <a:solidFill>
                  <a:srgbClr val="6B6B6B"/>
                </a:solidFill>
                <a:effectLst/>
                <a:latin typeface="IRANSans"/>
              </a:rPr>
              <a:t>نشان­دهنده وزن است و </a:t>
            </a:r>
            <a:r>
              <a:rPr lang="en-US" b="0" i="0" dirty="0">
                <a:solidFill>
                  <a:srgbClr val="6B6B6B"/>
                </a:solidFill>
                <a:effectLst/>
                <a:latin typeface="IRANSans"/>
              </a:rPr>
              <a:t>h </a:t>
            </a:r>
            <a:r>
              <a:rPr lang="fa-IR" b="0" i="0" dirty="0">
                <a:solidFill>
                  <a:srgbClr val="6B6B6B"/>
                </a:solidFill>
                <a:effectLst/>
                <a:latin typeface="IRANSans"/>
              </a:rPr>
              <a:t>بیانگر یک بردار پنهان است. </a:t>
            </a:r>
            <a:r>
              <a:rPr lang="en-US" b="0" i="0" dirty="0" err="1">
                <a:solidFill>
                  <a:srgbClr val="6B6B6B"/>
                </a:solidFill>
                <a:effectLst/>
                <a:latin typeface="IRANSans"/>
              </a:rPr>
              <a:t>Whh</a:t>
            </a:r>
            <a:r>
              <a:rPr lang="en-US" b="0" i="0" dirty="0">
                <a:solidFill>
                  <a:srgbClr val="6B6B6B"/>
                </a:solidFill>
                <a:effectLst/>
                <a:latin typeface="IRANSans"/>
              </a:rPr>
              <a:t> </a:t>
            </a:r>
            <a:r>
              <a:rPr lang="fa-IR" b="0" i="0" dirty="0">
                <a:solidFill>
                  <a:srgbClr val="6B6B6B"/>
                </a:solidFill>
                <a:effectLst/>
                <a:latin typeface="IRANSans"/>
              </a:rPr>
              <a:t>وزن در حالت پنهان قبلی و </a:t>
            </a:r>
            <a:r>
              <a:rPr lang="en-US" b="0" i="0" dirty="0" err="1">
                <a:solidFill>
                  <a:srgbClr val="6B6B6B"/>
                </a:solidFill>
                <a:effectLst/>
                <a:latin typeface="IRANSans"/>
              </a:rPr>
              <a:t>Whx</a:t>
            </a:r>
            <a:r>
              <a:rPr lang="en-US" b="0" i="0" dirty="0">
                <a:solidFill>
                  <a:srgbClr val="6B6B6B"/>
                </a:solidFill>
                <a:effectLst/>
                <a:latin typeface="IRANSans"/>
              </a:rPr>
              <a:t> </a:t>
            </a:r>
            <a:r>
              <a:rPr lang="fa-IR" b="0" i="0" dirty="0">
                <a:solidFill>
                  <a:srgbClr val="6B6B6B"/>
                </a:solidFill>
                <a:effectLst/>
                <a:latin typeface="IRANSans"/>
              </a:rPr>
              <a:t>وزن در حالت ورودی فعلی است. </a:t>
            </a:r>
            <a:r>
              <a:rPr lang="en-US" b="0" i="0" dirty="0">
                <a:solidFill>
                  <a:srgbClr val="6B6B6B"/>
                </a:solidFill>
                <a:effectLst/>
                <a:latin typeface="IRANSans"/>
              </a:rPr>
              <a:t>tanh </a:t>
            </a:r>
            <a:r>
              <a:rPr lang="fa-IR" b="0" i="0" dirty="0">
                <a:solidFill>
                  <a:srgbClr val="6B6B6B"/>
                </a:solidFill>
                <a:effectLst/>
                <a:latin typeface="IRANSans"/>
              </a:rPr>
              <a:t>تابع فعال سازی است که غیرخطی بودن را پیاده سازی می‌کند. این غیرخطی گری، فعال سازی‌ها را در بازه [-1,1] فشرده می‌کند.</a:t>
            </a:r>
          </a:p>
          <a:p>
            <a:pPr algn="r" rtl="1"/>
            <a:endParaRPr lang="en-US" dirty="0"/>
          </a:p>
        </p:txBody>
      </p:sp>
      <p:pic>
        <p:nvPicPr>
          <p:cNvPr id="2053" name="Picture 5" descr="شبکه-عصبی-بازگشتی-چیست-هم-رویش">
            <a:extLst>
              <a:ext uri="{FF2B5EF4-FFF2-40B4-BE49-F238E27FC236}">
                <a16:creationId xmlns:a16="http://schemas.microsoft.com/office/drawing/2014/main" id="{05486713-7988-04F0-3298-B756645AD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199" y="2823411"/>
            <a:ext cx="4500592" cy="7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28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9F3A-C88C-3031-45A5-BB865E8A58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B156F9-6265-FE93-0A60-24A0931F82C9}"/>
              </a:ext>
            </a:extLst>
          </p:cNvPr>
          <p:cNvSpPr>
            <a:spLocks noGrp="1"/>
          </p:cNvSpPr>
          <p:nvPr>
            <p:ph idx="1"/>
          </p:nvPr>
        </p:nvSpPr>
        <p:spPr>
          <a:xfrm>
            <a:off x="838200" y="1825624"/>
            <a:ext cx="10515600" cy="2667753"/>
          </a:xfrm>
        </p:spPr>
        <p:txBody>
          <a:bodyPr>
            <a:normAutofit fontScale="92500" lnSpcReduction="20000"/>
          </a:bodyPr>
          <a:lstStyle/>
          <a:p>
            <a:pPr algn="r" rtl="1"/>
            <a:r>
              <a:rPr lang="fa-IR" b="1" i="0" dirty="0">
                <a:solidFill>
                  <a:srgbClr val="27AE60"/>
                </a:solidFill>
                <a:effectLst/>
                <a:latin typeface="IRANSans"/>
              </a:rPr>
              <a:t>خروجی:</a:t>
            </a:r>
            <a:endParaRPr lang="en-US" b="1" i="0" dirty="0">
              <a:solidFill>
                <a:srgbClr val="27AE60"/>
              </a:solidFill>
              <a:effectLst/>
              <a:latin typeface="IRANSans"/>
            </a:endParaRPr>
          </a:p>
          <a:p>
            <a:pPr algn="r" rtl="1"/>
            <a:endParaRPr lang="en-US" b="1" i="0" dirty="0">
              <a:solidFill>
                <a:srgbClr val="27AE60"/>
              </a:solidFill>
              <a:effectLst/>
              <a:latin typeface="IRANSans"/>
            </a:endParaRPr>
          </a:p>
          <a:p>
            <a:pPr algn="just" rtl="1"/>
            <a:r>
              <a:rPr lang="en-US" b="0" i="0" dirty="0" err="1">
                <a:solidFill>
                  <a:srgbClr val="6B6B6B"/>
                </a:solidFill>
                <a:effectLst/>
                <a:latin typeface="IRANSans"/>
              </a:rPr>
              <a:t>Yt</a:t>
            </a:r>
            <a:r>
              <a:rPr lang="en-US" b="0" i="0" dirty="0">
                <a:solidFill>
                  <a:srgbClr val="6B6B6B"/>
                </a:solidFill>
                <a:effectLst/>
                <a:latin typeface="IRANSans"/>
              </a:rPr>
              <a:t> </a:t>
            </a:r>
            <a:r>
              <a:rPr lang="fa-IR" b="0" i="0" dirty="0">
                <a:solidFill>
                  <a:srgbClr val="6B6B6B"/>
                </a:solidFill>
                <a:effectLst/>
                <a:latin typeface="IRANSans"/>
              </a:rPr>
              <a:t>حالت خروجی است. </a:t>
            </a:r>
            <a:r>
              <a:rPr lang="en-US" b="0" i="0" dirty="0">
                <a:solidFill>
                  <a:srgbClr val="6B6B6B"/>
                </a:solidFill>
                <a:effectLst/>
                <a:latin typeface="IRANSans"/>
              </a:rPr>
              <a:t>Why </a:t>
            </a:r>
            <a:r>
              <a:rPr lang="fa-IR" b="0" i="0" dirty="0">
                <a:solidFill>
                  <a:srgbClr val="6B6B6B"/>
                </a:solidFill>
                <a:effectLst/>
                <a:latin typeface="IRANSans"/>
              </a:rPr>
              <a:t>بیانگر وزن در حالت خروجی است.</a:t>
            </a:r>
          </a:p>
          <a:p>
            <a:br>
              <a:rPr lang="fa-IR" dirty="0"/>
            </a:br>
            <a:endParaRPr lang="fa-IR" b="1" i="0" dirty="0">
              <a:solidFill>
                <a:srgbClr val="27AE60"/>
              </a:solidFill>
              <a:effectLst/>
              <a:latin typeface="IRANSans"/>
            </a:endParaRPr>
          </a:p>
          <a:p>
            <a:pPr algn="r" rtl="1"/>
            <a:br>
              <a:rPr lang="fa-IR" dirty="0"/>
            </a:br>
            <a:endParaRPr lang="en-US" dirty="0"/>
          </a:p>
        </p:txBody>
      </p:sp>
      <p:pic>
        <p:nvPicPr>
          <p:cNvPr id="3074" name="Picture 2" descr="شبکه-عصبی-بازگشتی-چیست-هم-رویش">
            <a:extLst>
              <a:ext uri="{FF2B5EF4-FFF2-40B4-BE49-F238E27FC236}">
                <a16:creationId xmlns:a16="http://schemas.microsoft.com/office/drawing/2014/main" id="{98BE7B65-C749-B6E0-89A0-AE1E9BB26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281" y="1755023"/>
            <a:ext cx="13811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272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665</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IRANSans</vt:lpstr>
      <vt:lpstr>Office Theme</vt:lpstr>
      <vt:lpstr>شبكه عصبي rnn</vt:lpstr>
      <vt:lpstr>PowerPoint Presentation</vt:lpstr>
      <vt:lpstr>PowerPoint Presentation</vt:lpstr>
      <vt:lpstr>شبکه عصبی بازگشتی (RNN) چیست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شبكه عصبي rnn</dc:title>
  <dc:creator>سامان ترک تبریزی</dc:creator>
  <cp:lastModifiedBy>سامان ترک تبریزی</cp:lastModifiedBy>
  <cp:revision>1</cp:revision>
  <dcterms:created xsi:type="dcterms:W3CDTF">2024-01-13T05:23:32Z</dcterms:created>
  <dcterms:modified xsi:type="dcterms:W3CDTF">2024-01-13T05:27:36Z</dcterms:modified>
</cp:coreProperties>
</file>