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58"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754"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FF53D1A-EA97-41F2-84D8-07D12718BD48}" type="datetimeFigureOut">
              <a:rPr lang="en-US" smtClean="0"/>
              <a:t>12/21/2024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55B7B0-B13B-457D-A172-6FC2FF65E9F8}"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8059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F53D1A-EA97-41F2-84D8-07D12718BD48}" type="datetimeFigureOut">
              <a:rPr lang="en-US" smtClean="0"/>
              <a:t>12/21/2024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55B7B0-B13B-457D-A172-6FC2FF65E9F8}" type="slidenum">
              <a:rPr lang="en-US" smtClean="0"/>
              <a:t>‹#›</a:t>
            </a:fld>
            <a:endParaRPr lang="en-US"/>
          </a:p>
        </p:txBody>
      </p:sp>
    </p:spTree>
    <p:extLst>
      <p:ext uri="{BB962C8B-B14F-4D97-AF65-F5344CB8AC3E}">
        <p14:creationId xmlns:p14="http://schemas.microsoft.com/office/powerpoint/2010/main" val="3909390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F53D1A-EA97-41F2-84D8-07D12718BD48}" type="datetimeFigureOut">
              <a:rPr lang="en-US" smtClean="0"/>
              <a:t>12/21/2024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55B7B0-B13B-457D-A172-6FC2FF65E9F8}" type="slidenum">
              <a:rPr lang="en-US" smtClean="0"/>
              <a:t>‹#›</a:t>
            </a:fld>
            <a:endParaRPr lang="en-US"/>
          </a:p>
        </p:txBody>
      </p:sp>
    </p:spTree>
    <p:extLst>
      <p:ext uri="{BB962C8B-B14F-4D97-AF65-F5344CB8AC3E}">
        <p14:creationId xmlns:p14="http://schemas.microsoft.com/office/powerpoint/2010/main" val="8280834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F53D1A-EA97-41F2-84D8-07D12718BD48}" type="datetimeFigureOut">
              <a:rPr lang="en-US" smtClean="0"/>
              <a:t>12/21/2024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55B7B0-B13B-457D-A172-6FC2FF65E9F8}" type="slidenum">
              <a:rPr lang="en-US" smtClean="0"/>
              <a:t>‹#›</a:t>
            </a:fld>
            <a:endParaRPr lang="en-US"/>
          </a:p>
        </p:txBody>
      </p:sp>
    </p:spTree>
    <p:extLst>
      <p:ext uri="{BB962C8B-B14F-4D97-AF65-F5344CB8AC3E}">
        <p14:creationId xmlns:p14="http://schemas.microsoft.com/office/powerpoint/2010/main" val="40181295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F53D1A-EA97-41F2-84D8-07D12718BD48}" type="datetimeFigureOut">
              <a:rPr lang="en-US" smtClean="0"/>
              <a:t>12/21/2024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55B7B0-B13B-457D-A172-6FC2FF65E9F8}"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90944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FF53D1A-EA97-41F2-84D8-07D12718BD48}" type="datetimeFigureOut">
              <a:rPr lang="en-US" smtClean="0"/>
              <a:t>12/21/2024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55B7B0-B13B-457D-A172-6FC2FF65E9F8}" type="slidenum">
              <a:rPr lang="en-US" smtClean="0"/>
              <a:t>‹#›</a:t>
            </a:fld>
            <a:endParaRPr lang="en-US"/>
          </a:p>
        </p:txBody>
      </p:sp>
    </p:spTree>
    <p:extLst>
      <p:ext uri="{BB962C8B-B14F-4D97-AF65-F5344CB8AC3E}">
        <p14:creationId xmlns:p14="http://schemas.microsoft.com/office/powerpoint/2010/main" val="8393867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FF53D1A-EA97-41F2-84D8-07D12718BD48}" type="datetimeFigureOut">
              <a:rPr lang="en-US" smtClean="0"/>
              <a:t>12/21/2024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855B7B0-B13B-457D-A172-6FC2FF65E9F8}" type="slidenum">
              <a:rPr lang="en-US" smtClean="0"/>
              <a:t>‹#›</a:t>
            </a:fld>
            <a:endParaRPr lang="en-US"/>
          </a:p>
        </p:txBody>
      </p:sp>
    </p:spTree>
    <p:extLst>
      <p:ext uri="{BB962C8B-B14F-4D97-AF65-F5344CB8AC3E}">
        <p14:creationId xmlns:p14="http://schemas.microsoft.com/office/powerpoint/2010/main" val="2471196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FF53D1A-EA97-41F2-84D8-07D12718BD48}" type="datetimeFigureOut">
              <a:rPr lang="en-US" smtClean="0"/>
              <a:t>12/21/2024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855B7B0-B13B-457D-A172-6FC2FF65E9F8}" type="slidenum">
              <a:rPr lang="en-US" smtClean="0"/>
              <a:t>‹#›</a:t>
            </a:fld>
            <a:endParaRPr lang="en-US"/>
          </a:p>
        </p:txBody>
      </p:sp>
    </p:spTree>
    <p:extLst>
      <p:ext uri="{BB962C8B-B14F-4D97-AF65-F5344CB8AC3E}">
        <p14:creationId xmlns:p14="http://schemas.microsoft.com/office/powerpoint/2010/main" val="34828101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FF53D1A-EA97-41F2-84D8-07D12718BD48}" type="datetimeFigureOut">
              <a:rPr lang="en-US" smtClean="0"/>
              <a:t>12/21/2024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A855B7B0-B13B-457D-A172-6FC2FF65E9F8}" type="slidenum">
              <a:rPr lang="en-US" smtClean="0"/>
              <a:t>‹#›</a:t>
            </a:fld>
            <a:endParaRPr lang="en-US"/>
          </a:p>
        </p:txBody>
      </p:sp>
    </p:spTree>
    <p:extLst>
      <p:ext uri="{BB962C8B-B14F-4D97-AF65-F5344CB8AC3E}">
        <p14:creationId xmlns:p14="http://schemas.microsoft.com/office/powerpoint/2010/main" val="22566600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DFF53D1A-EA97-41F2-84D8-07D12718BD48}" type="datetimeFigureOut">
              <a:rPr lang="en-US" smtClean="0"/>
              <a:t>12/21/2024</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855B7B0-B13B-457D-A172-6FC2FF65E9F8}" type="slidenum">
              <a:rPr lang="en-US" smtClean="0"/>
              <a:t>‹#›</a:t>
            </a:fld>
            <a:endParaRPr lang="en-US"/>
          </a:p>
        </p:txBody>
      </p:sp>
    </p:spTree>
    <p:extLst>
      <p:ext uri="{BB962C8B-B14F-4D97-AF65-F5344CB8AC3E}">
        <p14:creationId xmlns:p14="http://schemas.microsoft.com/office/powerpoint/2010/main" val="28649252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FF53D1A-EA97-41F2-84D8-07D12718BD48}" type="datetimeFigureOut">
              <a:rPr lang="en-US" smtClean="0"/>
              <a:t>12/21/2024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55B7B0-B13B-457D-A172-6FC2FF65E9F8}" type="slidenum">
              <a:rPr lang="en-US" smtClean="0"/>
              <a:t>‹#›</a:t>
            </a:fld>
            <a:endParaRPr lang="en-US"/>
          </a:p>
        </p:txBody>
      </p:sp>
    </p:spTree>
    <p:extLst>
      <p:ext uri="{BB962C8B-B14F-4D97-AF65-F5344CB8AC3E}">
        <p14:creationId xmlns:p14="http://schemas.microsoft.com/office/powerpoint/2010/main" val="2975864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DFF53D1A-EA97-41F2-84D8-07D12718BD48}" type="datetimeFigureOut">
              <a:rPr lang="en-US" smtClean="0"/>
              <a:t>12/21/2024</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A855B7B0-B13B-457D-A172-6FC2FF65E9F8}"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777082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06245-FFA4-4E48-8FFE-E1B174EBE029}"/>
              </a:ext>
            </a:extLst>
          </p:cNvPr>
          <p:cNvSpPr>
            <a:spLocks noGrp="1"/>
          </p:cNvSpPr>
          <p:nvPr>
            <p:ph type="ctrTitle"/>
          </p:nvPr>
        </p:nvSpPr>
        <p:spPr>
          <a:xfrm>
            <a:off x="1100051" y="2199513"/>
            <a:ext cx="10058400" cy="1229487"/>
          </a:xfrm>
        </p:spPr>
        <p:txBody>
          <a:bodyPr/>
          <a:lstStyle/>
          <a:p>
            <a:pPr algn="ctr"/>
            <a:r>
              <a:rPr lang="en-US" dirty="0" err="1">
                <a:solidFill>
                  <a:schemeClr val="accent1">
                    <a:lumMod val="75000"/>
                  </a:schemeClr>
                </a:solidFill>
              </a:rPr>
              <a:t>TravelFlow</a:t>
            </a:r>
            <a:endParaRPr lang="en-US" dirty="0">
              <a:solidFill>
                <a:schemeClr val="accent1">
                  <a:lumMod val="75000"/>
                </a:schemeClr>
              </a:solidFill>
            </a:endParaRPr>
          </a:p>
        </p:txBody>
      </p:sp>
      <p:sp>
        <p:nvSpPr>
          <p:cNvPr id="3" name="Subtitle 2">
            <a:extLst>
              <a:ext uri="{FF2B5EF4-FFF2-40B4-BE49-F238E27FC236}">
                <a16:creationId xmlns:a16="http://schemas.microsoft.com/office/drawing/2014/main" id="{128290E1-9AD3-40D2-84BD-43A25261754B}"/>
              </a:ext>
            </a:extLst>
          </p:cNvPr>
          <p:cNvSpPr>
            <a:spLocks noGrp="1"/>
          </p:cNvSpPr>
          <p:nvPr>
            <p:ph type="subTitle" idx="1"/>
          </p:nvPr>
        </p:nvSpPr>
        <p:spPr/>
        <p:txBody>
          <a:bodyPr>
            <a:normAutofit fontScale="92500" lnSpcReduction="20000"/>
          </a:bodyPr>
          <a:lstStyle/>
          <a:p>
            <a:pPr algn="just" rtl="1"/>
            <a:r>
              <a:rPr lang="ar-JO" dirty="0">
                <a:solidFill>
                  <a:schemeClr val="accent2">
                    <a:lumMod val="50000"/>
                  </a:schemeClr>
                </a:solidFill>
              </a:rPr>
              <a:t>هو موقع وتطبيق مبتكر يهدف إلى تسهيل تجربة التنقل داخل الأردن. يقدم للمستخدمين حلولاً مرنة ومتنوعة للتنقل، مع دمج خدمات النقل العام، سيارات التكسي، والدراجات الكهربائية في منصة واحدة. يتيح للمستخدمين تخطيط رحلاتهم بكل سهولة، مع توفير خيارات دفع إلكتروني وتحديثات حية عن وسائل النقل.</a:t>
            </a:r>
            <a:endParaRPr lang="en-US" dirty="0">
              <a:solidFill>
                <a:schemeClr val="accent2">
                  <a:lumMod val="50000"/>
                </a:schemeClr>
              </a:solidFill>
            </a:endParaRPr>
          </a:p>
        </p:txBody>
      </p:sp>
    </p:spTree>
    <p:extLst>
      <p:ext uri="{BB962C8B-B14F-4D97-AF65-F5344CB8AC3E}">
        <p14:creationId xmlns:p14="http://schemas.microsoft.com/office/powerpoint/2010/main" val="21284888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FEA04-F07F-47CD-8150-9D4241FA2774}"/>
              </a:ext>
            </a:extLst>
          </p:cNvPr>
          <p:cNvSpPr>
            <a:spLocks noGrp="1"/>
          </p:cNvSpPr>
          <p:nvPr>
            <p:ph type="title"/>
          </p:nvPr>
        </p:nvSpPr>
        <p:spPr/>
        <p:txBody>
          <a:bodyPr/>
          <a:lstStyle/>
          <a:p>
            <a:pPr algn="just" rtl="1"/>
            <a:r>
              <a:rPr lang="ar-JO" dirty="0">
                <a:solidFill>
                  <a:schemeClr val="accent1">
                    <a:lumMod val="75000"/>
                  </a:schemeClr>
                </a:solidFill>
              </a:rPr>
              <a:t>الميزات الموجودة في الموقع:</a:t>
            </a:r>
            <a:endParaRPr lang="en-US" dirty="0">
              <a:solidFill>
                <a:schemeClr val="accent1">
                  <a:lumMod val="75000"/>
                </a:schemeClr>
              </a:solidFill>
            </a:endParaRPr>
          </a:p>
        </p:txBody>
      </p:sp>
      <p:sp>
        <p:nvSpPr>
          <p:cNvPr id="3" name="Content Placeholder 2">
            <a:extLst>
              <a:ext uri="{FF2B5EF4-FFF2-40B4-BE49-F238E27FC236}">
                <a16:creationId xmlns:a16="http://schemas.microsoft.com/office/drawing/2014/main" id="{F62DE021-82A2-4957-BA1F-892FEC841078}"/>
              </a:ext>
            </a:extLst>
          </p:cNvPr>
          <p:cNvSpPr>
            <a:spLocks noGrp="1"/>
          </p:cNvSpPr>
          <p:nvPr>
            <p:ph idx="1"/>
          </p:nvPr>
        </p:nvSpPr>
        <p:spPr/>
        <p:txBody>
          <a:bodyPr/>
          <a:lstStyle/>
          <a:p>
            <a:pPr algn="just" rtl="1"/>
            <a:r>
              <a:rPr lang="ar-JO" dirty="0">
                <a:solidFill>
                  <a:schemeClr val="accent2">
                    <a:lumMod val="50000"/>
                  </a:schemeClr>
                </a:solidFill>
              </a:rPr>
              <a:t>1. </a:t>
            </a:r>
            <a:r>
              <a:rPr lang="ar-JO" sz="2400" dirty="0">
                <a:solidFill>
                  <a:schemeClr val="accent2">
                    <a:lumMod val="50000"/>
                  </a:schemeClr>
                </a:solidFill>
              </a:rPr>
              <a:t>خدمات النقل العام</a:t>
            </a:r>
            <a:r>
              <a:rPr lang="ar-JO" dirty="0">
                <a:solidFill>
                  <a:schemeClr val="accent2">
                    <a:lumMod val="50000"/>
                  </a:schemeClr>
                </a:solidFill>
              </a:rPr>
              <a:t>: معلومات حية عن جداول الحافلات ووسائل النقل العامة.</a:t>
            </a:r>
          </a:p>
          <a:p>
            <a:pPr algn="just" rtl="1"/>
            <a:r>
              <a:rPr lang="ar-JO" dirty="0">
                <a:solidFill>
                  <a:schemeClr val="accent2">
                    <a:lumMod val="50000"/>
                  </a:schemeClr>
                </a:solidFill>
              </a:rPr>
              <a:t>2. </a:t>
            </a:r>
            <a:r>
              <a:rPr lang="ar-JO" sz="2400" dirty="0">
                <a:solidFill>
                  <a:schemeClr val="accent2">
                    <a:lumMod val="50000"/>
                  </a:schemeClr>
                </a:solidFill>
              </a:rPr>
              <a:t>حجز سيارات التكسي</a:t>
            </a:r>
            <a:r>
              <a:rPr lang="ar-JO" dirty="0">
                <a:solidFill>
                  <a:schemeClr val="accent2">
                    <a:lumMod val="50000"/>
                  </a:schemeClr>
                </a:solidFill>
              </a:rPr>
              <a:t>: حجز سيارات تكسي بسهولة عبر التطبيق مع تحديد الموقع الجغرافي.</a:t>
            </a:r>
          </a:p>
          <a:p>
            <a:pPr algn="just" rtl="1"/>
            <a:r>
              <a:rPr lang="ar-JO" dirty="0">
                <a:solidFill>
                  <a:schemeClr val="accent2">
                    <a:lumMod val="50000"/>
                  </a:schemeClr>
                </a:solidFill>
              </a:rPr>
              <a:t>3. </a:t>
            </a:r>
            <a:r>
              <a:rPr lang="ar-JO" sz="2400" dirty="0">
                <a:solidFill>
                  <a:schemeClr val="accent2">
                    <a:lumMod val="50000"/>
                  </a:schemeClr>
                </a:solidFill>
              </a:rPr>
              <a:t>خدمة الدراجات الكهربائية</a:t>
            </a:r>
            <a:r>
              <a:rPr lang="ar-JO" dirty="0">
                <a:solidFill>
                  <a:schemeClr val="accent2">
                    <a:lumMod val="50000"/>
                  </a:schemeClr>
                </a:solidFill>
              </a:rPr>
              <a:t>: حجز الدراجات الكهربائية في المدن لمزيد من الراحة والسرعة.</a:t>
            </a:r>
          </a:p>
          <a:p>
            <a:pPr algn="just" rtl="1"/>
            <a:r>
              <a:rPr lang="ar-JO" dirty="0">
                <a:solidFill>
                  <a:schemeClr val="accent2">
                    <a:lumMod val="50000"/>
                  </a:schemeClr>
                </a:solidFill>
              </a:rPr>
              <a:t>4</a:t>
            </a:r>
            <a:r>
              <a:rPr lang="ar-JO" sz="2400" dirty="0">
                <a:solidFill>
                  <a:schemeClr val="accent2">
                    <a:lumMod val="50000"/>
                  </a:schemeClr>
                </a:solidFill>
              </a:rPr>
              <a:t>. دفع إلكتروني</a:t>
            </a:r>
            <a:r>
              <a:rPr lang="ar-JO" dirty="0">
                <a:solidFill>
                  <a:schemeClr val="accent2">
                    <a:lumMod val="50000"/>
                  </a:schemeClr>
                </a:solidFill>
              </a:rPr>
              <a:t>: إمكانية الدفع عبر التطبيق باستخدام البطاقات الائتمانية أو المحفظات الرقمية.</a:t>
            </a:r>
          </a:p>
          <a:p>
            <a:pPr algn="just" rtl="1"/>
            <a:r>
              <a:rPr lang="ar-JO" dirty="0">
                <a:solidFill>
                  <a:schemeClr val="accent2">
                    <a:lumMod val="50000"/>
                  </a:schemeClr>
                </a:solidFill>
              </a:rPr>
              <a:t>5. </a:t>
            </a:r>
            <a:r>
              <a:rPr lang="ar-JO" sz="2400" dirty="0">
                <a:solidFill>
                  <a:schemeClr val="accent2">
                    <a:lumMod val="50000"/>
                  </a:schemeClr>
                </a:solidFill>
              </a:rPr>
              <a:t>تتبع الرحلات</a:t>
            </a:r>
            <a:r>
              <a:rPr lang="ar-JO" dirty="0">
                <a:solidFill>
                  <a:schemeClr val="accent2">
                    <a:lumMod val="50000"/>
                  </a:schemeClr>
                </a:solidFill>
              </a:rPr>
              <a:t>: تتبع الرحلات في الوقت الفعلي سواء لسيارات التكسي أو الحافلات.</a:t>
            </a:r>
          </a:p>
          <a:p>
            <a:pPr algn="just" rtl="1"/>
            <a:r>
              <a:rPr lang="ar-JO" dirty="0">
                <a:solidFill>
                  <a:schemeClr val="accent2">
                    <a:lumMod val="50000"/>
                  </a:schemeClr>
                </a:solidFill>
              </a:rPr>
              <a:t>6</a:t>
            </a:r>
            <a:r>
              <a:rPr lang="ar-JO" sz="2400" dirty="0">
                <a:solidFill>
                  <a:schemeClr val="accent2">
                    <a:lumMod val="50000"/>
                  </a:schemeClr>
                </a:solidFill>
              </a:rPr>
              <a:t>. تقييمات ومراجعات</a:t>
            </a:r>
            <a:r>
              <a:rPr lang="ar-JO" dirty="0">
                <a:solidFill>
                  <a:schemeClr val="accent2">
                    <a:lumMod val="50000"/>
                  </a:schemeClr>
                </a:solidFill>
              </a:rPr>
              <a:t>: إمكانية للمستخدمين لتقييم خدمات التكسي والدراجات الكهربائية.</a:t>
            </a:r>
          </a:p>
          <a:p>
            <a:pPr algn="just" rtl="1"/>
            <a:r>
              <a:rPr lang="ar-JO" dirty="0">
                <a:solidFill>
                  <a:schemeClr val="accent2">
                    <a:lumMod val="50000"/>
                  </a:schemeClr>
                </a:solidFill>
              </a:rPr>
              <a:t>7. </a:t>
            </a:r>
            <a:r>
              <a:rPr lang="ar-JO" sz="2400" dirty="0">
                <a:solidFill>
                  <a:schemeClr val="accent2">
                    <a:lumMod val="50000"/>
                  </a:schemeClr>
                </a:solidFill>
              </a:rPr>
              <a:t>إشعارات تنبيهية</a:t>
            </a:r>
            <a:r>
              <a:rPr lang="ar-JO" dirty="0">
                <a:solidFill>
                  <a:schemeClr val="accent2">
                    <a:lumMod val="50000"/>
                  </a:schemeClr>
                </a:solidFill>
              </a:rPr>
              <a:t>: تنبيهات حية بخصوص مواعيد الرحلات أو أي تغييرات في الجدول الزمني.</a:t>
            </a:r>
            <a:endParaRPr lang="en-US" dirty="0">
              <a:solidFill>
                <a:schemeClr val="accent2">
                  <a:lumMod val="50000"/>
                </a:schemeClr>
              </a:solidFill>
            </a:endParaRPr>
          </a:p>
        </p:txBody>
      </p:sp>
    </p:spTree>
    <p:extLst>
      <p:ext uri="{BB962C8B-B14F-4D97-AF65-F5344CB8AC3E}">
        <p14:creationId xmlns:p14="http://schemas.microsoft.com/office/powerpoint/2010/main" val="913320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FE27F-81CC-47D6-8933-85FCB47CDB70}"/>
              </a:ext>
            </a:extLst>
          </p:cNvPr>
          <p:cNvSpPr>
            <a:spLocks noGrp="1"/>
          </p:cNvSpPr>
          <p:nvPr>
            <p:ph type="title"/>
          </p:nvPr>
        </p:nvSpPr>
        <p:spPr/>
        <p:txBody>
          <a:bodyPr>
            <a:normAutofit/>
          </a:bodyPr>
          <a:lstStyle/>
          <a:p>
            <a:pPr algn="r" rtl="1"/>
            <a:r>
              <a:rPr lang="ar-JO" sz="6000" dirty="0">
                <a:solidFill>
                  <a:schemeClr val="accent1">
                    <a:lumMod val="75000"/>
                  </a:schemeClr>
                </a:solidFill>
              </a:rPr>
              <a:t>الفئة المستهدفة:</a:t>
            </a:r>
            <a:endParaRPr lang="en-US" sz="6000" dirty="0">
              <a:solidFill>
                <a:schemeClr val="accent1">
                  <a:lumMod val="75000"/>
                </a:schemeClr>
              </a:solidFill>
            </a:endParaRPr>
          </a:p>
        </p:txBody>
      </p:sp>
      <p:sp>
        <p:nvSpPr>
          <p:cNvPr id="3" name="Content Placeholder 2">
            <a:extLst>
              <a:ext uri="{FF2B5EF4-FFF2-40B4-BE49-F238E27FC236}">
                <a16:creationId xmlns:a16="http://schemas.microsoft.com/office/drawing/2014/main" id="{EA1CC6B0-D02E-4605-83E1-9E227BDF9E67}"/>
              </a:ext>
            </a:extLst>
          </p:cNvPr>
          <p:cNvSpPr>
            <a:spLocks noGrp="1"/>
          </p:cNvSpPr>
          <p:nvPr>
            <p:ph idx="1"/>
          </p:nvPr>
        </p:nvSpPr>
        <p:spPr/>
        <p:txBody>
          <a:bodyPr>
            <a:normAutofit/>
          </a:bodyPr>
          <a:lstStyle/>
          <a:p>
            <a:pPr algn="just" rtl="1"/>
            <a:r>
              <a:rPr lang="ar-JO" sz="2400" dirty="0">
                <a:solidFill>
                  <a:schemeClr val="accent2">
                    <a:lumMod val="50000"/>
                  </a:schemeClr>
                </a:solidFill>
              </a:rPr>
              <a:t>1. </a:t>
            </a:r>
            <a:r>
              <a:rPr lang="ar-JO" sz="2800" dirty="0">
                <a:solidFill>
                  <a:schemeClr val="accent2">
                    <a:lumMod val="50000"/>
                  </a:schemeClr>
                </a:solidFill>
              </a:rPr>
              <a:t>السكان المحليين</a:t>
            </a:r>
            <a:r>
              <a:rPr lang="ar-JO" sz="2400" dirty="0">
                <a:solidFill>
                  <a:schemeClr val="accent2">
                    <a:lumMod val="50000"/>
                  </a:schemeClr>
                </a:solidFill>
              </a:rPr>
              <a:t>: الأشخاص الذين يستخدمون وسائل النقل العام بشكل دوري أو يحتاجون إلى التنقل بشكل يومي داخل المدن الأردنية.</a:t>
            </a:r>
          </a:p>
          <a:p>
            <a:pPr algn="just" rtl="1"/>
            <a:r>
              <a:rPr lang="ar-JO" sz="2400" dirty="0">
                <a:solidFill>
                  <a:schemeClr val="accent2">
                    <a:lumMod val="50000"/>
                  </a:schemeClr>
                </a:solidFill>
              </a:rPr>
              <a:t>2. </a:t>
            </a:r>
            <a:r>
              <a:rPr lang="ar-JO" sz="2800" dirty="0">
                <a:solidFill>
                  <a:schemeClr val="accent2">
                    <a:lumMod val="50000"/>
                  </a:schemeClr>
                </a:solidFill>
              </a:rPr>
              <a:t>السياح</a:t>
            </a:r>
            <a:r>
              <a:rPr lang="ar-JO" sz="2400" dirty="0">
                <a:solidFill>
                  <a:schemeClr val="accent2">
                    <a:lumMod val="50000"/>
                  </a:schemeClr>
                </a:solidFill>
              </a:rPr>
              <a:t>: الزوار الذين يحتاجون إلى وسيلة سهلة للتنقل بين معالم الأردن.</a:t>
            </a:r>
          </a:p>
          <a:p>
            <a:pPr algn="just" rtl="1"/>
            <a:r>
              <a:rPr lang="ar-JO" sz="2400" dirty="0">
                <a:solidFill>
                  <a:schemeClr val="accent2">
                    <a:lumMod val="50000"/>
                  </a:schemeClr>
                </a:solidFill>
              </a:rPr>
              <a:t>3. </a:t>
            </a:r>
            <a:r>
              <a:rPr lang="ar-JO" sz="2800" dirty="0">
                <a:solidFill>
                  <a:schemeClr val="accent2">
                    <a:lumMod val="50000"/>
                  </a:schemeClr>
                </a:solidFill>
              </a:rPr>
              <a:t>الأشخاص المهتمين بالنقل البديل</a:t>
            </a:r>
            <a:r>
              <a:rPr lang="ar-JO" sz="2400" dirty="0">
                <a:solidFill>
                  <a:schemeClr val="accent2">
                    <a:lumMod val="50000"/>
                  </a:schemeClr>
                </a:solidFill>
              </a:rPr>
              <a:t>: مثل مستخدمي الدراجات الكهربائية أو السيارات الكهربائية.</a:t>
            </a:r>
          </a:p>
          <a:p>
            <a:pPr algn="just" rtl="1"/>
            <a:r>
              <a:rPr lang="ar-JO" sz="2400" dirty="0">
                <a:solidFill>
                  <a:schemeClr val="accent2">
                    <a:lumMod val="50000"/>
                  </a:schemeClr>
                </a:solidFill>
              </a:rPr>
              <a:t>4. </a:t>
            </a:r>
            <a:r>
              <a:rPr lang="ar-JO" sz="2800" dirty="0">
                <a:solidFill>
                  <a:schemeClr val="accent2">
                    <a:lumMod val="50000"/>
                  </a:schemeClr>
                </a:solidFill>
              </a:rPr>
              <a:t>الأسر</a:t>
            </a:r>
            <a:r>
              <a:rPr lang="ar-JO" sz="2400" dirty="0">
                <a:solidFill>
                  <a:schemeClr val="accent2">
                    <a:lumMod val="50000"/>
                  </a:schemeClr>
                </a:solidFill>
              </a:rPr>
              <a:t>: العائلات التي تبحث عن حلول نقل آمنة ومريحة.</a:t>
            </a:r>
            <a:br>
              <a:rPr lang="ar-JO" sz="2400" dirty="0">
                <a:solidFill>
                  <a:schemeClr val="accent2">
                    <a:lumMod val="50000"/>
                  </a:schemeClr>
                </a:solidFill>
              </a:rPr>
            </a:br>
            <a:r>
              <a:rPr lang="ar-JO" sz="2400" dirty="0">
                <a:solidFill>
                  <a:schemeClr val="accent2">
                    <a:lumMod val="50000"/>
                  </a:schemeClr>
                </a:solidFill>
              </a:rPr>
              <a:t>5. </a:t>
            </a:r>
            <a:r>
              <a:rPr lang="ar-JO" sz="2800" dirty="0">
                <a:solidFill>
                  <a:schemeClr val="accent2">
                    <a:lumMod val="50000"/>
                  </a:schemeClr>
                </a:solidFill>
              </a:rPr>
              <a:t>الأشخاص الذين يعتمدون على التكسي أو النقل العام مثل الطلاب</a:t>
            </a:r>
            <a:r>
              <a:rPr lang="ar-JO" sz="2400" dirty="0">
                <a:solidFill>
                  <a:schemeClr val="accent2">
                    <a:lumMod val="50000"/>
                  </a:schemeClr>
                </a:solidFill>
              </a:rPr>
              <a:t>: الذين يفضلون خدمات التكسي أو الحافلات لتلبية احتياجاتهم اليومية.</a:t>
            </a:r>
          </a:p>
          <a:p>
            <a:pPr algn="just" rtl="1"/>
            <a:endParaRPr lang="en-US" sz="2400" dirty="0">
              <a:solidFill>
                <a:schemeClr val="accent2">
                  <a:lumMod val="50000"/>
                </a:schemeClr>
              </a:solidFill>
            </a:endParaRPr>
          </a:p>
        </p:txBody>
      </p:sp>
    </p:spTree>
    <p:extLst>
      <p:ext uri="{BB962C8B-B14F-4D97-AF65-F5344CB8AC3E}">
        <p14:creationId xmlns:p14="http://schemas.microsoft.com/office/powerpoint/2010/main" val="14227721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7C149-E165-439C-BE52-4998E7CEBD8B}"/>
              </a:ext>
            </a:extLst>
          </p:cNvPr>
          <p:cNvSpPr>
            <a:spLocks noGrp="1"/>
          </p:cNvSpPr>
          <p:nvPr>
            <p:ph type="title"/>
          </p:nvPr>
        </p:nvSpPr>
        <p:spPr/>
        <p:txBody>
          <a:bodyPr>
            <a:normAutofit/>
          </a:bodyPr>
          <a:lstStyle/>
          <a:p>
            <a:pPr algn="r" rtl="1"/>
            <a:r>
              <a:rPr lang="ar-JO" sz="5400" dirty="0">
                <a:solidFill>
                  <a:schemeClr val="accent1">
                    <a:lumMod val="75000"/>
                  </a:schemeClr>
                </a:solidFill>
              </a:rPr>
              <a:t>كيفية تحقيق الأرباح:</a:t>
            </a:r>
            <a:endParaRPr lang="en-US" sz="5400" dirty="0">
              <a:solidFill>
                <a:schemeClr val="accent1">
                  <a:lumMod val="75000"/>
                </a:schemeClr>
              </a:solidFill>
            </a:endParaRPr>
          </a:p>
        </p:txBody>
      </p:sp>
      <p:sp>
        <p:nvSpPr>
          <p:cNvPr id="3" name="Content Placeholder 2">
            <a:extLst>
              <a:ext uri="{FF2B5EF4-FFF2-40B4-BE49-F238E27FC236}">
                <a16:creationId xmlns:a16="http://schemas.microsoft.com/office/drawing/2014/main" id="{CE6F760E-FB02-460C-A560-8CF93B69917F}"/>
              </a:ext>
            </a:extLst>
          </p:cNvPr>
          <p:cNvSpPr>
            <a:spLocks noGrp="1"/>
          </p:cNvSpPr>
          <p:nvPr>
            <p:ph idx="1"/>
          </p:nvPr>
        </p:nvSpPr>
        <p:spPr/>
        <p:txBody>
          <a:bodyPr/>
          <a:lstStyle/>
          <a:p>
            <a:pPr algn="just" rtl="1"/>
            <a:r>
              <a:rPr lang="ar-JO" dirty="0">
                <a:solidFill>
                  <a:schemeClr val="accent2">
                    <a:lumMod val="50000"/>
                  </a:schemeClr>
                </a:solidFill>
              </a:rPr>
              <a:t>1. </a:t>
            </a:r>
            <a:r>
              <a:rPr lang="ar-JO" sz="2400" dirty="0">
                <a:solidFill>
                  <a:schemeClr val="accent2">
                    <a:lumMod val="50000"/>
                  </a:schemeClr>
                </a:solidFill>
              </a:rPr>
              <a:t>عمولات الحجز</a:t>
            </a:r>
            <a:r>
              <a:rPr lang="ar-JO" dirty="0">
                <a:solidFill>
                  <a:schemeClr val="accent2">
                    <a:lumMod val="50000"/>
                  </a:schemeClr>
                </a:solidFill>
              </a:rPr>
              <a:t>: فرض عمولة على كل حجز يتم عبر الموقع أو التطبيق، سواء لحجز سيارات التكسي أو الدراجات الكهربائية.</a:t>
            </a:r>
          </a:p>
          <a:p>
            <a:pPr algn="just" rtl="1"/>
            <a:r>
              <a:rPr lang="ar-JO" dirty="0">
                <a:solidFill>
                  <a:schemeClr val="accent2">
                    <a:lumMod val="50000"/>
                  </a:schemeClr>
                </a:solidFill>
              </a:rPr>
              <a:t>2. </a:t>
            </a:r>
            <a:r>
              <a:rPr lang="ar-JO" sz="2400" dirty="0">
                <a:solidFill>
                  <a:schemeClr val="accent2">
                    <a:lumMod val="50000"/>
                  </a:schemeClr>
                </a:solidFill>
              </a:rPr>
              <a:t>الإعلانات</a:t>
            </a:r>
            <a:r>
              <a:rPr lang="ar-JO" dirty="0">
                <a:solidFill>
                  <a:schemeClr val="accent2">
                    <a:lumMod val="50000"/>
                  </a:schemeClr>
                </a:solidFill>
              </a:rPr>
              <a:t>: عرض الإعلانات داخل التطبيق أو الموقع، سواء كانت إعلانات ثابتة أو موجهة.</a:t>
            </a:r>
          </a:p>
          <a:p>
            <a:pPr algn="just" rtl="1"/>
            <a:r>
              <a:rPr lang="ar-JO" dirty="0">
                <a:solidFill>
                  <a:schemeClr val="accent2">
                    <a:lumMod val="50000"/>
                  </a:schemeClr>
                </a:solidFill>
              </a:rPr>
              <a:t>3. </a:t>
            </a:r>
            <a:r>
              <a:rPr lang="ar-JO" sz="2400" dirty="0">
                <a:solidFill>
                  <a:schemeClr val="accent2">
                    <a:lumMod val="50000"/>
                  </a:schemeClr>
                </a:solidFill>
              </a:rPr>
              <a:t>اشتراكات شهرية أو سنوية</a:t>
            </a:r>
            <a:r>
              <a:rPr lang="ar-JO" dirty="0">
                <a:solidFill>
                  <a:schemeClr val="accent2">
                    <a:lumMod val="50000"/>
                  </a:schemeClr>
                </a:solidFill>
              </a:rPr>
              <a:t>: تقديم خدمات متميزة للمستخدمين مقابل اشتراك شهري أو سنوي.</a:t>
            </a:r>
          </a:p>
          <a:p>
            <a:pPr algn="just" rtl="1"/>
            <a:r>
              <a:rPr lang="ar-JO" dirty="0">
                <a:solidFill>
                  <a:schemeClr val="accent2">
                    <a:lumMod val="50000"/>
                  </a:schemeClr>
                </a:solidFill>
              </a:rPr>
              <a:t>4. </a:t>
            </a:r>
            <a:r>
              <a:rPr lang="ar-JO" sz="2400" dirty="0">
                <a:solidFill>
                  <a:schemeClr val="accent2">
                    <a:lumMod val="50000"/>
                  </a:schemeClr>
                </a:solidFill>
              </a:rPr>
              <a:t>شراكات مع شركات النقل</a:t>
            </a:r>
            <a:r>
              <a:rPr lang="ar-JO" dirty="0">
                <a:solidFill>
                  <a:schemeClr val="accent2">
                    <a:lumMod val="50000"/>
                  </a:schemeClr>
                </a:solidFill>
              </a:rPr>
              <a:t>: التعاقد مع شركات النقل للحصول على عمولات عن كل رحلة يتم حجزها عبر التطبيق.</a:t>
            </a:r>
          </a:p>
          <a:p>
            <a:pPr algn="just" rtl="1"/>
            <a:r>
              <a:rPr lang="ar-JO" dirty="0">
                <a:solidFill>
                  <a:schemeClr val="accent2">
                    <a:lumMod val="50000"/>
                  </a:schemeClr>
                </a:solidFill>
              </a:rPr>
              <a:t>5. </a:t>
            </a:r>
            <a:r>
              <a:rPr lang="ar-JO" sz="2400" dirty="0">
                <a:solidFill>
                  <a:schemeClr val="accent2">
                    <a:lumMod val="50000"/>
                  </a:schemeClr>
                </a:solidFill>
              </a:rPr>
              <a:t>البيانات والتحليلات</a:t>
            </a:r>
            <a:r>
              <a:rPr lang="ar-JO" dirty="0">
                <a:solidFill>
                  <a:schemeClr val="accent2">
                    <a:lumMod val="50000"/>
                  </a:schemeClr>
                </a:solidFill>
              </a:rPr>
              <a:t>: بيع تقارير وبيانات حركة المرور إلى الشركات أو الجهات الحكومية (مع مراعاة الخصوصية).</a:t>
            </a:r>
            <a:endParaRPr lang="en-US" dirty="0">
              <a:solidFill>
                <a:schemeClr val="accent2">
                  <a:lumMod val="50000"/>
                </a:schemeClr>
              </a:solidFill>
            </a:endParaRPr>
          </a:p>
        </p:txBody>
      </p:sp>
    </p:spTree>
    <p:extLst>
      <p:ext uri="{BB962C8B-B14F-4D97-AF65-F5344CB8AC3E}">
        <p14:creationId xmlns:p14="http://schemas.microsoft.com/office/powerpoint/2010/main" val="58099952"/>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11</TotalTime>
  <Words>366</Words>
  <Application>Microsoft Office PowerPoint</Application>
  <PresentationFormat>Widescreen</PresentationFormat>
  <Paragraphs>21</Paragraphs>
  <Slides>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Calibri</vt:lpstr>
      <vt:lpstr>Calibri Light</vt:lpstr>
      <vt:lpstr>Retrospect</vt:lpstr>
      <vt:lpstr>TravelFlow</vt:lpstr>
      <vt:lpstr>الميزات الموجودة في الموقع:</vt:lpstr>
      <vt:lpstr>الفئة المستهدفة:</vt:lpstr>
      <vt:lpstr>كيفية تحقيق الأرباح:</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TravelFlow</dc:title>
  <dc:creator>Orange</dc:creator>
  <cp:lastModifiedBy>Orange</cp:lastModifiedBy>
  <cp:revision>3</cp:revision>
  <dcterms:created xsi:type="dcterms:W3CDTF">2024-12-21T17:39:42Z</dcterms:created>
  <dcterms:modified xsi:type="dcterms:W3CDTF">2024-12-21T18:18:13Z</dcterms:modified>
</cp:coreProperties>
</file>