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83" r:id="rId6"/>
    <p:sldId id="259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81" r:id="rId23"/>
    <p:sldId id="276" r:id="rId24"/>
    <p:sldId id="277" r:id="rId25"/>
    <p:sldId id="278" r:id="rId26"/>
    <p:sldId id="279" r:id="rId27"/>
    <p:sldId id="280" r:id="rId28"/>
    <p:sldId id="282" r:id="rId29"/>
    <p:sldId id="286" r:id="rId30"/>
    <p:sldId id="289" r:id="rId31"/>
    <p:sldId id="285" r:id="rId32"/>
    <p:sldId id="288" r:id="rId33"/>
    <p:sldId id="287" r:id="rId34"/>
    <p:sldId id="284" r:id="rId35"/>
    <p:sldId id="292" r:id="rId36"/>
    <p:sldId id="293" r:id="rId37"/>
    <p:sldId id="290" r:id="rId38"/>
    <p:sldId id="291" r:id="rId39"/>
    <p:sldId id="294" r:id="rId40"/>
    <p:sldId id="296" r:id="rId41"/>
    <p:sldId id="295" r:id="rId42"/>
    <p:sldId id="297" r:id="rId43"/>
    <p:sldId id="298" r:id="rId44"/>
    <p:sldId id="300" r:id="rId45"/>
    <p:sldId id="302" r:id="rId46"/>
    <p:sldId id="301" r:id="rId47"/>
    <p:sldId id="303" r:id="rId48"/>
    <p:sldId id="304" r:id="rId4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88516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9680" y="4358880"/>
            <a:ext cx="88516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5320" y="435888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39680" y="435888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88516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39680" y="1625760"/>
            <a:ext cx="88516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1287000" y="1625400"/>
            <a:ext cx="6557040" cy="52318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1287000" y="1625400"/>
            <a:ext cx="6557040" cy="523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39680" y="1625760"/>
            <a:ext cx="8851680" cy="523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88516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39680" y="149400"/>
            <a:ext cx="88516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39680" y="435888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39680" y="1625760"/>
            <a:ext cx="8851680" cy="523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5320" y="435888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39680" y="4358880"/>
            <a:ext cx="88516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88516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39680" y="4358880"/>
            <a:ext cx="88516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5320" y="435888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39680" y="435888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88516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39680" y="1625760"/>
            <a:ext cx="88516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287000" y="1625400"/>
            <a:ext cx="6557040" cy="523188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287000" y="1625400"/>
            <a:ext cx="6557040" cy="523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88516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39680" y="149400"/>
            <a:ext cx="88516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39680" y="435888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5231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5320" y="435888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5320" y="1625760"/>
            <a:ext cx="43192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39680" y="4358880"/>
            <a:ext cx="8851680" cy="2495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74200" y="6492960"/>
            <a:ext cx="4694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2DD898-CD94-48F1-9897-71CFD01903D6}" type="slidenum">
              <a:rPr lang="pt-BR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9680" y="149400"/>
            <a:ext cx="885168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39680" y="1625760"/>
            <a:ext cx="8851680" cy="52318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tópicosClique para editar o texto mestre</a:t>
            </a:r>
          </a:p>
          <a:p>
            <a:pPr marL="514440" lvl="1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</a:t>
            </a:r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</a:t>
            </a:r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</a:t>
            </a:r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2960" lvl="4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</a:t>
            </a:r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74200" y="6492960"/>
            <a:ext cx="4694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641E5E-0C8D-440B-A19F-B21E7EA9A35C}" type="slidenum">
              <a:rPr lang="pt-BR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852280" y="1613520"/>
            <a:ext cx="615492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Conceitos da Linguagem
</a:t>
            </a:r>
            <a:r>
              <a:rPr lang="pt-BR" sz="8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Java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852280" y="4407120"/>
            <a:ext cx="615492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Matheus Carvalho Viana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m 4"/>
          <p:cNvPicPr/>
          <p:nvPr/>
        </p:nvPicPr>
        <p:blipFill>
          <a:blip r:embed="rId3"/>
          <a:srcRect b="31351"/>
          <a:stretch/>
        </p:blipFill>
        <p:spPr>
          <a:xfrm>
            <a:off x="81720" y="1640160"/>
            <a:ext cx="2566440" cy="328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Tipos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Cadeia de Caracteres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Definida pelas classes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(cadeias estáticas),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StringBuilder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(cadeias dinâmicas) e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StringBuffer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(cadeias dinâmicas sincronizadas);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Cadeias estáticas (</a:t>
            </a:r>
            <a:r>
              <a:rPr lang="pt-BR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iguais compartilham o mesmo espaço na memória.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str1 = "ABC"; //ou new </a:t>
            </a:r>
            <a:r>
              <a:rPr lang="pt-BR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("ABC");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str2 = "ABC";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str1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"D"; //é criado um novo objeto "ABCD"</a:t>
            </a:r>
            <a:endParaRPr lang="pt-BR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str.append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"ABC" );</a:t>
            </a: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99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Tipos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ordinais definidos pelo usuário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Possui apenas tipos enumerados como tipos ordinais definidos pelo usuários, criados a partir da palavra chave </a:t>
            </a:r>
            <a:r>
              <a:rPr lang="pt-BR" sz="2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enumerado é, na verdade, uma subclasse de </a:t>
            </a:r>
            <a:r>
              <a:rPr lang="pt-BR" sz="2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pode ter atributos e métodos;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buClr>
                <a:srgbClr val="000000"/>
              </a:buClr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Carta {</a:t>
            </a:r>
          </a:p>
          <a:p>
            <a:pPr marL="457560" lvl="1" algn="just">
              <a:buClr>
                <a:srgbClr val="000000"/>
              </a:buClr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buClr>
                <a:srgbClr val="000000"/>
              </a:buClr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J(11),Q(12),K(13),A(14);</a:t>
            </a:r>
          </a:p>
          <a:p>
            <a:pPr marL="457560" lvl="1" algn="just">
              <a:buClr>
                <a:srgbClr val="000000"/>
              </a:buClr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valorCarta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560" lvl="1" algn="just">
              <a:buClr>
                <a:srgbClr val="000000"/>
              </a:buClr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buClr>
                <a:srgbClr val="000000"/>
              </a:buClr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Carta(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valor) {</a:t>
            </a:r>
          </a:p>
          <a:p>
            <a:pPr marL="457560" lvl="1" algn="just">
              <a:buClr>
                <a:srgbClr val="000000"/>
              </a:buClr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valorCarta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valor;</a:t>
            </a:r>
          </a:p>
          <a:p>
            <a:pPr marL="457560" lvl="1" algn="just">
              <a:buClr>
                <a:srgbClr val="000000"/>
              </a:buClr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560" lvl="1" algn="just">
              <a:buClr>
                <a:srgbClr val="000000"/>
              </a:buClr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76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Tipos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Vetores/Matrizes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objetos da classe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dinâmicas do monte fixa;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Listas verdadeiramente dinâmicas são implementadas por subclasses da interface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Matrizes seguem uma ordem principal de linha;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possui suporte para matrizes associativas, porém elas são simuladas por subclasses da interface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possui suporte para fatias, mas a classe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contém diversos métodos para manipulação dos vetores/matrizes;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possui suporte a compreensão de listas.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lvl="1" algn="ctr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vetor[] = new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45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Tipos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Vetores/Matrizes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Matrizes são irregulares, sendo possível criar matrizes com quantidade de colunas diferentes para cada linha.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tamanho de cada linha pode ser acessado pelo atributo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 ][ ]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[3][];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tam_linha_2 =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[2].length; // = 3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81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Tipos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Registros e uniões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possui suporte a registros nem a uniões, por considerá-los redundantes com o conceito de classe.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34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Tipos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Ponteiros e referências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possui ponteiros, por considerá-los pouco confiáveis;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objeto de classe é acessado por meio de uma referência;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Coletor de lixo apaga automaticamente objetos que não possuem uma referência apontando para eles;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spcAft>
                <a:spcPts val="600"/>
              </a:spcAft>
              <a:buClr>
                <a:srgbClr val="000000"/>
              </a:buClr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Pessoa  p  = new Pessoa();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856095" y="555464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cxnSp>
        <p:nvCxnSpPr>
          <p:cNvPr id="4" name="Conector de seta reta 3"/>
          <p:cNvCxnSpPr>
            <a:stCxn id="2" idx="0"/>
            <a:endCxn id="5" idx="3"/>
          </p:cNvCxnSpPr>
          <p:nvPr/>
        </p:nvCxnSpPr>
        <p:spPr>
          <a:xfrm flipV="1">
            <a:off x="2506273" y="4801864"/>
            <a:ext cx="1162348" cy="752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3616656" y="4474970"/>
            <a:ext cx="354842" cy="3829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007004" y="54864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cxnSp>
        <p:nvCxnSpPr>
          <p:cNvPr id="11" name="Conector de seta reta 10"/>
          <p:cNvCxnSpPr>
            <a:stCxn id="10" idx="0"/>
            <a:endCxn id="12" idx="4"/>
          </p:cNvCxnSpPr>
          <p:nvPr/>
        </p:nvCxnSpPr>
        <p:spPr>
          <a:xfrm flipH="1" flipV="1">
            <a:off x="5876509" y="4926840"/>
            <a:ext cx="562665" cy="559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188442" y="4377939"/>
            <a:ext cx="1376133" cy="54890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300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Tipos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Verificação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considerada </a:t>
            </a: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fortemente </a:t>
            </a:r>
            <a:r>
              <a:rPr lang="pt-BR" sz="2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tipada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dirty="0" smtClean="0"/>
              <a:t>Erros de </a:t>
            </a:r>
            <a:r>
              <a:rPr lang="pt-BR" sz="2000" dirty="0"/>
              <a:t>tipos são </a:t>
            </a:r>
            <a:r>
              <a:rPr lang="pt-BR" sz="2000" dirty="0" smtClean="0"/>
              <a:t>sempre detectados</a:t>
            </a:r>
            <a:r>
              <a:rPr lang="pt-BR" sz="2000" dirty="0"/>
              <a:t>, seja em tempo de compilação ou de </a:t>
            </a:r>
            <a:r>
              <a:rPr lang="pt-BR" sz="2000" dirty="0" smtClean="0"/>
              <a:t>execução;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conversão implícita de tipo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(coerção)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é feita apenas para os casos de alargamento.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conversão explícita de tipo 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deve ser aplicada para os casos de estreitamento.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Equivalência de tipos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dirty="0"/>
              <a:t>Java não realiza equivalência de tipos, pois aplica coerção quando possível.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23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Expressões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Precedência e associatividade dos operadores:</a:t>
            </a:r>
            <a:endParaRPr lang="pt-BR" sz="2000" dirty="0"/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0" y="2064882"/>
            <a:ext cx="8809297" cy="47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20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Expressões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Ordem de avaliação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Definida pela associatividade dos operadores;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Não possui transparência referencial, pois permite efeitos colaterais;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Todos os operadores lógicos realizam avaliação curto-circuito;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Sobrecarga de operadores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Não permite sobrecarga de operadores;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Também não permite criar novos operadores.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Operadores relacionais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Como Java possui o tipo booleano 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boolean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Boolean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), os operadores relacionais e lógicos resultam em valores booleanos.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17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Expressões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Sentenças de atribuição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Possui operadores de atribuição composta (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e atribuição unária (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atribuição gera uma expressão cujo resultado é o valor atribuído: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 = b = c = 0;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Não possui atribuição condicional nem atribuição de lista.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27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foi desenvolvida 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 década de 90 por uma equipe chefiada por James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Gosling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na empresa Sun Microsystems. </a:t>
            </a: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seu projeto inicial, deveria se chamar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Oak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mas a equipe descobriu que já existia uma linguagem com esse nome.</a:t>
            </a: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Além disso, o intuito inicial era criar uma linguagem para sistemas embarcados inteligentes que permitissem uma interação dos usuários com os fornecedores de conteúdo (como as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TVs digitais atuais). Infelizmente, esse projeto não foi bem aceito pelas fabricantes de eletrônicos (ideia certa, época errada).</a:t>
            </a: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Entretanto, a Internet estourou na mesma época e ela era o tipo de rede interativa que a equipe do Java desejava.</a:t>
            </a: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Assim, Java passou a ter recursos de rede e execução de aplicativos em navegadores (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Applets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característica que foi a principal responsável pelo sucesso da linguagem.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Controle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Regras gerais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uso de chaves permitem acrescentar mais de uma expressão em cada estrutura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Somente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expressões booleanas são válidas na condição; </a:t>
            </a: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Instruções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, permitem, respectivamente, forçar um salto ou a saída de uma estrutura;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366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Controle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seleção de dois caminhos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if-else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else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pertence ao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anterior mais próximo;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Permite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else-if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aninhados;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(a &gt; b)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maior = a;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maior = b;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70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Controle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seleção múltiplas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switch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Casa caso permite apenas valores ordinais ou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String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(Java 8.0);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Possui o caso default, para quando nenhum dos anteriores foi selecionado;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Não é obrigatório cobrir todos os casos do tipo da variável avaliada;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Não permite construções fora dos casos; 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Permite executar mais de um caso.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switch(a)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case 1: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"Digitou um" ); break;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case 2: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"Digitou dois" ); break;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default: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"Digitou outra coisa"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506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Controle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iteração condicionais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while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Somente expressões booleanas são válidas na condição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uso de chaves permitem acrescentar mais de uma expressão em cada estrutura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 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 = 0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 a &gt; 0 );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 //nunca entra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a + " ");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a--;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97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Controle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iteração condicionais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do-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while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Semelhante ao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while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porém executa primeiro e verifica depois;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 = 0;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a + " ");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a--;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a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 0 ); //imprime 0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11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Controle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iteração com contador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 variáveis criadas dentro do for tem escopo local do método, portanto, continuam existindo após a estrutura;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Permite alterar o valor da variável contadora da iteração;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Permite definir o tamanho do passo;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Somente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expressões booleanas são válidas na condição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371960" lvl="3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 = 0; i &lt; 5; i++) { //imprime 0 1 2 3 4</a:t>
            </a:r>
          </a:p>
          <a:p>
            <a:pPr marL="1371960" lvl="3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i + " ");</a:t>
            </a:r>
          </a:p>
          <a:p>
            <a:pPr marL="1371960" lvl="3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38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Controle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Iteração baseada em estruturas de dados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Desde o Java 5.0, possui uma versão que itera sobre elementos de classes que implementam a interface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Iterable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371960" lvl="3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vetor[] = {1,2,3,4,5};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960" lvl="3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 : vetor)</a:t>
            </a:r>
          </a:p>
          <a:p>
            <a:pPr marL="1371960" lvl="3" algn="just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94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Subprogramas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Informações gerais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Todos os subprogramas são funções (não há procedimentos nem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corrotinas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), que são chamadas de métodos;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Não permite criar subprogramas dentro de subprogramas;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dirty="0" smtClean="0">
                <a:latin typeface="+mj-lt"/>
              </a:rPr>
              <a:t>A correspondência entre </a:t>
            </a:r>
            <a:r>
              <a:rPr lang="pt-BR" sz="2200" dirty="0">
                <a:latin typeface="+mj-lt"/>
              </a:rPr>
              <a:t>os parâmetros reais e formais é </a:t>
            </a:r>
            <a:r>
              <a:rPr lang="pt-BR" sz="2200" b="1" dirty="0" smtClean="0">
                <a:latin typeface="+mj-lt"/>
              </a:rPr>
              <a:t>posicional</a:t>
            </a:r>
            <a:r>
              <a:rPr lang="pt-BR" sz="2200" dirty="0" smtClean="0">
                <a:latin typeface="+mj-lt"/>
              </a:rPr>
              <a:t>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 chamada, a quantidade de parâmetros formais deve casar com a de parâmetros reais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pt-BR" sz="2200" dirty="0" smtClean="0">
              <a:latin typeface="+mj-lt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dirty="0" smtClean="0">
                <a:latin typeface="+mj-lt"/>
              </a:rPr>
              <a:t>Realiza verificação de tipo nos parâmetros;</a:t>
            </a:r>
          </a:p>
        </p:txBody>
      </p:sp>
    </p:spTree>
    <p:extLst>
      <p:ext uri="{BB962C8B-B14F-4D97-AF65-F5344CB8AC3E}">
        <p14:creationId xmlns:p14="http://schemas.microsoft.com/office/powerpoint/2010/main" val="19099548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Subprogramas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Passagem de parâmetros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Permite valores default para os parâmetros;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soma(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a=0,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b=0) {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 + b;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pt-BR" dirty="0" smtClean="0"/>
          </a:p>
          <a:p>
            <a:pPr lvl="1" algn="just"/>
            <a:r>
              <a:rPr lang="pt-BR" sz="2200" dirty="0" smtClean="0">
                <a:latin typeface="+mj-lt"/>
              </a:rPr>
              <a:t>Como cada </a:t>
            </a:r>
            <a:r>
              <a:rPr lang="pt-BR" sz="2200" dirty="0">
                <a:latin typeface="+mj-lt"/>
              </a:rPr>
              <a:t>dimensão das matrizes possui um atributo que indica o seu </a:t>
            </a:r>
            <a:r>
              <a:rPr lang="pt-BR" sz="2200" dirty="0" smtClean="0">
                <a:latin typeface="+mj-lt"/>
              </a:rPr>
              <a:t>tamanho, </a:t>
            </a:r>
            <a:r>
              <a:rPr lang="pt-BR" sz="2200" dirty="0">
                <a:latin typeface="+mj-lt"/>
              </a:rPr>
              <a:t>não é necessário informar o tamanho das dimensões nos parâmetros dos subprogramas</a:t>
            </a:r>
            <a:r>
              <a:rPr lang="pt-BR" sz="2200" dirty="0" smtClean="0">
                <a:latin typeface="+mj-lt"/>
              </a:rPr>
              <a:t>.</a:t>
            </a:r>
          </a:p>
          <a:p>
            <a:pPr lvl="1" algn="just"/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algn="ctr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[][]) { ... }</a:t>
            </a:r>
          </a:p>
        </p:txBody>
      </p:sp>
    </p:spTree>
    <p:extLst>
      <p:ext uri="{BB962C8B-B14F-4D97-AF65-F5344CB8AC3E}">
        <p14:creationId xmlns:p14="http://schemas.microsoft.com/office/powerpoint/2010/main" val="3591852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Subprogramas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Passagem de parâmetros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Permite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um número indefinidos de parâmetros do mesmo tipo.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soma (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... elementos)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resultado = 0;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valor : elementos)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resultado += valor;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resultado;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336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Principais características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Paradigma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imperativo e orientado a objetos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 de implementação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híbrido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Principais influências: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C++, Modula-3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Características gerais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51444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Linguagem de propósito geral;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Possui um sistema de coleta de lixo;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primeira com recursos para a web 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Applets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 portabilidade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51444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uma linguagem que prioriza a confiabilidade em sacrifício da eficiência, por realizar diversas verificações e não executar muitas conversões automáticas;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das linguagens mais utilizadas atualmente (oscila entre o 1º e 2º lugares com o C nos principais rankings).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Subprogramas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 de passagem de parâmetros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Possui apenas passagem por valor;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Quando o parâmetro real é uma referência, o endereço armazenado é passado, simulando uma passagem por referência;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trocaRG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(Pessoa x,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x.setRG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Pessoa p = new Pessoa(123,”Joao”);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trocaRG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(p, 456);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p.getRG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()); //imprime 456 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82675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Subprogramas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Subprograma como parâmetro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Por padrão, não é possível. Porém, pode ser simulado com o uso de reflexão.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executar(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 vetor)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metodo.invoke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 { vetor });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InvocationTargetException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Sorting.class.getDeclaredMethod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staticSort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[].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executar(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vetor);</a:t>
            </a:r>
          </a:p>
        </p:txBody>
      </p:sp>
    </p:spTree>
    <p:extLst>
      <p:ext uri="{BB962C8B-B14F-4D97-AF65-F5344CB8AC3E}">
        <p14:creationId xmlns:p14="http://schemas.microsoft.com/office/powerpoint/2010/main" val="3603090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Subprogramas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Sobrecarga: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 métodos podem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sobrecarregados dentro de uma classe,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possuindo o mesmo nome e parâmetros de entrada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diferentes;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Não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diferencia pelo tipo de saída;</a:t>
            </a: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Subprogramas genéricos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o uso de tipos genéricos na definição de funções:</a:t>
            </a: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&lt;T&gt; 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façaAlgo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 ... }</a:t>
            </a: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T maior(T a, T b) { 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a.compareTo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(b) &gt;= 0)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76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Encapsulamento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programas podem ser divididos em arquivos, cada um com uma ou mais classes;</a:t>
            </a: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Courier New" panose="02070309020205020404" pitchFamily="49" charset="0"/>
              </a:rPr>
              <a:t>As classes são organizadas em um hierarquia de pacotes;</a:t>
            </a: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Courier New" panose="02070309020205020404" pitchFamily="49" charset="0"/>
              </a:rPr>
              <a:t>Para usar uma classe de outro pacote é necessário usar o comando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Courier New" panose="02070309020205020404" pitchFamily="49" charset="0"/>
              </a:rPr>
              <a:t>import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Courier New" panose="02070309020205020404" pitchFamily="49" charset="0"/>
              </a:rPr>
              <a:t>;</a:t>
            </a:r>
          </a:p>
          <a:p>
            <a:pPr marL="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Courier New" panose="02070309020205020404" pitchFamily="49" charset="0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Courier New" panose="02070309020205020404" pitchFamily="49" charset="0"/>
            </a:endParaRP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Courier New" panose="02070309020205020404" pitchFamily="49" charset="0"/>
              </a:rPr>
              <a:t>Só é necessário compilar o arquivo principal que todos os arquivos importados são compilados automaticamente.</a:t>
            </a:r>
            <a:endParaRPr lang="pt-BR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991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 a Objetos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Principal estrutura da linguagem;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 os tipos criados pelo programador são classes;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 ser pública, privada ou de pacote (quando sem indicação);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arquivo possui apenas uma classe pública e ela da nome ao arquivo;</a:t>
            </a:r>
          </a:p>
          <a:p>
            <a:pPr marL="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Pessoa {</a:t>
            </a:r>
          </a:p>
          <a:p>
            <a:pPr marL="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nome; }</a:t>
            </a:r>
          </a:p>
          <a:p>
            <a:pPr marL="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n) { nome = n;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408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 a Objetos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Modificadores de acesso dos membros: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acessível somente dentro da própria classe;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acessível dentro e fora da classe;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acessível na própria classe, nas subclasses e nas classes do mesmo pacote;</a:t>
            </a:r>
          </a:p>
          <a:p>
            <a:pPr marL="1085760" lvl="2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pacote (quando nenhum modificador é especificado): acessível nas classes do mesmo pacotes.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719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 a Objetos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Atributos e métodos de classe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Atributos e métodos estáticos (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pertencem à classe e não aos objetos;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Só podem acessar outros membros estáticos;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acessados a partir do nome da classe.</a:t>
            </a:r>
            <a:endParaRPr lang="pt-BR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Pessoa {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qtd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quantasTem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qtd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Pessoa.quantasTem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26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 a Objetos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 construtores: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classe pode ter um ou mais métodos construtores;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 um classe não tem um construtor, ela herda o construtor sem parâmetros da sua superclasse, se esta possuir.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Pessoa {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Pessoa() {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nome = “”;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760" lvl="2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Métodos </a:t>
            </a: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destrutores:</a:t>
            </a:r>
            <a:endParaRPr lang="pt-BR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Não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existem métodos destrutores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0512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 a Objetos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Herança: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Definida pelo comando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permite herança múltipla;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permite alterar o modificador de acesso dos métodos sobrescritos;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 com o comando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não podem ser sobrescritos;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 estáticos também não podem ser  sobrescritos, mas podem ser substituídos.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o polimorfismo de métodos;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PessoaFisica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Pessoa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45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 a Objetos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abstratas: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Definida pelo comando 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 classe que possui um método abstrato é obrigatoriamente abstrata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 classe que não sobrescreve os métodos abstratos de sua superclasse ou interfaces torna-se abstrata;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abstract classe Pessoa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abstract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calculaIdade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76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 Geral do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estrutura básica é a classe;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Não é possível criar variáveis nem subprogramas fora das classes;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arquivo contém pelo menos uma classe pública, e ela dá nome ao arquivo;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Toda expressão termina com ponto-e-vírgula;</a:t>
            </a:r>
          </a:p>
          <a:p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000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 a Objetos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Interfaces: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Definida pelo comando </a:t>
            </a:r>
            <a:r>
              <a:rPr lang="pt-BR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classe pode implementar várias interfaces;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 uma classe estende outra que implementa uma interface, essa interface não é herdada, mas os métodos sim;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Desde o Java 8, é possível implementar métodos nas interfaces usando o comando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World!”);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nome);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05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 a Objetos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aninhadas: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possível criar uma classe dentro de outra, sendo que a interna pode acessar os membros privados da externa.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Externa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Interna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1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Orientação a Objetos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aninhadas: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Também é possível criar uma classe dentro de um método, normalmente, estendendo uma classe ou interface.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ordenaDecrescente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 lista)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(lista, 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new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compare(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b – a;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38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Tratamento de Exceção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Informações gerais: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garantir maior confiabilidade, Java embute alguns tratamentos de exceção no arquivo compilado. Ex.: para verificar o índice dos vetores;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 exceção é uma subclasse de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uma exceção, o código retorna sua execução a partir da instrução seguinte ao tratador de exceções;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comando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permite lançar uma exceção pré-definida pela linguagem a qualquer momento;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(char c: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Character.isDigit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8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Tratamento de Exceção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Formas de Tratamento: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Dentro do próprio método, usando o comando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-catch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comando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pode ser usando opcionalmente.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possível tratar mais de uma exceção por vez e também definir um mesmo tratamento para mais de um tipo de exceção;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executar(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 vetor)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metodo.invoke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 { vetor });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 catch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278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Tratamento de Exceção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Formas de Tratamento: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método que invocou o que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lançou a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exceção, usando o comando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Neste caso, o tratador deve ficar no método que invoca aquele que lança exceção, ou a exceção deve ser repassada novamente;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converte(</a:t>
            </a:r>
            <a:r>
              <a:rPr lang="pt-BR" sz="1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num) </a:t>
            </a:r>
            <a:r>
              <a:rPr lang="pt-BR" sz="1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560" lvl="1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65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Tratamento de Exceção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Definição de exceções: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É possível definir novas exceções estendo as classes existentes;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ItsNotANumberException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ItsNotANumberException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("\"" +s + "\" não é um número.");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endParaRPr lang="pt-BR" sz="1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50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Tratamento de Evento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612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Implementação:</a:t>
            </a:r>
            <a:endParaRPr lang="pt-BR" sz="2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Baseado no padrão de projeto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Observer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tratadores de evento são chamados de </a:t>
            </a:r>
            <a:r>
              <a:rPr lang="pt-BR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Listeners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Classes/interfaces representam os eventos, definindo métodos que devem ser implementados.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("Clique Aqui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sz="1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button.addActionListener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("Clicou!");</a:t>
            </a: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sz="1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>
              <a:spcAft>
                <a:spcPts val="600"/>
              </a:spcAft>
              <a:buClr>
                <a:srgbClr val="000000"/>
              </a:buClr>
            </a:pPr>
            <a:r>
              <a:rPr lang="pt-BR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560" lvl="1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3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Case-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sensitive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Padrão Unicode.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palavras especiais são reservadas.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há limites no tamanho dos nomes;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Nomes começam obrigatoriamente com letras e podem ter letras, números e </a:t>
            </a:r>
            <a:r>
              <a:rPr lang="pt-BR" sz="2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underline</a:t>
            </a:r>
            <a:r>
              <a:rPr lang="pt-BR" sz="2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(_)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71360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Porém recomenda-se que:</a:t>
            </a:r>
          </a:p>
          <a:p>
            <a:pPr marL="51444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nomes de classes comecem com letras maiúsculas;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nomes de constantes sejam escritos somente com letras maiúsculas e </a:t>
            </a:r>
            <a:r>
              <a:rPr lang="pt-BR" sz="20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underline</a:t>
            </a:r>
            <a:r>
              <a:rPr lang="pt-BR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 os demais nomes iniciem com letras minúsculas.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Vinculação de tipo: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estática e explícita.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x;	Pessoa p;</a:t>
            </a: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Aceita as seguintes formas de vinculação de armazenamento:</a:t>
            </a:r>
          </a:p>
          <a:p>
            <a:pPr marL="514440" lvl="1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 estáticas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atributos de classe criados com o comando </a:t>
            </a:r>
            <a:r>
              <a:rPr lang="pt-BR" sz="20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algn="just">
              <a:spcAft>
                <a:spcPts val="600"/>
              </a:spcAft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private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static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quantidade;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algn="just">
              <a:spcAft>
                <a:spcPts val="600"/>
              </a:spcAft>
            </a:pP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dinâmicas da pilha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variáveis de tipos primitivos locais e parâmetros dos métodos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514440" lvl="1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dinâmicas do monte explícitas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todos os objetos de classes são criados com o comando </a:t>
            </a:r>
            <a:r>
              <a:rPr lang="pt-BR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algn="just">
              <a:spcAft>
                <a:spcPts val="600"/>
              </a:spcAft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Pessoa p =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Pessoa();</a:t>
            </a: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Escopo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lang="pt-BR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maioria das variáveis possuem escopo 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estático;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Atributos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 classe têm escopo dentro da 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classe;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Atributos 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classe estáticos que possuem escopo 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global;</a:t>
            </a: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 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criadas em 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 têm 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escopo 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condicionais e de repetição não definem um escopo próprio.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Constantes nomeadas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criadas com o uso do comando </a:t>
            </a:r>
            <a:r>
              <a:rPr lang="pt-BR" sz="2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PI = 3.1415;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Tipos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052545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primitivos:</a:t>
            </a: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261421"/>
              </p:ext>
            </p:extLst>
          </p:nvPr>
        </p:nvGraphicFramePr>
        <p:xfrm>
          <a:off x="264399" y="1459961"/>
          <a:ext cx="8568952" cy="53124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08112"/>
                <a:gridCol w="7560840"/>
              </a:tblGrid>
              <a:tr h="1018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+mj-lt"/>
                        </a:rPr>
                        <a:t>Tipo</a:t>
                      </a:r>
                    </a:p>
                  </a:txBody>
                  <a:tcPr marL="41636" marR="41636" marT="20818" marB="20818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+mj-lt"/>
                        </a:rPr>
                        <a:t>Descrição</a:t>
                      </a:r>
                    </a:p>
                  </a:txBody>
                  <a:tcPr marL="41636" marR="41636" marT="20818" marB="20818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9145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boolean</a:t>
                      </a:r>
                    </a:p>
                  </a:txBody>
                  <a:tcPr marL="41636" marR="41636" marT="20818" marB="208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Pode assumir o valor true ou o valor </a:t>
                      </a:r>
                      <a:r>
                        <a:rPr lang="pt-BR" sz="1800" dirty="0" smtClean="0">
                          <a:latin typeface="+mj-lt"/>
                        </a:rPr>
                        <a:t>false.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41636" marR="41636" marT="20818" marB="208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68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char</a:t>
                      </a:r>
                    </a:p>
                  </a:txBody>
                  <a:tcPr marL="41636" marR="41636" marT="20818" marB="208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Caractere em notação Unicode de 16 bits. </a:t>
                      </a:r>
                      <a:r>
                        <a:rPr lang="pt-BR" sz="1800" dirty="0" smtClean="0">
                          <a:latin typeface="+mj-lt"/>
                        </a:rPr>
                        <a:t>Também </a:t>
                      </a:r>
                      <a:r>
                        <a:rPr lang="pt-BR" sz="1800" dirty="0">
                          <a:latin typeface="+mj-lt"/>
                        </a:rPr>
                        <a:t>pode ser usado como um dado inteiro com valores na faixa entre 0 e 65535.</a:t>
                      </a:r>
                    </a:p>
                  </a:txBody>
                  <a:tcPr marL="41636" marR="41636" marT="20818" marB="20818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byte</a:t>
                      </a:r>
                    </a:p>
                  </a:txBody>
                  <a:tcPr marL="41636" marR="41636" marT="20818" marB="208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Inteiro de 8 bits em notação de complemento de dois. Pode assumir valores entre -2</a:t>
                      </a:r>
                      <a:r>
                        <a:rPr lang="pt-BR" sz="1800" baseline="30000" dirty="0">
                          <a:latin typeface="+mj-lt"/>
                        </a:rPr>
                        <a:t>7</a:t>
                      </a:r>
                      <a:r>
                        <a:rPr lang="pt-BR" sz="1800" dirty="0">
                          <a:latin typeface="+mj-lt"/>
                        </a:rPr>
                        <a:t>=-128 e 2</a:t>
                      </a:r>
                      <a:r>
                        <a:rPr lang="pt-BR" sz="1800" baseline="30000" dirty="0">
                          <a:latin typeface="+mj-lt"/>
                        </a:rPr>
                        <a:t>7</a:t>
                      </a:r>
                      <a:r>
                        <a:rPr lang="pt-BR" sz="1800" dirty="0">
                          <a:latin typeface="+mj-lt"/>
                        </a:rPr>
                        <a:t>-1=127.</a:t>
                      </a:r>
                    </a:p>
                  </a:txBody>
                  <a:tcPr marL="41636" marR="41636" marT="20818" marB="208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short</a:t>
                      </a:r>
                    </a:p>
                  </a:txBody>
                  <a:tcPr marL="41636" marR="41636" marT="20818" marB="208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Inteiro de 16 bits em notação de complemento de dois. </a:t>
                      </a:r>
                      <a:r>
                        <a:rPr lang="pt-BR" sz="1800" dirty="0" smtClean="0">
                          <a:latin typeface="+mj-lt"/>
                        </a:rPr>
                        <a:t>Pode assumir valores entre </a:t>
                      </a:r>
                      <a:r>
                        <a:rPr lang="pt-BR" sz="1800" dirty="0">
                          <a:latin typeface="+mj-lt"/>
                        </a:rPr>
                        <a:t>-2</a:t>
                      </a:r>
                      <a:r>
                        <a:rPr lang="pt-BR" sz="1800" baseline="30000" dirty="0">
                          <a:latin typeface="+mj-lt"/>
                        </a:rPr>
                        <a:t>-15</a:t>
                      </a:r>
                      <a:r>
                        <a:rPr lang="pt-BR" sz="1800" dirty="0">
                          <a:latin typeface="+mj-lt"/>
                        </a:rPr>
                        <a:t>=-32.768 a 2</a:t>
                      </a:r>
                      <a:r>
                        <a:rPr lang="pt-BR" sz="1800" baseline="30000" dirty="0">
                          <a:latin typeface="+mj-lt"/>
                        </a:rPr>
                        <a:t>15</a:t>
                      </a:r>
                      <a:r>
                        <a:rPr lang="pt-BR" sz="1800" dirty="0">
                          <a:latin typeface="+mj-lt"/>
                        </a:rPr>
                        <a:t>-1=32.767</a:t>
                      </a:r>
                    </a:p>
                  </a:txBody>
                  <a:tcPr marL="41636" marR="41636" marT="20818" marB="20818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int</a:t>
                      </a:r>
                    </a:p>
                  </a:txBody>
                  <a:tcPr marL="41636" marR="41636" marT="20818" marB="208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Inteiro de 32 bits em notação de complemento de dois. Pode assumir valores entre -2</a:t>
                      </a:r>
                      <a:r>
                        <a:rPr lang="pt-BR" sz="1800" baseline="30000" dirty="0">
                          <a:latin typeface="+mj-lt"/>
                        </a:rPr>
                        <a:t>31</a:t>
                      </a:r>
                      <a:r>
                        <a:rPr lang="pt-BR" sz="1800" dirty="0">
                          <a:latin typeface="+mj-lt"/>
                        </a:rPr>
                        <a:t>=2.147.483.648 e 2</a:t>
                      </a:r>
                      <a:r>
                        <a:rPr lang="pt-BR" sz="1800" baseline="30000" dirty="0">
                          <a:latin typeface="+mj-lt"/>
                        </a:rPr>
                        <a:t>31</a:t>
                      </a:r>
                      <a:r>
                        <a:rPr lang="pt-BR" sz="1800" dirty="0">
                          <a:latin typeface="+mj-lt"/>
                        </a:rPr>
                        <a:t>-1=2.147.483.647.</a:t>
                      </a:r>
                    </a:p>
                  </a:txBody>
                  <a:tcPr marL="41636" marR="41636" marT="20818" marB="208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long</a:t>
                      </a:r>
                    </a:p>
                  </a:txBody>
                  <a:tcPr marL="41636" marR="41636" marT="20818" marB="208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Inteiro de 64 bits em notação de complemento de dois. Pode assumir valores entre -2</a:t>
                      </a:r>
                      <a:r>
                        <a:rPr lang="pt-BR" sz="1800" baseline="30000" dirty="0">
                          <a:latin typeface="+mj-lt"/>
                        </a:rPr>
                        <a:t>63</a:t>
                      </a:r>
                      <a:r>
                        <a:rPr lang="pt-BR" sz="1800" dirty="0">
                          <a:latin typeface="+mj-lt"/>
                        </a:rPr>
                        <a:t> e 2</a:t>
                      </a:r>
                      <a:r>
                        <a:rPr lang="pt-BR" sz="1800" baseline="30000" dirty="0">
                          <a:latin typeface="+mj-lt"/>
                        </a:rPr>
                        <a:t>63</a:t>
                      </a:r>
                      <a:r>
                        <a:rPr lang="pt-BR" sz="1800" dirty="0">
                          <a:latin typeface="+mj-lt"/>
                        </a:rPr>
                        <a:t>-1.</a:t>
                      </a:r>
                    </a:p>
                  </a:txBody>
                  <a:tcPr marL="41636" marR="41636" marT="20818" marB="20818" anchor="ctr"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float</a:t>
                      </a:r>
                    </a:p>
                  </a:txBody>
                  <a:tcPr marL="41636" marR="41636" marT="20818" marB="208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+mj-lt"/>
                        </a:rPr>
                        <a:t>Números </a:t>
                      </a:r>
                      <a:r>
                        <a:rPr lang="pt-BR" sz="1800" dirty="0">
                          <a:latin typeface="+mj-lt"/>
                        </a:rPr>
                        <a:t>em notação de ponto flutuante normalizada em precisão simples de 32 </a:t>
                      </a:r>
                      <a:r>
                        <a:rPr lang="pt-BR" sz="1800" dirty="0" smtClean="0">
                          <a:latin typeface="+mj-lt"/>
                        </a:rPr>
                        <a:t>bits. </a:t>
                      </a:r>
                      <a:r>
                        <a:rPr lang="pt-BR" sz="1800" dirty="0">
                          <a:latin typeface="+mj-lt"/>
                        </a:rPr>
                        <a:t>O menor valor positivo </a:t>
                      </a:r>
                      <a:r>
                        <a:rPr lang="pt-BR" sz="1800" dirty="0" smtClean="0">
                          <a:latin typeface="+mj-lt"/>
                        </a:rPr>
                        <a:t>representável </a:t>
                      </a:r>
                      <a:r>
                        <a:rPr lang="pt-BR" sz="1800" dirty="0">
                          <a:latin typeface="+mj-lt"/>
                        </a:rPr>
                        <a:t>por esse tipo é 1.40239846e-46 e o maior é </a:t>
                      </a:r>
                      <a:r>
                        <a:rPr lang="pt-BR" sz="1800" dirty="0" smtClean="0">
                          <a:latin typeface="+mj-lt"/>
                        </a:rPr>
                        <a:t>3.40282347e+38.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41636" marR="41636" marT="20818" marB="2081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j-lt"/>
                        </a:rPr>
                        <a:t>double</a:t>
                      </a:r>
                    </a:p>
                  </a:txBody>
                  <a:tcPr marL="41636" marR="41636" marT="20818" marB="208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+mj-lt"/>
                        </a:rPr>
                        <a:t>Números </a:t>
                      </a:r>
                      <a:r>
                        <a:rPr lang="pt-BR" sz="1800" dirty="0">
                          <a:latin typeface="+mj-lt"/>
                        </a:rPr>
                        <a:t>em notação de ponto flutuante normalizada em precisão dupla de 64 </a:t>
                      </a:r>
                      <a:r>
                        <a:rPr lang="pt-BR" sz="1800" dirty="0" smtClean="0">
                          <a:latin typeface="+mj-lt"/>
                        </a:rPr>
                        <a:t>bits. </a:t>
                      </a:r>
                      <a:r>
                        <a:rPr lang="pt-BR" sz="1800" dirty="0">
                          <a:latin typeface="+mj-lt"/>
                        </a:rPr>
                        <a:t>O menor valor positivo representável é 4.94065645841246544e-324 e o maior é </a:t>
                      </a:r>
                      <a:r>
                        <a:rPr lang="pt-BR" sz="1800" dirty="0" smtClean="0">
                          <a:latin typeface="+mj-lt"/>
                        </a:rPr>
                        <a:t>1.7976931348623157e+308.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41636" marR="41636" marT="20818" marB="20818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42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9680" y="149400"/>
            <a:ext cx="88516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33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Tipos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9680" y="1625760"/>
            <a:ext cx="8851680" cy="523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primitivos</a:t>
            </a: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não é totalmente O.O., pois seus tipos primitivos não são classes.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 todos os tipos primitivos possuem classes equivalentes, conhecidas como </a:t>
            </a:r>
            <a:r>
              <a:rPr lang="pt-BR" sz="2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wrappers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628560" lvl="1" indent="-17100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Courier New" panose="02070309020205020404" pitchFamily="49" charset="0"/>
              </a:rPr>
              <a:t>Desde a versão 5.0, o Java realiza a conversão implícita entre os tipos primitivos e as classes equivalentes; </a:t>
            </a: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38220"/>
              </p:ext>
            </p:extLst>
          </p:nvPr>
        </p:nvGraphicFramePr>
        <p:xfrm>
          <a:off x="1517520" y="438587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Primitivo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Classe Equivalente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byte, short, 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Byte, Short,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err="1" smtClean="0"/>
                        <a:t>Integer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Long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Character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447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2856</Words>
  <Application>Microsoft Office PowerPoint</Application>
  <PresentationFormat>Apresentação na tela (4:3)</PresentationFormat>
  <Paragraphs>494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DejaVu Sans</vt:lpstr>
      <vt:lpstr>Lucida Sans Unicode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da Linguagem Java</dc:title>
  <dc:subject/>
  <dc:creator>Matheus Viana</dc:creator>
  <dc:description/>
  <cp:lastModifiedBy>Matheus Viana</cp:lastModifiedBy>
  <cp:revision>68</cp:revision>
  <dcterms:created xsi:type="dcterms:W3CDTF">2017-03-24T11:38:52Z</dcterms:created>
  <dcterms:modified xsi:type="dcterms:W3CDTF">2017-03-28T17:56:33Z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