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7"/>
  </p:notesMasterIdLst>
  <p:sldIdLst>
    <p:sldId id="315" r:id="rId2"/>
    <p:sldId id="346" r:id="rId3"/>
    <p:sldId id="316" r:id="rId4"/>
    <p:sldId id="321" r:id="rId5"/>
    <p:sldId id="32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D2"/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28" autoAdjust="0"/>
    <p:restoredTop sz="95149" autoAdjust="0"/>
  </p:normalViewPr>
  <p:slideViewPr>
    <p:cSldViewPr>
      <p:cViewPr>
        <p:scale>
          <a:sx n="70" d="100"/>
          <a:sy n="70" d="100"/>
        </p:scale>
        <p:origin x="2170" y="37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B342A-BDC0-BE40-A31B-F9EA5F573FC0}" type="doc">
      <dgm:prSet loTypeId="urn:microsoft.com/office/officeart/2005/8/layout/venn3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3C4B7D1-DE85-9A40-861F-9FC45D1B244A}">
      <dgm:prSet phldrT="[Text]"/>
      <dgm:spPr/>
      <dgm:t>
        <a:bodyPr/>
        <a:lstStyle/>
        <a:p>
          <a:r>
            <a:rPr lang="en-US" b="1" dirty="0" smtClean="0"/>
            <a:t>Business</a:t>
          </a:r>
          <a:r>
            <a:rPr lang="en-US" b="1" baseline="0" dirty="0" smtClean="0"/>
            <a:t> Intent</a:t>
          </a:r>
        </a:p>
      </dgm:t>
    </dgm:pt>
    <dgm:pt modelId="{306B7F1F-4529-7344-A06F-E22AC902814C}" type="parTrans" cxnId="{F0F616C1-86AF-6649-9F23-5F40183D79DD}">
      <dgm:prSet/>
      <dgm:spPr/>
      <dgm:t>
        <a:bodyPr/>
        <a:lstStyle/>
        <a:p>
          <a:endParaRPr lang="en-US"/>
        </a:p>
      </dgm:t>
    </dgm:pt>
    <dgm:pt modelId="{DE33B93C-0479-1F4D-846B-FFAE2F5F5B29}" type="sibTrans" cxnId="{F0F616C1-86AF-6649-9F23-5F40183D79DD}">
      <dgm:prSet/>
      <dgm:spPr/>
      <dgm:t>
        <a:bodyPr/>
        <a:lstStyle/>
        <a:p>
          <a:endParaRPr lang="en-US"/>
        </a:p>
      </dgm:t>
    </dgm:pt>
    <dgm:pt modelId="{31202A1E-1279-D048-A916-CCA1D476004A}">
      <dgm:prSet phldrT="[Text]"/>
      <dgm:spPr/>
      <dgm:t>
        <a:bodyPr/>
        <a:lstStyle/>
        <a:p>
          <a:r>
            <a:rPr lang="en-US" b="1" smtClean="0"/>
            <a:t>Data </a:t>
          </a:r>
          <a:r>
            <a:rPr lang="en-US" b="1" smtClean="0"/>
            <a:t>Analysis</a:t>
          </a:r>
          <a:endParaRPr lang="en-US" b="1" dirty="0" smtClean="0"/>
        </a:p>
      </dgm:t>
    </dgm:pt>
    <dgm:pt modelId="{C0E84286-D625-304B-9ACA-70F110C5A6B8}" type="parTrans" cxnId="{630B8934-0F1D-244B-8862-B2BE7F0644A5}">
      <dgm:prSet/>
      <dgm:spPr/>
      <dgm:t>
        <a:bodyPr/>
        <a:lstStyle/>
        <a:p>
          <a:endParaRPr lang="en-US"/>
        </a:p>
      </dgm:t>
    </dgm:pt>
    <dgm:pt modelId="{21214026-999E-FF43-A55E-7A3FB43AC681}" type="sibTrans" cxnId="{630B8934-0F1D-244B-8862-B2BE7F0644A5}">
      <dgm:prSet/>
      <dgm:spPr/>
      <dgm:t>
        <a:bodyPr/>
        <a:lstStyle/>
        <a:p>
          <a:endParaRPr lang="en-US"/>
        </a:p>
      </dgm:t>
    </dgm:pt>
    <dgm:pt modelId="{585FD4BA-7033-D14E-8B0B-139D1A66B849}">
      <dgm:prSet phldrT="[Text]"/>
      <dgm:spPr>
        <a:solidFill>
          <a:srgbClr val="BBFFD2">
            <a:alpha val="69804"/>
          </a:srgbClr>
        </a:solidFill>
      </dgm:spPr>
      <dgm:t>
        <a:bodyPr/>
        <a:lstStyle/>
        <a:p>
          <a:r>
            <a:rPr lang="en-US" b="1" dirty="0" smtClean="0"/>
            <a:t>Data</a:t>
          </a:r>
          <a:r>
            <a:rPr lang="en-US" b="1" baseline="0" dirty="0" smtClean="0"/>
            <a:t> Science</a:t>
          </a:r>
          <a:endParaRPr lang="en-US" b="1" dirty="0"/>
        </a:p>
      </dgm:t>
    </dgm:pt>
    <dgm:pt modelId="{C7EAF1DF-F9AE-A14A-8FF0-468ACC1ED128}" type="parTrans" cxnId="{5FC2979D-742C-5B42-9E89-241CEBF25713}">
      <dgm:prSet/>
      <dgm:spPr/>
      <dgm:t>
        <a:bodyPr/>
        <a:lstStyle/>
        <a:p>
          <a:endParaRPr lang="en-US"/>
        </a:p>
      </dgm:t>
    </dgm:pt>
    <dgm:pt modelId="{3A15A32B-9CB9-1443-AB78-D08414D63679}" type="sibTrans" cxnId="{5FC2979D-742C-5B42-9E89-241CEBF25713}">
      <dgm:prSet/>
      <dgm:spPr/>
      <dgm:t>
        <a:bodyPr/>
        <a:lstStyle/>
        <a:p>
          <a:endParaRPr lang="en-US"/>
        </a:p>
      </dgm:t>
    </dgm:pt>
    <dgm:pt modelId="{4C3CF79B-371A-0940-A178-0CA00652381E}">
      <dgm:prSet/>
      <dgm:spPr/>
      <dgm:t>
        <a:bodyPr/>
        <a:lstStyle/>
        <a:p>
          <a:r>
            <a:rPr lang="en-US" dirty="0" smtClean="0"/>
            <a:t>B Member 1</a:t>
          </a:r>
          <a:endParaRPr lang="en-US" dirty="0"/>
        </a:p>
      </dgm:t>
    </dgm:pt>
    <dgm:pt modelId="{6761E7B5-115E-454C-953C-240C840F7F2F}" type="parTrans" cxnId="{87C725D0-E7AB-B548-B0E5-E9F8E49319EE}">
      <dgm:prSet/>
      <dgm:spPr/>
      <dgm:t>
        <a:bodyPr/>
        <a:lstStyle/>
        <a:p>
          <a:endParaRPr lang="en-US"/>
        </a:p>
      </dgm:t>
    </dgm:pt>
    <dgm:pt modelId="{762E133A-3075-1B4B-9F50-9518267A1172}" type="sibTrans" cxnId="{87C725D0-E7AB-B548-B0E5-E9F8E49319EE}">
      <dgm:prSet/>
      <dgm:spPr/>
      <dgm:t>
        <a:bodyPr/>
        <a:lstStyle/>
        <a:p>
          <a:endParaRPr lang="en-US"/>
        </a:p>
      </dgm:t>
    </dgm:pt>
    <dgm:pt modelId="{8B4C4DAA-5128-8343-91E6-864D96BFAA31}">
      <dgm:prSet/>
      <dgm:spPr/>
      <dgm:t>
        <a:bodyPr/>
        <a:lstStyle/>
        <a:p>
          <a:r>
            <a:rPr lang="en-US" dirty="0" smtClean="0"/>
            <a:t>DE Member 1</a:t>
          </a:r>
          <a:endParaRPr lang="en-US" dirty="0" smtClean="0"/>
        </a:p>
      </dgm:t>
    </dgm:pt>
    <dgm:pt modelId="{18B70D0B-0123-9C45-8D0D-CCEE4DE0D897}" type="parTrans" cxnId="{3E7FFF19-0D1E-C645-80C4-2D9CA8B3E5C8}">
      <dgm:prSet/>
      <dgm:spPr/>
      <dgm:t>
        <a:bodyPr/>
        <a:lstStyle/>
        <a:p>
          <a:endParaRPr lang="en-US"/>
        </a:p>
      </dgm:t>
    </dgm:pt>
    <dgm:pt modelId="{56D5DB20-52F9-174B-8D14-42EEFD8F6D3C}" type="sibTrans" cxnId="{3E7FFF19-0D1E-C645-80C4-2D9CA8B3E5C8}">
      <dgm:prSet/>
      <dgm:spPr/>
      <dgm:t>
        <a:bodyPr/>
        <a:lstStyle/>
        <a:p>
          <a:endParaRPr lang="en-US"/>
        </a:p>
      </dgm:t>
    </dgm:pt>
    <dgm:pt modelId="{164CCDFD-0986-7343-BA59-A677F171A599}">
      <dgm:prSet/>
      <dgm:spPr>
        <a:solidFill>
          <a:srgbClr val="BBFFD2">
            <a:alpha val="69804"/>
          </a:srgbClr>
        </a:solidFill>
      </dgm:spPr>
      <dgm:t>
        <a:bodyPr/>
        <a:lstStyle/>
        <a:p>
          <a:r>
            <a:rPr lang="en-US" dirty="0" smtClean="0"/>
            <a:t>Jena Vint</a:t>
          </a:r>
        </a:p>
      </dgm:t>
    </dgm:pt>
    <dgm:pt modelId="{E85D36EB-E157-1548-B89A-52275EBFB084}" type="parTrans" cxnId="{45E0A15F-A7B6-7643-8379-50452158668E}">
      <dgm:prSet/>
      <dgm:spPr/>
      <dgm:t>
        <a:bodyPr/>
        <a:lstStyle/>
        <a:p>
          <a:endParaRPr lang="en-US"/>
        </a:p>
      </dgm:t>
    </dgm:pt>
    <dgm:pt modelId="{F0B9D32C-6BF3-F849-B45E-9588E3CE3901}" type="sibTrans" cxnId="{45E0A15F-A7B6-7643-8379-50452158668E}">
      <dgm:prSet/>
      <dgm:spPr/>
      <dgm:t>
        <a:bodyPr/>
        <a:lstStyle/>
        <a:p>
          <a:endParaRPr lang="en-US"/>
        </a:p>
      </dgm:t>
    </dgm:pt>
    <dgm:pt modelId="{B60B1646-C3F9-42AD-AF3A-B7AF0D8ADCFC}">
      <dgm:prSet/>
      <dgm:spPr/>
      <dgm:t>
        <a:bodyPr/>
        <a:lstStyle/>
        <a:p>
          <a:r>
            <a:rPr lang="en-US" dirty="0" smtClean="0"/>
            <a:t>B Member 2</a:t>
          </a:r>
          <a:endParaRPr lang="en-US" dirty="0"/>
        </a:p>
      </dgm:t>
    </dgm:pt>
    <dgm:pt modelId="{756AD616-013D-40E1-B623-3944D792221F}" type="parTrans" cxnId="{72206ED9-93E4-4241-A6FD-AE1751916A33}">
      <dgm:prSet/>
      <dgm:spPr/>
    </dgm:pt>
    <dgm:pt modelId="{3695BAD6-933F-4DBA-A0A6-693496BDE853}" type="sibTrans" cxnId="{72206ED9-93E4-4241-A6FD-AE1751916A33}">
      <dgm:prSet/>
      <dgm:spPr/>
    </dgm:pt>
    <dgm:pt modelId="{D2AC66CE-4922-42CE-90F1-48C5169E7ED5}">
      <dgm:prSet/>
      <dgm:spPr/>
      <dgm:t>
        <a:bodyPr/>
        <a:lstStyle/>
        <a:p>
          <a:r>
            <a:rPr lang="en-US" dirty="0" smtClean="0"/>
            <a:t>DE Member 2</a:t>
          </a:r>
          <a:endParaRPr lang="en-US" dirty="0" smtClean="0"/>
        </a:p>
      </dgm:t>
    </dgm:pt>
    <dgm:pt modelId="{A1D549B1-EF1E-429F-854B-5F13C07DFE9F}" type="parTrans" cxnId="{7C7A139A-71C5-4C6A-AD30-469AA18B035C}">
      <dgm:prSet/>
      <dgm:spPr/>
    </dgm:pt>
    <dgm:pt modelId="{2D87DAA0-E4CF-4E35-9571-D56D3ECC5E05}" type="sibTrans" cxnId="{7C7A139A-71C5-4C6A-AD30-469AA18B035C}">
      <dgm:prSet/>
      <dgm:spPr/>
    </dgm:pt>
    <dgm:pt modelId="{2B8F430D-F027-3543-AA76-6504E9EFFE64}" type="pres">
      <dgm:prSet presAssocID="{D7AB342A-BDC0-BE40-A31B-F9EA5F573F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954E69-735C-CF47-8EBA-5E304BA34045}" type="pres">
      <dgm:prSet presAssocID="{E3C4B7D1-DE85-9A40-861F-9FC45D1B244A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0D924-FAA9-704B-877E-6A85B3FC82C6}" type="pres">
      <dgm:prSet presAssocID="{DE33B93C-0479-1F4D-846B-FFAE2F5F5B29}" presName="space" presStyleCnt="0"/>
      <dgm:spPr/>
    </dgm:pt>
    <dgm:pt modelId="{63B6FE6A-B786-284F-A0B6-3E895788E89A}" type="pres">
      <dgm:prSet presAssocID="{31202A1E-1279-D048-A916-CCA1D476004A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6FC11-481F-FD44-AC45-CDFAEA2F692D}" type="pres">
      <dgm:prSet presAssocID="{21214026-999E-FF43-A55E-7A3FB43AC681}" presName="space" presStyleCnt="0"/>
      <dgm:spPr/>
    </dgm:pt>
    <dgm:pt modelId="{5ECB3294-DE58-364F-8326-6E4C28886BBC}" type="pres">
      <dgm:prSet presAssocID="{585FD4BA-7033-D14E-8B0B-139D1A66B849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FFF19-0D1E-C645-80C4-2D9CA8B3E5C8}" srcId="{31202A1E-1279-D048-A916-CCA1D476004A}" destId="{8B4C4DAA-5128-8343-91E6-864D96BFAA31}" srcOrd="0" destOrd="0" parTransId="{18B70D0B-0123-9C45-8D0D-CCEE4DE0D897}" sibTransId="{56D5DB20-52F9-174B-8D14-42EEFD8F6D3C}"/>
    <dgm:cxn modelId="{5FC2979D-742C-5B42-9E89-241CEBF25713}" srcId="{D7AB342A-BDC0-BE40-A31B-F9EA5F573FC0}" destId="{585FD4BA-7033-D14E-8B0B-139D1A66B849}" srcOrd="2" destOrd="0" parTransId="{C7EAF1DF-F9AE-A14A-8FF0-468ACC1ED128}" sibTransId="{3A15A32B-9CB9-1443-AB78-D08414D63679}"/>
    <dgm:cxn modelId="{2F1F9F38-91DF-4740-8322-1A630D6673C2}" type="presOf" srcId="{B60B1646-C3F9-42AD-AF3A-B7AF0D8ADCFC}" destId="{D7954E69-735C-CF47-8EBA-5E304BA34045}" srcOrd="0" destOrd="2" presId="urn:microsoft.com/office/officeart/2005/8/layout/venn3"/>
    <dgm:cxn modelId="{7765ED04-3C29-7945-8893-B18D279BD13A}" type="presOf" srcId="{8B4C4DAA-5128-8343-91E6-864D96BFAA31}" destId="{63B6FE6A-B786-284F-A0B6-3E895788E89A}" srcOrd="0" destOrd="1" presId="urn:microsoft.com/office/officeart/2005/8/layout/venn3"/>
    <dgm:cxn modelId="{630B8934-0F1D-244B-8862-B2BE7F0644A5}" srcId="{D7AB342A-BDC0-BE40-A31B-F9EA5F573FC0}" destId="{31202A1E-1279-D048-A916-CCA1D476004A}" srcOrd="1" destOrd="0" parTransId="{C0E84286-D625-304B-9ACA-70F110C5A6B8}" sibTransId="{21214026-999E-FF43-A55E-7A3FB43AC681}"/>
    <dgm:cxn modelId="{87C725D0-E7AB-B548-B0E5-E9F8E49319EE}" srcId="{E3C4B7D1-DE85-9A40-861F-9FC45D1B244A}" destId="{4C3CF79B-371A-0940-A178-0CA00652381E}" srcOrd="0" destOrd="0" parTransId="{6761E7B5-115E-454C-953C-240C840F7F2F}" sibTransId="{762E133A-3075-1B4B-9F50-9518267A1172}"/>
    <dgm:cxn modelId="{74AFBE1D-6ED9-0040-89D3-A48A85CA1A07}" type="presOf" srcId="{164CCDFD-0986-7343-BA59-A677F171A599}" destId="{5ECB3294-DE58-364F-8326-6E4C28886BBC}" srcOrd="0" destOrd="1" presId="urn:microsoft.com/office/officeart/2005/8/layout/venn3"/>
    <dgm:cxn modelId="{58BCAF99-1976-F74A-AB27-47F1EA646226}" type="presOf" srcId="{585FD4BA-7033-D14E-8B0B-139D1A66B849}" destId="{5ECB3294-DE58-364F-8326-6E4C28886BBC}" srcOrd="0" destOrd="0" presId="urn:microsoft.com/office/officeart/2005/8/layout/venn3"/>
    <dgm:cxn modelId="{033E652F-3812-4709-94E6-C67834B61115}" type="presOf" srcId="{D2AC66CE-4922-42CE-90F1-48C5169E7ED5}" destId="{63B6FE6A-B786-284F-A0B6-3E895788E89A}" srcOrd="0" destOrd="2" presId="urn:microsoft.com/office/officeart/2005/8/layout/venn3"/>
    <dgm:cxn modelId="{F0F616C1-86AF-6649-9F23-5F40183D79DD}" srcId="{D7AB342A-BDC0-BE40-A31B-F9EA5F573FC0}" destId="{E3C4B7D1-DE85-9A40-861F-9FC45D1B244A}" srcOrd="0" destOrd="0" parTransId="{306B7F1F-4529-7344-A06F-E22AC902814C}" sibTransId="{DE33B93C-0479-1F4D-846B-FFAE2F5F5B29}"/>
    <dgm:cxn modelId="{72206ED9-93E4-4241-A6FD-AE1751916A33}" srcId="{E3C4B7D1-DE85-9A40-861F-9FC45D1B244A}" destId="{B60B1646-C3F9-42AD-AF3A-B7AF0D8ADCFC}" srcOrd="1" destOrd="0" parTransId="{756AD616-013D-40E1-B623-3944D792221F}" sibTransId="{3695BAD6-933F-4DBA-A0A6-693496BDE853}"/>
    <dgm:cxn modelId="{45E0A15F-A7B6-7643-8379-50452158668E}" srcId="{585FD4BA-7033-D14E-8B0B-139D1A66B849}" destId="{164CCDFD-0986-7343-BA59-A677F171A599}" srcOrd="0" destOrd="0" parTransId="{E85D36EB-E157-1548-B89A-52275EBFB084}" sibTransId="{F0B9D32C-6BF3-F849-B45E-9588E3CE3901}"/>
    <dgm:cxn modelId="{FF132406-F793-9D4F-A879-743232564EDD}" type="presOf" srcId="{E3C4B7D1-DE85-9A40-861F-9FC45D1B244A}" destId="{D7954E69-735C-CF47-8EBA-5E304BA34045}" srcOrd="0" destOrd="0" presId="urn:microsoft.com/office/officeart/2005/8/layout/venn3"/>
    <dgm:cxn modelId="{E5B4AC72-C1ED-5943-89F2-1E315158CC36}" type="presOf" srcId="{4C3CF79B-371A-0940-A178-0CA00652381E}" destId="{D7954E69-735C-CF47-8EBA-5E304BA34045}" srcOrd="0" destOrd="1" presId="urn:microsoft.com/office/officeart/2005/8/layout/venn3"/>
    <dgm:cxn modelId="{9F8553FD-8D0F-ED4C-B644-B616E38F3914}" type="presOf" srcId="{D7AB342A-BDC0-BE40-A31B-F9EA5F573FC0}" destId="{2B8F430D-F027-3543-AA76-6504E9EFFE64}" srcOrd="0" destOrd="0" presId="urn:microsoft.com/office/officeart/2005/8/layout/venn3"/>
    <dgm:cxn modelId="{057C9A14-002D-444A-8949-72758338746A}" type="presOf" srcId="{31202A1E-1279-D048-A916-CCA1D476004A}" destId="{63B6FE6A-B786-284F-A0B6-3E895788E89A}" srcOrd="0" destOrd="0" presId="urn:microsoft.com/office/officeart/2005/8/layout/venn3"/>
    <dgm:cxn modelId="{7C7A139A-71C5-4C6A-AD30-469AA18B035C}" srcId="{31202A1E-1279-D048-A916-CCA1D476004A}" destId="{D2AC66CE-4922-42CE-90F1-48C5169E7ED5}" srcOrd="1" destOrd="0" parTransId="{A1D549B1-EF1E-429F-854B-5F13C07DFE9F}" sibTransId="{2D87DAA0-E4CF-4E35-9571-D56D3ECC5E05}"/>
    <dgm:cxn modelId="{A7B66CCC-9C63-1741-94D3-911C34383E49}" type="presParOf" srcId="{2B8F430D-F027-3543-AA76-6504E9EFFE64}" destId="{D7954E69-735C-CF47-8EBA-5E304BA34045}" srcOrd="0" destOrd="0" presId="urn:microsoft.com/office/officeart/2005/8/layout/venn3"/>
    <dgm:cxn modelId="{5F1F0F4D-B10A-4A43-90C9-8530FA5C175F}" type="presParOf" srcId="{2B8F430D-F027-3543-AA76-6504E9EFFE64}" destId="{1E60D924-FAA9-704B-877E-6A85B3FC82C6}" srcOrd="1" destOrd="0" presId="urn:microsoft.com/office/officeart/2005/8/layout/venn3"/>
    <dgm:cxn modelId="{AED015D7-C0E0-2B4D-87CC-A18573DAE76C}" type="presParOf" srcId="{2B8F430D-F027-3543-AA76-6504E9EFFE64}" destId="{63B6FE6A-B786-284F-A0B6-3E895788E89A}" srcOrd="2" destOrd="0" presId="urn:microsoft.com/office/officeart/2005/8/layout/venn3"/>
    <dgm:cxn modelId="{3BEB991F-5123-F44B-BF01-E24193A03608}" type="presParOf" srcId="{2B8F430D-F027-3543-AA76-6504E9EFFE64}" destId="{0E66FC11-481F-FD44-AC45-CDFAEA2F692D}" srcOrd="3" destOrd="0" presId="urn:microsoft.com/office/officeart/2005/8/layout/venn3"/>
    <dgm:cxn modelId="{1CA72481-C4EB-834D-B5AA-6D5FEB64FC07}" type="presParOf" srcId="{2B8F430D-F027-3543-AA76-6504E9EFFE64}" destId="{5ECB3294-DE58-364F-8326-6E4C28886BBC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54E69-735C-CF47-8EBA-5E304BA34045}">
      <dsp:nvSpPr>
        <dsp:cNvPr id="0" name=""/>
        <dsp:cNvSpPr/>
      </dsp:nvSpPr>
      <dsp:spPr>
        <a:xfrm>
          <a:off x="3248" y="827726"/>
          <a:ext cx="2840347" cy="284034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314" tIns="33020" rIns="156314" bIns="33020" numCol="1" spcCol="1270" anchor="ctr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Business</a:t>
          </a:r>
          <a:r>
            <a:rPr lang="en-US" sz="2600" b="1" kern="1200" baseline="0" dirty="0" smtClean="0"/>
            <a:t> Intent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 Member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 Member 2</a:t>
          </a:r>
          <a:endParaRPr lang="en-US" sz="2000" kern="1200" dirty="0"/>
        </a:p>
      </dsp:txBody>
      <dsp:txXfrm>
        <a:off x="419207" y="1243685"/>
        <a:ext cx="2008429" cy="2008429"/>
      </dsp:txXfrm>
    </dsp:sp>
    <dsp:sp modelId="{63B6FE6A-B786-284F-A0B6-3E895788E89A}">
      <dsp:nvSpPr>
        <dsp:cNvPr id="0" name=""/>
        <dsp:cNvSpPr/>
      </dsp:nvSpPr>
      <dsp:spPr>
        <a:xfrm>
          <a:off x="2275526" y="827726"/>
          <a:ext cx="2840347" cy="284034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314" tIns="33020" rIns="156314" bIns="33020" numCol="1" spcCol="1270" anchor="ctr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Data </a:t>
          </a:r>
          <a:r>
            <a:rPr lang="en-US" sz="2600" b="1" kern="1200" smtClean="0"/>
            <a:t>Analysis</a:t>
          </a:r>
          <a:endParaRPr lang="en-US" sz="2600" b="1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 Member 1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 Member 2</a:t>
          </a:r>
          <a:endParaRPr lang="en-US" sz="2000" kern="1200" dirty="0" smtClean="0"/>
        </a:p>
      </dsp:txBody>
      <dsp:txXfrm>
        <a:off x="2691485" y="1243685"/>
        <a:ext cx="2008429" cy="2008429"/>
      </dsp:txXfrm>
    </dsp:sp>
    <dsp:sp modelId="{5ECB3294-DE58-364F-8326-6E4C28886BBC}">
      <dsp:nvSpPr>
        <dsp:cNvPr id="0" name=""/>
        <dsp:cNvSpPr/>
      </dsp:nvSpPr>
      <dsp:spPr>
        <a:xfrm>
          <a:off x="4547804" y="827726"/>
          <a:ext cx="2840347" cy="2840347"/>
        </a:xfrm>
        <a:prstGeom prst="ellipse">
          <a:avLst/>
        </a:prstGeom>
        <a:solidFill>
          <a:srgbClr val="BBFFD2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314" tIns="33020" rIns="156314" bIns="33020" numCol="1" spcCol="1270" anchor="ctr" anchorCtr="1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Data</a:t>
          </a:r>
          <a:r>
            <a:rPr lang="en-US" sz="2600" b="1" kern="1200" baseline="0" dirty="0" smtClean="0"/>
            <a:t> Science</a:t>
          </a:r>
          <a:endParaRPr lang="en-US" sz="26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Jena Vint</a:t>
          </a:r>
        </a:p>
      </dsp:txBody>
      <dsp:txXfrm>
        <a:off x="4963763" y="1243685"/>
        <a:ext cx="2008429" cy="200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Capital One 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6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3AEC-CE25-4B03-936A-7D6BFF819D7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Capital One Confidential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076B-0831-424B-94DA-C9D3C00FE2C5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1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81000"/>
            <a:ext cx="7886700" cy="395289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Executive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579937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business aims to optimize their cross-selling to existing customers.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Science, Business &amp; Data Engineering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working together to develop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can predict likelihood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a customer upgrading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due to cross-sell initiatives.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this model will be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target the customers who are most likely to upgrade.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314" y="1006534"/>
            <a:ext cx="8077200" cy="51582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prstClr val="white"/>
                </a:solidFill>
              </a:rPr>
              <a:t>Summary of Business Problem and Model</a:t>
            </a:r>
            <a:endParaRPr lang="en-US" sz="18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7337"/>
            <a:ext cx="8534400" cy="7032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 have collaborated </a:t>
            </a:r>
            <a:r>
              <a:rPr lang="en-US" sz="3600" dirty="0" smtClean="0"/>
              <a:t>across teams</a:t>
            </a:r>
            <a:endParaRPr lang="en-US" sz="36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07335162"/>
              </p:ext>
            </p:extLst>
          </p:nvPr>
        </p:nvGraphicFramePr>
        <p:xfrm>
          <a:off x="948267" y="990600"/>
          <a:ext cx="7391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1143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POCs: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1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26545"/>
            <a:ext cx="7886700" cy="535455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 Overview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49459" y="1465947"/>
            <a:ext cx="4038600" cy="104601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Likelihood of </a:t>
            </a:r>
            <a:r>
              <a:rPr lang="en-US" sz="2200" b="1" dirty="0" smtClean="0"/>
              <a:t>customer upgrade</a:t>
            </a:r>
            <a:endParaRPr lang="en-US" sz="22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9459" y="805533"/>
            <a:ext cx="4114800" cy="51582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prstClr val="white"/>
                </a:solidFill>
              </a:rPr>
              <a:t>Output: Target Variable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gray">
          <a:xfrm>
            <a:off x="457199" y="1374795"/>
            <a:ext cx="4038600" cy="21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Customer Data Snapshot</a:t>
            </a:r>
            <a:endParaRPr lang="en-US" sz="2400" kern="0" dirty="0" smtClean="0"/>
          </a:p>
          <a:p>
            <a:pPr lvl="1"/>
            <a:r>
              <a:rPr lang="en-US" sz="2400" b="0" kern="0" dirty="0" smtClean="0"/>
              <a:t>Product Types</a:t>
            </a:r>
          </a:p>
          <a:p>
            <a:pPr lvl="1"/>
            <a:r>
              <a:rPr lang="en-US" sz="2400" b="0" kern="0" dirty="0" smtClean="0"/>
              <a:t>Indicator Variables</a:t>
            </a:r>
          </a:p>
          <a:p>
            <a:pPr lvl="1"/>
            <a:r>
              <a:rPr lang="en-US" sz="2400" b="0" kern="0" dirty="0" err="1" smtClean="0"/>
              <a:t>Etc</a:t>
            </a:r>
            <a:endParaRPr lang="en-US" sz="2400" b="0" kern="0" dirty="0" smtClean="0"/>
          </a:p>
          <a:p>
            <a:pPr lvl="1"/>
            <a:r>
              <a:rPr lang="en-US" sz="2400" b="0" kern="0" dirty="0" err="1" smtClean="0"/>
              <a:t>Etc</a:t>
            </a:r>
            <a:endParaRPr lang="en-US" sz="2400" b="0" kern="0" dirty="0" smtClean="0"/>
          </a:p>
          <a:p>
            <a:endParaRPr lang="en-US" sz="1800" kern="0" dirty="0" smtClean="0"/>
          </a:p>
          <a:p>
            <a:endParaRPr lang="en-US" sz="18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805533"/>
            <a:ext cx="4114800" cy="515821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prstClr val="white"/>
                </a:solidFill>
              </a:rPr>
              <a:t>Input: Raw Predictors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738573" y="2387260"/>
            <a:ext cx="3888509" cy="1407469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Current Best Model: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Random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Forest Classifier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With 500 trees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110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predictors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380999" y="4042598"/>
            <a:ext cx="4114799" cy="3048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Insight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gray">
          <a:xfrm>
            <a:off x="4749458" y="4029898"/>
            <a:ext cx="4114800" cy="3048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Insight 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4648200"/>
            <a:ext cx="4114799" cy="1989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57" y="4557437"/>
            <a:ext cx="4038601" cy="2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30462"/>
              </p:ext>
            </p:extLst>
          </p:nvPr>
        </p:nvGraphicFramePr>
        <p:xfrm>
          <a:off x="762000" y="1066798"/>
          <a:ext cx="7353300" cy="4648201"/>
        </p:xfrm>
        <a:graphic>
          <a:graphicData uri="http://schemas.openxmlformats.org/drawingml/2006/table">
            <a:tbl>
              <a:tblPr firstRow="1" bandRow="1"/>
              <a:tblGrid>
                <a:gridCol w="1947279"/>
                <a:gridCol w="4133334"/>
                <a:gridCol w="1272687"/>
              </a:tblGrid>
              <a:tr h="12841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KPI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Metrics</a:t>
                      </a:r>
                      <a:endParaRPr lang="en-US" sz="16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786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Accuracy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% of customers who are </a:t>
                      </a:r>
                      <a:r>
                        <a:rPr lang="en-US" sz="1600" u="sng" dirty="0" smtClean="0"/>
                        <a:t>correctly identified</a:t>
                      </a:r>
                      <a:r>
                        <a:rPr lang="en-US" sz="1600" u="sng" baseline="0" dirty="0" smtClean="0"/>
                        <a:t> </a:t>
                      </a:r>
                      <a:r>
                        <a:rPr lang="en-US" sz="1600" baseline="0" dirty="0" smtClean="0"/>
                        <a:t>as upgrading via cross-sell or not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xx%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786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Recall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Of customers</a:t>
                      </a:r>
                      <a:r>
                        <a:rPr lang="en-US" sz="1600" baseline="0" dirty="0" smtClean="0"/>
                        <a:t> who </a:t>
                      </a:r>
                      <a:r>
                        <a:rPr lang="en-US" sz="1600" u="sng" baseline="0" dirty="0" smtClean="0"/>
                        <a:t>actually </a:t>
                      </a:r>
                      <a:r>
                        <a:rPr lang="en-US" sz="1600" u="sng" baseline="0" dirty="0" smtClean="0"/>
                        <a:t>upgrade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smtClean="0"/>
                        <a:t>this is the </a:t>
                      </a:r>
                      <a:r>
                        <a:rPr lang="en-US" sz="1600" dirty="0" smtClean="0"/>
                        <a:t>%</a:t>
                      </a:r>
                      <a:r>
                        <a:rPr lang="en-US" sz="1600" baseline="0" dirty="0" smtClean="0"/>
                        <a:t> we can identify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xx%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863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Precision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Of customers we </a:t>
                      </a:r>
                      <a:r>
                        <a:rPr lang="en-US" sz="1600" u="sng" dirty="0" smtClean="0"/>
                        <a:t>predict</a:t>
                      </a:r>
                      <a:r>
                        <a:rPr lang="en-US" sz="1600" u="sng" baseline="0" dirty="0" smtClean="0"/>
                        <a:t> to </a:t>
                      </a:r>
                      <a:r>
                        <a:rPr lang="en-US" sz="1600" u="sng" baseline="0" dirty="0" smtClean="0"/>
                        <a:t>upgrade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smtClean="0"/>
                        <a:t>this % will actually attrite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xx%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1004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800" b="1" dirty="0" smtClean="0"/>
                    </a:p>
                    <a:p>
                      <a:pPr algn="ctr"/>
                      <a:r>
                        <a:rPr lang="en-US" sz="1800" b="1" dirty="0" smtClean="0"/>
                        <a:t>0 &lt;= AUC &lt;= 1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Probability</a:t>
                      </a:r>
                      <a:r>
                        <a:rPr lang="en-US" sz="1600" baseline="0" dirty="0" smtClean="0"/>
                        <a:t> that our model predicts better than random selection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0.xx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886700" cy="6238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Model Performance: KPI’s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19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1</a:t>
            </a:r>
          </a:p>
          <a:p>
            <a:r>
              <a:rPr lang="en-US" dirty="0" smtClean="0"/>
              <a:t>Recommendation 2</a:t>
            </a:r>
          </a:p>
          <a:p>
            <a:r>
              <a:rPr lang="en-US" dirty="0" smtClean="0"/>
              <a:t>Recommendation 3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5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209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think-cell Slide</vt:lpstr>
      <vt:lpstr>Executive Summary</vt:lpstr>
      <vt:lpstr>We have collaborated across teams</vt:lpstr>
      <vt:lpstr>Model Overview</vt:lpstr>
      <vt:lpstr>Final Model Performance: KPI’s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Monitoring Model Update</dc:title>
  <dc:creator>Vint, Jena</dc:creator>
  <cp:lastModifiedBy>jenadv1@outlook.com</cp:lastModifiedBy>
  <cp:revision>36</cp:revision>
  <dcterms:created xsi:type="dcterms:W3CDTF">2016-05-24T18:32:51Z</dcterms:created>
  <dcterms:modified xsi:type="dcterms:W3CDTF">2017-05-16T05:30:19Z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